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1" r:id="rId3"/>
    <p:sldId id="313" r:id="rId4"/>
    <p:sldId id="319" r:id="rId5"/>
    <p:sldId id="318" r:id="rId6"/>
    <p:sldId id="257" r:id="rId7"/>
    <p:sldId id="316" r:id="rId8"/>
    <p:sldId id="317" r:id="rId9"/>
    <p:sldId id="259" r:id="rId10"/>
    <p:sldId id="268" r:id="rId11"/>
    <p:sldId id="269" r:id="rId12"/>
    <p:sldId id="270" r:id="rId13"/>
    <p:sldId id="315" r:id="rId14"/>
    <p:sldId id="265" r:id="rId15"/>
    <p:sldId id="261" r:id="rId16"/>
    <p:sldId id="314" r:id="rId17"/>
    <p:sldId id="262" r:id="rId18"/>
    <p:sldId id="320" r:id="rId19"/>
    <p:sldId id="26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p:cViewPr varScale="1">
        <p:scale>
          <a:sx n="60" d="100"/>
          <a:sy n="60" d="100"/>
        </p:scale>
        <p:origin x="1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0D944-5464-465B-B2D0-6822A5E427B4}" type="datetimeFigureOut">
              <a:rPr lang="en-GB" smtClean="0"/>
              <a:t>05/09/2024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271CB-DA00-48B9-8033-BE445A0640CF}" type="slidenum">
              <a:rPr lang="en-GB" smtClean="0"/>
              <a:t>‹#›</a:t>
            </a:fld>
            <a:endParaRPr lang="en-GB"/>
          </a:p>
        </p:txBody>
      </p:sp>
    </p:spTree>
    <p:extLst>
      <p:ext uri="{BB962C8B-B14F-4D97-AF65-F5344CB8AC3E}">
        <p14:creationId xmlns:p14="http://schemas.microsoft.com/office/powerpoint/2010/main" val="1342874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3271CB-DA00-48B9-8033-BE445A0640CF}" type="slidenum">
              <a:rPr lang="en-GB" smtClean="0"/>
              <a:t>1</a:t>
            </a:fld>
            <a:endParaRPr lang="en-GB"/>
          </a:p>
        </p:txBody>
      </p:sp>
    </p:spTree>
    <p:extLst>
      <p:ext uri="{BB962C8B-B14F-4D97-AF65-F5344CB8AC3E}">
        <p14:creationId xmlns:p14="http://schemas.microsoft.com/office/powerpoint/2010/main" val="400287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Statutory Orders (Special Procedure) Act 1945</a:t>
            </a:r>
          </a:p>
          <a:p>
            <a:endParaRPr lang="en-GB" dirty="0"/>
          </a:p>
        </p:txBody>
      </p:sp>
      <p:sp>
        <p:nvSpPr>
          <p:cNvPr id="4" name="Slide Number Placeholder 3"/>
          <p:cNvSpPr>
            <a:spLocks noGrp="1"/>
          </p:cNvSpPr>
          <p:nvPr>
            <p:ph type="sldNum" sz="quarter" idx="5"/>
          </p:nvPr>
        </p:nvSpPr>
        <p:spPr/>
        <p:txBody>
          <a:bodyPr/>
          <a:lstStyle/>
          <a:p>
            <a:fld id="{9F3271CB-DA00-48B9-8033-BE445A0640CF}" type="slidenum">
              <a:rPr lang="en-GB" smtClean="0"/>
              <a:t>14</a:t>
            </a:fld>
            <a:endParaRPr lang="en-GB"/>
          </a:p>
        </p:txBody>
      </p:sp>
    </p:spTree>
    <p:extLst>
      <p:ext uri="{BB962C8B-B14F-4D97-AF65-F5344CB8AC3E}">
        <p14:creationId xmlns:p14="http://schemas.microsoft.com/office/powerpoint/2010/main" val="2102634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3271CB-DA00-48B9-8033-BE445A0640CF}" type="slidenum">
              <a:rPr lang="en-GB" smtClean="0"/>
              <a:t>15</a:t>
            </a:fld>
            <a:endParaRPr lang="en-GB"/>
          </a:p>
        </p:txBody>
      </p:sp>
    </p:spTree>
    <p:extLst>
      <p:ext uri="{BB962C8B-B14F-4D97-AF65-F5344CB8AC3E}">
        <p14:creationId xmlns:p14="http://schemas.microsoft.com/office/powerpoint/2010/main" val="2480492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way of example – similar provisions relating to National Portrait Gallery – V&amp;A; Tate, etc. </a:t>
            </a:r>
          </a:p>
        </p:txBody>
      </p:sp>
      <p:sp>
        <p:nvSpPr>
          <p:cNvPr id="4" name="Slide Number Placeholder 3"/>
          <p:cNvSpPr>
            <a:spLocks noGrp="1"/>
          </p:cNvSpPr>
          <p:nvPr>
            <p:ph type="sldNum" sz="quarter" idx="5"/>
          </p:nvPr>
        </p:nvSpPr>
        <p:spPr/>
        <p:txBody>
          <a:bodyPr/>
          <a:lstStyle/>
          <a:p>
            <a:fld id="{9F3271CB-DA00-48B9-8033-BE445A0640CF}" type="slidenum">
              <a:rPr lang="en-GB" smtClean="0"/>
              <a:t>16</a:t>
            </a:fld>
            <a:endParaRPr lang="en-GB"/>
          </a:p>
        </p:txBody>
      </p:sp>
    </p:spTree>
    <p:extLst>
      <p:ext uri="{BB962C8B-B14F-4D97-AF65-F5344CB8AC3E}">
        <p14:creationId xmlns:p14="http://schemas.microsoft.com/office/powerpoint/2010/main" val="255808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3271CB-DA00-48B9-8033-BE445A0640CF}" type="slidenum">
              <a:rPr lang="en-GB" smtClean="0"/>
              <a:t>17</a:t>
            </a:fld>
            <a:endParaRPr lang="en-GB"/>
          </a:p>
        </p:txBody>
      </p:sp>
    </p:spTree>
    <p:extLst>
      <p:ext uri="{BB962C8B-B14F-4D97-AF65-F5344CB8AC3E}">
        <p14:creationId xmlns:p14="http://schemas.microsoft.com/office/powerpoint/2010/main" val="150805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3271CB-DA00-48B9-8033-BE445A0640CF}" type="slidenum">
              <a:rPr lang="en-GB" smtClean="0"/>
              <a:t>18</a:t>
            </a:fld>
            <a:endParaRPr lang="en-GB"/>
          </a:p>
        </p:txBody>
      </p:sp>
    </p:spTree>
    <p:extLst>
      <p:ext uri="{BB962C8B-B14F-4D97-AF65-F5344CB8AC3E}">
        <p14:creationId xmlns:p14="http://schemas.microsoft.com/office/powerpoint/2010/main" val="316614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3271CB-DA00-48B9-8033-BE445A0640CF}" type="slidenum">
              <a:rPr lang="en-GB" smtClean="0"/>
              <a:t>19</a:t>
            </a:fld>
            <a:endParaRPr lang="en-GB"/>
          </a:p>
        </p:txBody>
      </p:sp>
    </p:spTree>
    <p:extLst>
      <p:ext uri="{BB962C8B-B14F-4D97-AF65-F5344CB8AC3E}">
        <p14:creationId xmlns:p14="http://schemas.microsoft.com/office/powerpoint/2010/main" val="3330566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3271CB-DA00-48B9-8033-BE445A0640CF}" type="slidenum">
              <a:rPr lang="en-GB" smtClean="0"/>
              <a:t>20</a:t>
            </a:fld>
            <a:endParaRPr lang="en-GB"/>
          </a:p>
        </p:txBody>
      </p:sp>
    </p:spTree>
    <p:extLst>
      <p:ext uri="{BB962C8B-B14F-4D97-AF65-F5344CB8AC3E}">
        <p14:creationId xmlns:p14="http://schemas.microsoft.com/office/powerpoint/2010/main" val="110148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3271CB-DA00-48B9-8033-BE445A0640CF}" type="slidenum">
              <a:rPr lang="en-GB" smtClean="0"/>
              <a:t>2</a:t>
            </a:fld>
            <a:endParaRPr lang="en-GB"/>
          </a:p>
        </p:txBody>
      </p:sp>
    </p:spTree>
    <p:extLst>
      <p:ext uri="{BB962C8B-B14F-4D97-AF65-F5344CB8AC3E}">
        <p14:creationId xmlns:p14="http://schemas.microsoft.com/office/powerpoint/2010/main" val="349040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BE0CB53E-07D6-40CA-A9B1-A87188415A4D}" type="slidenum">
              <a:rPr lang="en-GB" smtClean="0"/>
              <a:t>3</a:t>
            </a:fld>
            <a:endParaRPr lang="en-GB"/>
          </a:p>
        </p:txBody>
      </p:sp>
    </p:spTree>
    <p:extLst>
      <p:ext uri="{BB962C8B-B14F-4D97-AF65-F5344CB8AC3E}">
        <p14:creationId xmlns:p14="http://schemas.microsoft.com/office/powerpoint/2010/main" val="383063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 not always a clear distinction b/w public and private. </a:t>
            </a:r>
          </a:p>
        </p:txBody>
      </p:sp>
      <p:sp>
        <p:nvSpPr>
          <p:cNvPr id="4" name="Slide Number Placeholder 3"/>
          <p:cNvSpPr>
            <a:spLocks noGrp="1"/>
          </p:cNvSpPr>
          <p:nvPr>
            <p:ph type="sldNum" sz="quarter" idx="5"/>
          </p:nvPr>
        </p:nvSpPr>
        <p:spPr/>
        <p:txBody>
          <a:bodyPr/>
          <a:lstStyle/>
          <a:p>
            <a:fld id="{9F3271CB-DA00-48B9-8033-BE445A0640CF}" type="slidenum">
              <a:rPr lang="en-GB" smtClean="0"/>
              <a:t>4</a:t>
            </a:fld>
            <a:endParaRPr lang="en-GB"/>
          </a:p>
        </p:txBody>
      </p:sp>
    </p:spTree>
    <p:extLst>
      <p:ext uri="{BB962C8B-B14F-4D97-AF65-F5344CB8AC3E}">
        <p14:creationId xmlns:p14="http://schemas.microsoft.com/office/powerpoint/2010/main" val="200525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National Provincial Bank v Ainsworth – alienability – one of the 3 factors </a:t>
            </a:r>
            <a:r>
              <a:rPr lang="en-GB" i="1" dirty="0" err="1"/>
              <a:t>recognsied</a:t>
            </a:r>
            <a:r>
              <a:rPr lang="en-GB" i="1" dirty="0"/>
              <a:t> by INSERT in</a:t>
            </a:r>
            <a:endParaRPr lang="en-GB" dirty="0"/>
          </a:p>
        </p:txBody>
      </p:sp>
      <p:sp>
        <p:nvSpPr>
          <p:cNvPr id="4" name="Slide Number Placeholder 3"/>
          <p:cNvSpPr>
            <a:spLocks noGrp="1"/>
          </p:cNvSpPr>
          <p:nvPr>
            <p:ph type="sldNum" sz="quarter" idx="5"/>
          </p:nvPr>
        </p:nvSpPr>
        <p:spPr/>
        <p:txBody>
          <a:bodyPr/>
          <a:lstStyle/>
          <a:p>
            <a:fld id="{9F3271CB-DA00-48B9-8033-BE445A0640CF}" type="slidenum">
              <a:rPr lang="en-GB" smtClean="0"/>
              <a:t>6</a:t>
            </a:fld>
            <a:endParaRPr lang="en-GB"/>
          </a:p>
        </p:txBody>
      </p:sp>
    </p:spTree>
    <p:extLst>
      <p:ext uri="{BB962C8B-B14F-4D97-AF65-F5344CB8AC3E}">
        <p14:creationId xmlns:p14="http://schemas.microsoft.com/office/powerpoint/2010/main" val="334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3271CB-DA00-48B9-8033-BE445A0640CF}" type="slidenum">
              <a:rPr lang="en-GB" smtClean="0"/>
              <a:t>9</a:t>
            </a:fld>
            <a:endParaRPr lang="en-GB"/>
          </a:p>
        </p:txBody>
      </p:sp>
    </p:spTree>
    <p:extLst>
      <p:ext uri="{BB962C8B-B14F-4D97-AF65-F5344CB8AC3E}">
        <p14:creationId xmlns:p14="http://schemas.microsoft.com/office/powerpoint/2010/main" val="291436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3271CB-DA00-48B9-8033-BE445A0640CF}" type="slidenum">
              <a:rPr lang="en-GB" smtClean="0"/>
              <a:t>10</a:t>
            </a:fld>
            <a:endParaRPr lang="en-GB"/>
          </a:p>
        </p:txBody>
      </p:sp>
    </p:spTree>
    <p:extLst>
      <p:ext uri="{BB962C8B-B14F-4D97-AF65-F5344CB8AC3E}">
        <p14:creationId xmlns:p14="http://schemas.microsoft.com/office/powerpoint/2010/main" val="51674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3271CB-DA00-48B9-8033-BE445A0640CF}" type="slidenum">
              <a:rPr lang="en-GB" smtClean="0"/>
              <a:t>11</a:t>
            </a:fld>
            <a:endParaRPr lang="en-GB"/>
          </a:p>
        </p:txBody>
      </p:sp>
    </p:spTree>
    <p:extLst>
      <p:ext uri="{BB962C8B-B14F-4D97-AF65-F5344CB8AC3E}">
        <p14:creationId xmlns:p14="http://schemas.microsoft.com/office/powerpoint/2010/main" val="270441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3271CB-DA00-48B9-8033-BE445A0640CF}" type="slidenum">
              <a:rPr lang="en-GB" smtClean="0"/>
              <a:t>12</a:t>
            </a:fld>
            <a:endParaRPr lang="en-GB"/>
          </a:p>
        </p:txBody>
      </p:sp>
    </p:spTree>
    <p:extLst>
      <p:ext uri="{BB962C8B-B14F-4D97-AF65-F5344CB8AC3E}">
        <p14:creationId xmlns:p14="http://schemas.microsoft.com/office/powerpoint/2010/main" val="241677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88223-F6CA-8FAA-A6AF-130255B40D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97415A-EB5D-955C-32B1-8D8107DB3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32A9EB-6E4F-A8C2-2708-C6BE1EA0ECEC}"/>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5" name="Footer Placeholder 4">
            <a:extLst>
              <a:ext uri="{FF2B5EF4-FFF2-40B4-BE49-F238E27FC236}">
                <a16:creationId xmlns:a16="http://schemas.microsoft.com/office/drawing/2014/main" id="{1AA24675-15C6-B82D-186A-473F68E505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B0526-868F-8D83-3B6E-3100CC7F5882}"/>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312714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7F4E2-ECFB-C55F-2C44-2A31CEE8F0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A6EF4A-3E82-CF38-80C8-53ADB15FD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AA172-0B6A-A273-D254-DFFB3B48DC90}"/>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5" name="Footer Placeholder 4">
            <a:extLst>
              <a:ext uri="{FF2B5EF4-FFF2-40B4-BE49-F238E27FC236}">
                <a16:creationId xmlns:a16="http://schemas.microsoft.com/office/drawing/2014/main" id="{417C407B-E6A3-F019-090B-C65E67F357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2F7DC9-32E3-5F55-FD7C-1D1B1A431B4D}"/>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254043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EF0B6-1456-36AF-A96A-92C713DAAA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066B7E-8CEE-4132-01FA-F9BF9EC57C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502C4-B927-83EB-7B95-0667274F5064}"/>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5" name="Footer Placeholder 4">
            <a:extLst>
              <a:ext uri="{FF2B5EF4-FFF2-40B4-BE49-F238E27FC236}">
                <a16:creationId xmlns:a16="http://schemas.microsoft.com/office/drawing/2014/main" id="{533F0144-18F6-BC0E-386B-155F6EA74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B1EA1B-7E1C-78D3-AF40-3596786AF437}"/>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22739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F539-1A25-7696-08CF-D16DCB8C42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8EB2AD-D1C4-1BD2-C5EE-28031D96A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3742C9-3E0F-EBCC-7B87-26505B3DA8C3}"/>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5" name="Footer Placeholder 4">
            <a:extLst>
              <a:ext uri="{FF2B5EF4-FFF2-40B4-BE49-F238E27FC236}">
                <a16:creationId xmlns:a16="http://schemas.microsoft.com/office/drawing/2014/main" id="{AE4C4778-7DED-9B3D-90A5-048C17FF32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B61C67-74D5-0575-3790-073B876D78CF}"/>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53487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C489-396F-B449-4C4B-5ADC436CFD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B20DA5-0259-512A-59C1-BEC8DDFEB6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81E5D-0042-1E99-99F6-3E848D4D2AF2}"/>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5" name="Footer Placeholder 4">
            <a:extLst>
              <a:ext uri="{FF2B5EF4-FFF2-40B4-BE49-F238E27FC236}">
                <a16:creationId xmlns:a16="http://schemas.microsoft.com/office/drawing/2014/main" id="{85562763-7C33-CA0E-94DC-5002CFD5C6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32D3E0-7425-F1F0-0804-DD29D220F126}"/>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139516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5994-2AA4-82AE-20EC-9ACC6ED32F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0AE2C8-0DD6-220B-0D4E-6D0DB66BD2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40ED5C-3B08-D96B-BAAF-961B36B8E9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F65B13-4153-352A-EF5E-123F6E7EABFE}"/>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6" name="Footer Placeholder 5">
            <a:extLst>
              <a:ext uri="{FF2B5EF4-FFF2-40B4-BE49-F238E27FC236}">
                <a16:creationId xmlns:a16="http://schemas.microsoft.com/office/drawing/2014/main" id="{FE70BED2-7B75-81C4-5CD2-D0F38F77F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08D693-21A9-8512-03E3-C52C48B8207E}"/>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36756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E260-3703-7812-6426-1183A2A88B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D74541-FE73-82AB-5AC9-CF711DDE9F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4B5E9-CC38-8BC4-61D5-2937E0822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E09CBA-A3CD-56DA-0F0C-8CE3286B57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3A5A05-63D9-1A5B-45BD-E15821C536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1B2498-E407-5E2F-6E5A-6A378BFC76F3}"/>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8" name="Footer Placeholder 7">
            <a:extLst>
              <a:ext uri="{FF2B5EF4-FFF2-40B4-BE49-F238E27FC236}">
                <a16:creationId xmlns:a16="http://schemas.microsoft.com/office/drawing/2014/main" id="{77AF424B-3E68-AA35-5F35-77E472897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68F030-D807-D785-B57B-F27FAA530CC9}"/>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91004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69DD-E6F7-08C7-43A4-935AB55E6D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255CEF-E73B-36CC-CAD3-847C1D64F6BE}"/>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4" name="Footer Placeholder 3">
            <a:extLst>
              <a:ext uri="{FF2B5EF4-FFF2-40B4-BE49-F238E27FC236}">
                <a16:creationId xmlns:a16="http://schemas.microsoft.com/office/drawing/2014/main" id="{6E80F925-81A3-6E19-9520-7D8E2D3693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6B7D16-9467-68E0-1C46-CC8E8287FC89}"/>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118159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7186C0-59E7-66F1-E2D4-97537F865026}"/>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3" name="Footer Placeholder 2">
            <a:extLst>
              <a:ext uri="{FF2B5EF4-FFF2-40B4-BE49-F238E27FC236}">
                <a16:creationId xmlns:a16="http://schemas.microsoft.com/office/drawing/2014/main" id="{C461447D-12B8-2C67-F2A3-C017FCB93D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8A1189-C4B4-6E61-43F2-B1320917EFC4}"/>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135963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9166-5F36-346E-FAE9-54BA703F7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C08987-D10D-E109-6ED0-FCCB613EC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95E9C8-2E17-D608-FE3E-6613EA77F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ACC38-B613-9D92-D593-8FD271D9A101}"/>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6" name="Footer Placeholder 5">
            <a:extLst>
              <a:ext uri="{FF2B5EF4-FFF2-40B4-BE49-F238E27FC236}">
                <a16:creationId xmlns:a16="http://schemas.microsoft.com/office/drawing/2014/main" id="{D3A6B1DA-0007-37B5-C321-A0615FE3B9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1398F3-9381-8CA1-9600-2B39DF943FAB}"/>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388057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BD6A-8631-7B5F-80B9-723B58548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26CA87-ED35-CE84-A1F4-78FDE3FA1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FA0FC5-CDC0-2CD0-E5B8-F92836F45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43F93-C136-7DB3-3718-9CB421CC9CAA}"/>
              </a:ext>
            </a:extLst>
          </p:cNvPr>
          <p:cNvSpPr>
            <a:spLocks noGrp="1"/>
          </p:cNvSpPr>
          <p:nvPr>
            <p:ph type="dt" sz="half" idx="10"/>
          </p:nvPr>
        </p:nvSpPr>
        <p:spPr/>
        <p:txBody>
          <a:bodyPr/>
          <a:lstStyle/>
          <a:p>
            <a:fld id="{AFAB96C3-AE06-4A09-B845-31979AC43A9C}" type="datetimeFigureOut">
              <a:rPr lang="en-GB" smtClean="0"/>
              <a:t>05/09/2024</a:t>
            </a:fld>
            <a:endParaRPr lang="en-GB"/>
          </a:p>
        </p:txBody>
      </p:sp>
      <p:sp>
        <p:nvSpPr>
          <p:cNvPr id="6" name="Footer Placeholder 5">
            <a:extLst>
              <a:ext uri="{FF2B5EF4-FFF2-40B4-BE49-F238E27FC236}">
                <a16:creationId xmlns:a16="http://schemas.microsoft.com/office/drawing/2014/main" id="{83D1BCFE-F01C-4EF6-0A12-58D33128F3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ECA457-DBAC-7876-BF2A-7DF9E1D64833}"/>
              </a:ext>
            </a:extLst>
          </p:cNvPr>
          <p:cNvSpPr>
            <a:spLocks noGrp="1"/>
          </p:cNvSpPr>
          <p:nvPr>
            <p:ph type="sldNum" sz="quarter" idx="12"/>
          </p:nvPr>
        </p:nvSpPr>
        <p:spPr/>
        <p:txBody>
          <a:bodyPr/>
          <a:lstStyle/>
          <a:p>
            <a:fld id="{3B479B0E-F937-4CBC-922B-AB6F87122DF5}" type="slidenum">
              <a:rPr lang="en-GB" smtClean="0"/>
              <a:t>‹#›</a:t>
            </a:fld>
            <a:endParaRPr lang="en-GB"/>
          </a:p>
        </p:txBody>
      </p:sp>
    </p:spTree>
    <p:extLst>
      <p:ext uri="{BB962C8B-B14F-4D97-AF65-F5344CB8AC3E}">
        <p14:creationId xmlns:p14="http://schemas.microsoft.com/office/powerpoint/2010/main" val="331879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B0199-478E-3AB6-A40E-B100EA4499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7B7A0B-05E4-2246-4094-69B8F540B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F4269E-91D1-2348-541E-BFB2562A0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AB96C3-AE06-4A09-B845-31979AC43A9C}" type="datetimeFigureOut">
              <a:rPr lang="en-GB" smtClean="0"/>
              <a:t>05/09/2024</a:t>
            </a:fld>
            <a:endParaRPr lang="en-GB"/>
          </a:p>
        </p:txBody>
      </p:sp>
      <p:sp>
        <p:nvSpPr>
          <p:cNvPr id="5" name="Footer Placeholder 4">
            <a:extLst>
              <a:ext uri="{FF2B5EF4-FFF2-40B4-BE49-F238E27FC236}">
                <a16:creationId xmlns:a16="http://schemas.microsoft.com/office/drawing/2014/main" id="{40E5D67D-35B4-1C86-404E-02376D659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3900365-0808-F8F7-35A7-9DC8437E9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479B0E-F937-4CBC-922B-AB6F87122DF5}" type="slidenum">
              <a:rPr lang="en-GB" smtClean="0"/>
              <a:t>‹#›</a:t>
            </a:fld>
            <a:endParaRPr lang="en-GB"/>
          </a:p>
        </p:txBody>
      </p:sp>
    </p:spTree>
    <p:extLst>
      <p:ext uri="{BB962C8B-B14F-4D97-AF65-F5344CB8AC3E}">
        <p14:creationId xmlns:p14="http://schemas.microsoft.com/office/powerpoint/2010/main" val="344820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The facade of blue walls with holes">
            <a:extLst>
              <a:ext uri="{FF2B5EF4-FFF2-40B4-BE49-F238E27FC236}">
                <a16:creationId xmlns:a16="http://schemas.microsoft.com/office/drawing/2014/main" id="{1138C8E4-3C4C-1701-E103-A89437BB20A7}"/>
              </a:ext>
            </a:extLst>
          </p:cNvPr>
          <p:cNvPicPr>
            <a:picLocks noChangeAspect="1"/>
          </p:cNvPicPr>
          <p:nvPr/>
        </p:nvPicPr>
        <p:blipFill>
          <a:blip r:embed="rId3">
            <a:alphaModFix amt="60000"/>
          </a:blip>
          <a:srcRect t="7965" b="17035"/>
          <a:stretch/>
        </p:blipFill>
        <p:spPr>
          <a:xfrm>
            <a:off x="-1" y="10"/>
            <a:ext cx="12192001" cy="6857990"/>
          </a:xfrm>
          <a:prstGeom prst="rect">
            <a:avLst/>
          </a:prstGeom>
        </p:spPr>
      </p:pic>
      <p:sp>
        <p:nvSpPr>
          <p:cNvPr id="2" name="Title 1">
            <a:extLst>
              <a:ext uri="{FF2B5EF4-FFF2-40B4-BE49-F238E27FC236}">
                <a16:creationId xmlns:a16="http://schemas.microsoft.com/office/drawing/2014/main" id="{C55E628C-2950-1737-332B-A2D32D0C439C}"/>
              </a:ext>
            </a:extLst>
          </p:cNvPr>
          <p:cNvSpPr>
            <a:spLocks noGrp="1"/>
          </p:cNvSpPr>
          <p:nvPr>
            <p:ph type="ctrTitle"/>
          </p:nvPr>
        </p:nvSpPr>
        <p:spPr>
          <a:xfrm>
            <a:off x="838200" y="914402"/>
            <a:ext cx="10515600" cy="2985923"/>
          </a:xfrm>
        </p:spPr>
        <p:txBody>
          <a:bodyPr>
            <a:normAutofit/>
          </a:bodyPr>
          <a:lstStyle/>
          <a:p>
            <a:r>
              <a:rPr lang="en-GB" sz="52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Inalienability: restricting property rights in cultural heritage </a:t>
            </a:r>
            <a:endParaRPr lang="en-GB" sz="5200">
              <a:solidFill>
                <a:srgbClr val="FFFFFF"/>
              </a:solidFill>
            </a:endParaRPr>
          </a:p>
        </p:txBody>
      </p:sp>
      <p:sp>
        <p:nvSpPr>
          <p:cNvPr id="3" name="Subtitle 2">
            <a:extLst>
              <a:ext uri="{FF2B5EF4-FFF2-40B4-BE49-F238E27FC236}">
                <a16:creationId xmlns:a16="http://schemas.microsoft.com/office/drawing/2014/main" id="{EC22327A-43BC-CC05-EA4F-EE894B75FB09}"/>
              </a:ext>
            </a:extLst>
          </p:cNvPr>
          <p:cNvSpPr>
            <a:spLocks noGrp="1"/>
          </p:cNvSpPr>
          <p:nvPr>
            <p:ph type="subTitle" idx="1"/>
          </p:nvPr>
        </p:nvSpPr>
        <p:spPr>
          <a:xfrm>
            <a:off x="838200" y="4072040"/>
            <a:ext cx="10515600" cy="1384310"/>
          </a:xfrm>
        </p:spPr>
        <p:txBody>
          <a:bodyPr>
            <a:normAutofit/>
          </a:bodyPr>
          <a:lstStyle/>
          <a:p>
            <a:r>
              <a:rPr lang="en-GB">
                <a:solidFill>
                  <a:srgbClr val="FFFFFF"/>
                </a:solidFill>
              </a:rPr>
              <a:t>Dr Charlotte Woodhead</a:t>
            </a:r>
          </a:p>
          <a:p>
            <a:r>
              <a:rPr lang="en-GB">
                <a:solidFill>
                  <a:srgbClr val="FFFFFF"/>
                </a:solidFill>
              </a:rPr>
              <a:t>Warwick Law School, University of Warwick</a:t>
            </a:r>
          </a:p>
        </p:txBody>
      </p:sp>
    </p:spTree>
    <p:extLst>
      <p:ext uri="{BB962C8B-B14F-4D97-AF65-F5344CB8AC3E}">
        <p14:creationId xmlns:p14="http://schemas.microsoft.com/office/powerpoint/2010/main" val="982742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BFB4BED-AF7F-726C-3C00-FD88D1B372D9}"/>
              </a:ext>
            </a:extLst>
          </p:cNvPr>
          <p:cNvSpPr>
            <a:spLocks noGrp="1"/>
          </p:cNvSpPr>
          <p:nvPr>
            <p:ph type="title"/>
          </p:nvPr>
        </p:nvSpPr>
        <p:spPr>
          <a:xfrm>
            <a:off x="838201" y="365125"/>
            <a:ext cx="4882115" cy="1938076"/>
          </a:xfrm>
        </p:spPr>
        <p:txBody>
          <a:bodyPr>
            <a:normAutofit/>
          </a:bodyPr>
          <a:lstStyle/>
          <a:p>
            <a:r>
              <a:rPr lang="en-GB" dirty="0"/>
              <a:t>Background: the National Trust</a:t>
            </a:r>
          </a:p>
        </p:txBody>
      </p:sp>
      <p:sp>
        <p:nvSpPr>
          <p:cNvPr id="7" name="Content Placeholder 6">
            <a:extLst>
              <a:ext uri="{FF2B5EF4-FFF2-40B4-BE49-F238E27FC236}">
                <a16:creationId xmlns:a16="http://schemas.microsoft.com/office/drawing/2014/main" id="{609176DA-CC34-53EF-5B70-42997B832A22}"/>
              </a:ext>
            </a:extLst>
          </p:cNvPr>
          <p:cNvSpPr>
            <a:spLocks noGrp="1"/>
          </p:cNvSpPr>
          <p:nvPr>
            <p:ph idx="1"/>
          </p:nvPr>
        </p:nvSpPr>
        <p:spPr>
          <a:xfrm>
            <a:off x="838201" y="2482589"/>
            <a:ext cx="3816096" cy="3694373"/>
          </a:xfrm>
        </p:spPr>
        <p:txBody>
          <a:bodyPr>
            <a:normAutofit/>
          </a:bodyPr>
          <a:lstStyle/>
          <a:p>
            <a:pPr marL="0" indent="0">
              <a:buNone/>
            </a:pPr>
            <a:r>
              <a:rPr lang="en-GB" sz="3200" dirty="0"/>
              <a:t>1894 – incorporated as an </a:t>
            </a:r>
            <a:r>
              <a:rPr lang="en-GB" sz="3200" b="1" dirty="0"/>
              <a:t>association not for profit </a:t>
            </a:r>
            <a:r>
              <a:rPr lang="en-GB" sz="3200" dirty="0"/>
              <a:t>under the Companies Acts (liability limited by guarantee)</a:t>
            </a:r>
          </a:p>
          <a:p>
            <a:endParaRPr lang="en-GB" sz="3200" dirty="0"/>
          </a:p>
        </p:txBody>
      </p:sp>
      <p:pic>
        <p:nvPicPr>
          <p:cNvPr id="3074" name="Picture 2" descr="Free Clergy House Historic Site photo and picture">
            <a:extLst>
              <a:ext uri="{FF2B5EF4-FFF2-40B4-BE49-F238E27FC236}">
                <a16:creationId xmlns:a16="http://schemas.microsoft.com/office/drawing/2014/main" id="{7ED103CB-A365-A576-9F04-02672D5F4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599" r="1" b="36563"/>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descr="Green and dry land">
            <a:extLst>
              <a:ext uri="{FF2B5EF4-FFF2-40B4-BE49-F238E27FC236}">
                <a16:creationId xmlns:a16="http://schemas.microsoft.com/office/drawing/2014/main" id="{2F841856-34BC-861F-37B2-F2E733727DC7}"/>
              </a:ext>
            </a:extLst>
          </p:cNvPr>
          <p:cNvPicPr>
            <a:picLocks noChangeAspect="1"/>
          </p:cNvPicPr>
          <p:nvPr/>
        </p:nvPicPr>
        <p:blipFill>
          <a:blip r:embed="rId4"/>
          <a:srcRect t="15702"/>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4748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5C7EA-65A1-43C3-E7ED-B9C03C303A7E}"/>
              </a:ext>
            </a:extLst>
          </p:cNvPr>
          <p:cNvSpPr>
            <a:spLocks noGrp="1"/>
          </p:cNvSpPr>
          <p:nvPr>
            <p:ph type="title"/>
          </p:nvPr>
        </p:nvSpPr>
        <p:spPr>
          <a:xfrm>
            <a:off x="761800" y="762001"/>
            <a:ext cx="5334197" cy="1708242"/>
          </a:xfrm>
        </p:spPr>
        <p:txBody>
          <a:bodyPr anchor="ctr">
            <a:normAutofit/>
          </a:bodyPr>
          <a:lstStyle/>
          <a:p>
            <a:r>
              <a:rPr lang="en-GB" sz="4000"/>
              <a:t>National Trust Act 1907 </a:t>
            </a:r>
          </a:p>
        </p:txBody>
      </p:sp>
      <p:sp>
        <p:nvSpPr>
          <p:cNvPr id="3" name="Content Placeholder 2">
            <a:extLst>
              <a:ext uri="{FF2B5EF4-FFF2-40B4-BE49-F238E27FC236}">
                <a16:creationId xmlns:a16="http://schemas.microsoft.com/office/drawing/2014/main" id="{C7720F4A-49C5-ED71-F00F-7BFCAF523AB2}"/>
              </a:ext>
            </a:extLst>
          </p:cNvPr>
          <p:cNvSpPr>
            <a:spLocks noGrp="1"/>
          </p:cNvSpPr>
          <p:nvPr>
            <p:ph idx="1"/>
          </p:nvPr>
        </p:nvSpPr>
        <p:spPr>
          <a:xfrm>
            <a:off x="761800" y="1839433"/>
            <a:ext cx="5334197" cy="5156789"/>
          </a:xfrm>
        </p:spPr>
        <p:txBody>
          <a:bodyPr anchor="ctr">
            <a:normAutofit/>
          </a:bodyPr>
          <a:lstStyle/>
          <a:p>
            <a:pPr marL="0" indent="0">
              <a:buNone/>
            </a:pPr>
            <a:r>
              <a:rPr lang="en-GB" sz="2000" b="1" i="1" dirty="0"/>
              <a:t>A body corporate with perpetual succession and a common seal </a:t>
            </a:r>
          </a:p>
          <a:p>
            <a:pPr marL="0" indent="0">
              <a:buNone/>
            </a:pPr>
            <a:r>
              <a:rPr lang="en-GB" sz="2000" dirty="0"/>
              <a:t>‘power to purchase take hold deal with and dispose of lands and other property…’ (section 3) </a:t>
            </a:r>
          </a:p>
          <a:p>
            <a:endParaRPr lang="en-GB" sz="2000" dirty="0"/>
          </a:p>
          <a:p>
            <a:pPr marL="0" indent="0">
              <a:buNone/>
            </a:pPr>
            <a:r>
              <a:rPr lang="en-GB" sz="2000" dirty="0"/>
              <a:t>‘promoting the permanent preservation for the nation of lands and tenements (including buildings) of beauty or historic interest’ (section 4) </a:t>
            </a:r>
          </a:p>
          <a:p>
            <a:pPr marL="0" indent="0">
              <a:buNone/>
            </a:pPr>
            <a:endParaRPr lang="en-GB" sz="2000" dirty="0"/>
          </a:p>
          <a:p>
            <a:pPr marL="0" indent="0">
              <a:buNone/>
            </a:pPr>
            <a:r>
              <a:rPr lang="en-GB" sz="2000" dirty="0"/>
              <a:t>‘the permanent holding and maintenance thereof’ </a:t>
            </a:r>
          </a:p>
          <a:p>
            <a:endParaRPr lang="en-GB" sz="2000" dirty="0"/>
          </a:p>
        </p:txBody>
      </p:sp>
      <p:pic>
        <p:nvPicPr>
          <p:cNvPr id="4098" name="Picture 2" descr="Free Clergy House Historic Site photo and picture">
            <a:extLst>
              <a:ext uri="{FF2B5EF4-FFF2-40B4-BE49-F238E27FC236}">
                <a16:creationId xmlns:a16="http://schemas.microsoft.com/office/drawing/2014/main" id="{36C2469C-DBCA-10B1-891B-FF153B413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41" r="-1" b="10503"/>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38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6744C-0636-649F-ACD9-0BFF925C691F}"/>
              </a:ext>
            </a:extLst>
          </p:cNvPr>
          <p:cNvSpPr>
            <a:spLocks noGrp="1"/>
          </p:cNvSpPr>
          <p:nvPr>
            <p:ph type="title"/>
          </p:nvPr>
        </p:nvSpPr>
        <p:spPr>
          <a:xfrm>
            <a:off x="283787" y="244549"/>
            <a:ext cx="6002110" cy="1495425"/>
          </a:xfrm>
        </p:spPr>
        <p:txBody>
          <a:bodyPr>
            <a:normAutofit/>
          </a:bodyPr>
          <a:lstStyle/>
          <a:p>
            <a:r>
              <a:rPr lang="en-GB" sz="4000" dirty="0"/>
              <a:t>National Trust Act 1907, section 21</a:t>
            </a:r>
          </a:p>
        </p:txBody>
      </p:sp>
      <p:sp>
        <p:nvSpPr>
          <p:cNvPr id="3" name="Content Placeholder 2">
            <a:extLst>
              <a:ext uri="{FF2B5EF4-FFF2-40B4-BE49-F238E27FC236}">
                <a16:creationId xmlns:a16="http://schemas.microsoft.com/office/drawing/2014/main" id="{E511FA66-C52C-0B1F-332A-4F4A3A0B9FC1}"/>
              </a:ext>
            </a:extLst>
          </p:cNvPr>
          <p:cNvSpPr>
            <a:spLocks noGrp="1"/>
          </p:cNvSpPr>
          <p:nvPr>
            <p:ph idx="1"/>
          </p:nvPr>
        </p:nvSpPr>
        <p:spPr>
          <a:xfrm>
            <a:off x="127591" y="2477385"/>
            <a:ext cx="6711199" cy="4136066"/>
          </a:xfrm>
        </p:spPr>
        <p:txBody>
          <a:bodyPr>
            <a:normAutofit lnSpcReduction="10000"/>
          </a:bodyPr>
          <a:lstStyle/>
          <a:p>
            <a:r>
              <a:rPr lang="en-GB" dirty="0"/>
              <a:t>Specified properties in the schedule which ‘shall not be chargeable with any debts or liabilities of the National Trust and shall be </a:t>
            </a:r>
            <a:r>
              <a:rPr lang="en-GB" b="1" dirty="0"/>
              <a:t>inalienable</a:t>
            </a:r>
            <a:r>
              <a:rPr lang="en-GB" dirty="0"/>
              <a:t>’ (section 21(1).</a:t>
            </a:r>
          </a:p>
          <a:p>
            <a:endParaRPr lang="en-GB" dirty="0"/>
          </a:p>
          <a:p>
            <a:r>
              <a:rPr lang="en-GB" dirty="0"/>
              <a:t>‘the Board of Trustees may by resolution determine that such lands or tenements…are…to be held for the benefit of the nation…and shall be inalienable’. (section 21(2) (as amended by National Trust Act 1971, s. 27) </a:t>
            </a:r>
          </a:p>
        </p:txBody>
      </p:sp>
      <p:pic>
        <p:nvPicPr>
          <p:cNvPr id="5122" name="Picture 2" descr="Free Clergy House Historic Site photo and picture">
            <a:extLst>
              <a:ext uri="{FF2B5EF4-FFF2-40B4-BE49-F238E27FC236}">
                <a16:creationId xmlns:a16="http://schemas.microsoft.com/office/drawing/2014/main" id="{0E8659E5-D4CA-EB8D-653D-D187958C5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73" r="1" b="7638"/>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8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5C61060-CFD7-DB04-A36C-D0DDA16CB0AC}"/>
              </a:ext>
            </a:extLst>
          </p:cNvPr>
          <p:cNvSpPr>
            <a:spLocks noGrp="1"/>
          </p:cNvSpPr>
          <p:nvPr>
            <p:ph type="title"/>
          </p:nvPr>
        </p:nvSpPr>
        <p:spPr>
          <a:xfrm>
            <a:off x="297712" y="365125"/>
            <a:ext cx="5933849" cy="1325563"/>
          </a:xfrm>
        </p:spPr>
        <p:txBody>
          <a:bodyPr>
            <a:normAutofit/>
          </a:bodyPr>
          <a:lstStyle/>
          <a:p>
            <a:r>
              <a:rPr lang="en-GB" dirty="0"/>
              <a:t>What does inalienability mean? </a:t>
            </a:r>
          </a:p>
        </p:txBody>
      </p:sp>
      <p:sp>
        <p:nvSpPr>
          <p:cNvPr id="3" name="Content Placeholder 2">
            <a:extLst>
              <a:ext uri="{FF2B5EF4-FFF2-40B4-BE49-F238E27FC236}">
                <a16:creationId xmlns:a16="http://schemas.microsoft.com/office/drawing/2014/main" id="{C2308690-51B7-5E5D-5ECD-E31BB1022601}"/>
              </a:ext>
            </a:extLst>
          </p:cNvPr>
          <p:cNvSpPr>
            <a:spLocks noGrp="1"/>
          </p:cNvSpPr>
          <p:nvPr>
            <p:ph idx="1"/>
          </p:nvPr>
        </p:nvSpPr>
        <p:spPr>
          <a:xfrm>
            <a:off x="152360" y="2022968"/>
            <a:ext cx="6354765" cy="5122238"/>
          </a:xfrm>
        </p:spPr>
        <p:txBody>
          <a:bodyPr>
            <a:normAutofit fontScale="92500"/>
          </a:bodyPr>
          <a:lstStyle/>
          <a:p>
            <a:r>
              <a:rPr lang="en-GB" sz="2400" dirty="0"/>
              <a:t>Not chargeable with debts or liabilities of the National Trust (National Trust Act 1907, s. 21(1)).</a:t>
            </a:r>
          </a:p>
          <a:p>
            <a:r>
              <a:rPr lang="en-GB" sz="2400" dirty="0"/>
              <a:t>Leases for the tenants for life/statutory owner are permissible (National Trust Act 1939, s. 4). </a:t>
            </a:r>
          </a:p>
          <a:p>
            <a:r>
              <a:rPr lang="en-GB" sz="2400" dirty="0"/>
              <a:t>Scheme Confirmation Act 1919, </a:t>
            </a:r>
            <a:r>
              <a:rPr lang="en-GB" sz="2400" dirty="0" err="1"/>
              <a:t>sch</a:t>
            </a:r>
            <a:r>
              <a:rPr lang="en-GB" sz="2400" dirty="0"/>
              <a:t> 1 permits leases where sanctioned by Charity Commission  </a:t>
            </a:r>
          </a:p>
          <a:p>
            <a:r>
              <a:rPr lang="en-GB" sz="2400" dirty="0"/>
              <a:t>NB It is possible to create easements/rights (providing that it is not exclusive possession of the surface) National Trust Act 1939, s. 12.</a:t>
            </a:r>
          </a:p>
          <a:p>
            <a:r>
              <a:rPr lang="en-GB" sz="2400" dirty="0"/>
              <a:t>Leaseholder has no right to acquire the freehold (Leasehold Reform Act 1967, s. 32 (as amended by the Leasehold and Freehold Reform Act 2024)</a:t>
            </a:r>
          </a:p>
          <a:p>
            <a:r>
              <a:rPr lang="en-GB" sz="2400" dirty="0"/>
              <a:t>Restrictions on compulsory purchase powers…</a:t>
            </a:r>
          </a:p>
        </p:txBody>
      </p:sp>
      <p:pic>
        <p:nvPicPr>
          <p:cNvPr id="2050" name="Picture 2" descr="Free National Trust Lake photo and picture">
            <a:extLst>
              <a:ext uri="{FF2B5EF4-FFF2-40B4-BE49-F238E27FC236}">
                <a16:creationId xmlns:a16="http://schemas.microsoft.com/office/drawing/2014/main" id="{E1D5A49C-9BF9-1CC0-E4E4-6502F80B1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01" r="16100"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6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6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5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ree Scoop Bulldozer photo and picture">
            <a:extLst>
              <a:ext uri="{FF2B5EF4-FFF2-40B4-BE49-F238E27FC236}">
                <a16:creationId xmlns:a16="http://schemas.microsoft.com/office/drawing/2014/main" id="{8B7BD7AB-215A-FA7E-C079-0A6B69D61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89"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EA9DD20-934E-1DC5-6C62-ED2D3581A19E}"/>
              </a:ext>
            </a:extLst>
          </p:cNvPr>
          <p:cNvSpPr>
            <a:spLocks noGrp="1"/>
          </p:cNvSpPr>
          <p:nvPr>
            <p:ph type="title"/>
          </p:nvPr>
        </p:nvSpPr>
        <p:spPr>
          <a:xfrm>
            <a:off x="838200" y="365125"/>
            <a:ext cx="3822189" cy="1899912"/>
          </a:xfrm>
        </p:spPr>
        <p:txBody>
          <a:bodyPr>
            <a:normAutofit/>
          </a:bodyPr>
          <a:lstStyle/>
          <a:p>
            <a:r>
              <a:rPr lang="en-GB" sz="4000"/>
              <a:t>Compulsory purchase</a:t>
            </a:r>
          </a:p>
        </p:txBody>
      </p:sp>
      <p:sp>
        <p:nvSpPr>
          <p:cNvPr id="5" name="Content Placeholder 4">
            <a:extLst>
              <a:ext uri="{FF2B5EF4-FFF2-40B4-BE49-F238E27FC236}">
                <a16:creationId xmlns:a16="http://schemas.microsoft.com/office/drawing/2014/main" id="{CA0D63CA-3BEF-81F4-1637-14A749D0B4CF}"/>
              </a:ext>
            </a:extLst>
          </p:cNvPr>
          <p:cNvSpPr>
            <a:spLocks noGrp="1"/>
          </p:cNvSpPr>
          <p:nvPr>
            <p:ph idx="1"/>
          </p:nvPr>
        </p:nvSpPr>
        <p:spPr>
          <a:xfrm>
            <a:off x="838200" y="2434201"/>
            <a:ext cx="3822189" cy="3742762"/>
          </a:xfrm>
        </p:spPr>
        <p:txBody>
          <a:bodyPr>
            <a:normAutofit/>
          </a:bodyPr>
          <a:lstStyle/>
          <a:p>
            <a:r>
              <a:rPr lang="en-GB" sz="2000" dirty="0"/>
              <a:t>Compulsory purchase of National Trust inalienable land subject to a </a:t>
            </a:r>
            <a:r>
              <a:rPr lang="en-GB" sz="2000" b="1" dirty="0"/>
              <a:t>special parliamentary procedure </a:t>
            </a:r>
            <a:r>
              <a:rPr lang="en-GB" sz="2000" dirty="0"/>
              <a:t>where the National Trust objects </a:t>
            </a:r>
          </a:p>
          <a:p>
            <a:pPr lvl="1"/>
            <a:r>
              <a:rPr lang="en-GB" sz="1600" dirty="0"/>
              <a:t>Acquisition of Land Act 1981, section 5(1)</a:t>
            </a:r>
          </a:p>
          <a:p>
            <a:pPr lvl="1"/>
            <a:r>
              <a:rPr lang="en-GB" sz="1600" dirty="0"/>
              <a:t>Planning Act 2008, ss.130 </a:t>
            </a:r>
          </a:p>
          <a:p>
            <a:endParaRPr lang="en-GB" sz="2000" dirty="0"/>
          </a:p>
          <a:p>
            <a:r>
              <a:rPr lang="en-GB" sz="2000" dirty="0"/>
              <a:t>Statutory Orders (Special Procedure) Act 1945</a:t>
            </a:r>
          </a:p>
          <a:p>
            <a:endParaRPr lang="en-GB" sz="2000" dirty="0"/>
          </a:p>
        </p:txBody>
      </p:sp>
    </p:spTree>
    <p:extLst>
      <p:ext uri="{BB962C8B-B14F-4D97-AF65-F5344CB8AC3E}">
        <p14:creationId xmlns:p14="http://schemas.microsoft.com/office/powerpoint/2010/main" val="167645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Picture 4" descr="Sculpture of a head">
            <a:extLst>
              <a:ext uri="{FF2B5EF4-FFF2-40B4-BE49-F238E27FC236}">
                <a16:creationId xmlns:a16="http://schemas.microsoft.com/office/drawing/2014/main" id="{31F8152C-F6DA-398A-FCC2-0851271FF115}"/>
              </a:ext>
            </a:extLst>
          </p:cNvPr>
          <p:cNvPicPr>
            <a:picLocks noChangeAspect="1"/>
          </p:cNvPicPr>
          <p:nvPr/>
        </p:nvPicPr>
        <p:blipFill>
          <a:blip r:embed="rId3">
            <a:alphaModFix amt="60000"/>
          </a:blip>
          <a:srcRect t="8578" b="7152"/>
          <a:stretch/>
        </p:blipFill>
        <p:spPr>
          <a:xfrm>
            <a:off x="-1" y="10"/>
            <a:ext cx="12192001" cy="6857990"/>
          </a:xfrm>
          <a:prstGeom prst="rect">
            <a:avLst/>
          </a:prstGeom>
        </p:spPr>
      </p:pic>
      <p:sp>
        <p:nvSpPr>
          <p:cNvPr id="2" name="Title 1">
            <a:extLst>
              <a:ext uri="{FF2B5EF4-FFF2-40B4-BE49-F238E27FC236}">
                <a16:creationId xmlns:a16="http://schemas.microsoft.com/office/drawing/2014/main" id="{71A11E72-6FA3-228E-B2A3-67C887266932}"/>
              </a:ext>
            </a:extLst>
          </p:cNvPr>
          <p:cNvSpPr>
            <a:spLocks noGrp="1"/>
          </p:cNvSpPr>
          <p:nvPr>
            <p:ph type="title"/>
          </p:nvPr>
        </p:nvSpPr>
        <p:spPr>
          <a:xfrm>
            <a:off x="7210411" y="1134737"/>
            <a:ext cx="4548951" cy="2208401"/>
          </a:xfrm>
        </p:spPr>
        <p:txBody>
          <a:bodyPr vert="horz" lIns="91440" tIns="45720" rIns="91440" bIns="45720" rtlCol="0" anchor="b">
            <a:normAutofit fontScale="90000"/>
          </a:bodyPr>
          <a:lstStyle/>
          <a:p>
            <a:pPr algn="ctr"/>
            <a:r>
              <a:rPr lang="en-US" sz="5200" dirty="0">
                <a:solidFill>
                  <a:srgbClr val="FFFFFF"/>
                </a:solidFill>
              </a:rPr>
              <a:t>National museum statutes</a:t>
            </a:r>
          </a:p>
        </p:txBody>
      </p:sp>
      <p:sp>
        <p:nvSpPr>
          <p:cNvPr id="3" name="Text Placeholder 2">
            <a:extLst>
              <a:ext uri="{FF2B5EF4-FFF2-40B4-BE49-F238E27FC236}">
                <a16:creationId xmlns:a16="http://schemas.microsoft.com/office/drawing/2014/main" id="{5E3AA607-373F-563D-6C62-D329676C3809}"/>
              </a:ext>
            </a:extLst>
          </p:cNvPr>
          <p:cNvSpPr>
            <a:spLocks noGrp="1"/>
          </p:cNvSpPr>
          <p:nvPr>
            <p:ph type="body" idx="1"/>
          </p:nvPr>
        </p:nvSpPr>
        <p:spPr>
          <a:xfrm>
            <a:off x="7316737" y="3767533"/>
            <a:ext cx="4548951" cy="2994773"/>
          </a:xfrm>
        </p:spPr>
        <p:txBody>
          <a:bodyPr vert="horz" lIns="91440" tIns="45720" rIns="91440" bIns="45720" rtlCol="0">
            <a:normAutofit fontScale="92500"/>
          </a:bodyPr>
          <a:lstStyle/>
          <a:p>
            <a:r>
              <a:rPr lang="en-US" i="1" dirty="0">
                <a:solidFill>
                  <a:srgbClr val="FFFFFF"/>
                </a:solidFill>
              </a:rPr>
              <a:t>De facto </a:t>
            </a:r>
            <a:r>
              <a:rPr lang="en-US" dirty="0">
                <a:solidFill>
                  <a:srgbClr val="FFFFFF"/>
                </a:solidFill>
              </a:rPr>
              <a:t>inalienability for most objects</a:t>
            </a:r>
          </a:p>
          <a:p>
            <a:endParaRPr lang="en-US" dirty="0">
              <a:solidFill>
                <a:srgbClr val="FFFFFF"/>
              </a:solidFill>
            </a:endParaRPr>
          </a:p>
          <a:p>
            <a:r>
              <a:rPr lang="en-US" dirty="0">
                <a:solidFill>
                  <a:srgbClr val="FFFFFF"/>
                </a:solidFill>
              </a:rPr>
              <a:t>NB </a:t>
            </a:r>
            <a:r>
              <a:rPr lang="en-US" i="1" dirty="0">
                <a:solidFill>
                  <a:srgbClr val="FFFFFF"/>
                </a:solidFill>
              </a:rPr>
              <a:t>de jure </a:t>
            </a:r>
            <a:r>
              <a:rPr lang="en-US" dirty="0">
                <a:solidFill>
                  <a:srgbClr val="FFFFFF"/>
                </a:solidFill>
              </a:rPr>
              <a:t>inalienability for Wallace Collection </a:t>
            </a:r>
          </a:p>
          <a:p>
            <a:r>
              <a:rPr lang="en-US" dirty="0">
                <a:solidFill>
                  <a:srgbClr val="FFFFFF"/>
                </a:solidFill>
              </a:rPr>
              <a:t>National Gallery can only transfer objects to another national collection/National Trust etc. </a:t>
            </a:r>
          </a:p>
        </p:txBody>
      </p:sp>
    </p:spTree>
    <p:extLst>
      <p:ext uri="{BB962C8B-B14F-4D97-AF65-F5344CB8AC3E}">
        <p14:creationId xmlns:p14="http://schemas.microsoft.com/office/powerpoint/2010/main" val="312066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n-GB" sz="4000">
                <a:latin typeface="+mn-lt"/>
              </a:rPr>
              <a:t>British Museum Act 1963, section 5</a:t>
            </a:r>
          </a:p>
        </p:txBody>
      </p:sp>
      <p:sp>
        <p:nvSpPr>
          <p:cNvPr id="3" name="Content Placeholder 2"/>
          <p:cNvSpPr>
            <a:spLocks noGrp="1"/>
          </p:cNvSpPr>
          <p:nvPr>
            <p:ph idx="1"/>
          </p:nvPr>
        </p:nvSpPr>
        <p:spPr>
          <a:xfrm>
            <a:off x="761802" y="2743200"/>
            <a:ext cx="4646905" cy="3613149"/>
          </a:xfrm>
        </p:spPr>
        <p:txBody>
          <a:bodyPr anchor="ctr">
            <a:normAutofit/>
          </a:bodyPr>
          <a:lstStyle/>
          <a:p>
            <a:pPr marL="514350" indent="-514350">
              <a:buAutoNum type="arabicParenBoth"/>
            </a:pPr>
            <a:r>
              <a:rPr lang="en-GB" sz="1700" dirty="0"/>
              <a:t>‘The Trustees of the British Museum may sell, exchange, give away or otherwise dispose of any object vested in them and comprised in their collections if’—</a:t>
            </a:r>
          </a:p>
          <a:p>
            <a:pPr marL="0" indent="0">
              <a:buNone/>
            </a:pPr>
            <a:endParaRPr lang="en-GB" sz="1700" dirty="0"/>
          </a:p>
          <a:p>
            <a:pPr marL="457200" lvl="1" indent="0">
              <a:buNone/>
            </a:pPr>
            <a:r>
              <a:rPr lang="en-GB" sz="1700" dirty="0"/>
              <a:t>(a) duplicate </a:t>
            </a:r>
          </a:p>
          <a:p>
            <a:pPr marL="457200" lvl="1" indent="0">
              <a:buNone/>
            </a:pPr>
            <a:r>
              <a:rPr lang="en-GB" sz="1700" dirty="0"/>
              <a:t>(b) ‘made not earlier than…1850’, and ‘substantially consists of printed matter’ [and a copy can be made] or</a:t>
            </a:r>
          </a:p>
          <a:p>
            <a:pPr marL="457200" lvl="1" indent="0">
              <a:buNone/>
            </a:pPr>
            <a:r>
              <a:rPr lang="en-GB" sz="1700" dirty="0"/>
              <a:t>(c) ‘in the opinion of the Trustees the object is unfit to be retained’ – and can be disposed of ‘without detriment to the interests of students’</a:t>
            </a:r>
          </a:p>
          <a:p>
            <a:endParaRPr lang="en-GB" sz="1700" dirty="0"/>
          </a:p>
        </p:txBody>
      </p:sp>
      <p:pic>
        <p:nvPicPr>
          <p:cNvPr id="4" name="Picture 2" descr="https://upload.wikimedia.org/wikipedia/commons/3/3a/British_Museum_from_NE_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l="18077" r="18073" b="-2"/>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281273D-E8E3-4C4E-A546-C936B31E4706}"/>
              </a:ext>
            </a:extLst>
          </p:cNvPr>
          <p:cNvSpPr/>
          <p:nvPr/>
        </p:nvSpPr>
        <p:spPr>
          <a:xfrm>
            <a:off x="4261224" y="6307749"/>
            <a:ext cx="1736886" cy="400110"/>
          </a:xfrm>
          <a:prstGeom prst="rect">
            <a:avLst/>
          </a:prstGeom>
        </p:spPr>
        <p:txBody>
          <a:bodyPr wrap="none">
            <a:spAutoFit/>
          </a:bodyPr>
          <a:lstStyle/>
          <a:p>
            <a:r>
              <a:rPr lang="en-GB" sz="2000" dirty="0"/>
              <a:t>(</a:t>
            </a:r>
            <a:r>
              <a:rPr lang="en-GB" sz="2000" i="1" dirty="0"/>
              <a:t>paraphrased</a:t>
            </a:r>
            <a:r>
              <a:rPr lang="en-GB" sz="2000" dirty="0"/>
              <a:t>)</a:t>
            </a:r>
          </a:p>
        </p:txBody>
      </p:sp>
      <p:sp>
        <p:nvSpPr>
          <p:cNvPr id="7" name="TextBox 6">
            <a:extLst>
              <a:ext uri="{FF2B5EF4-FFF2-40B4-BE49-F238E27FC236}">
                <a16:creationId xmlns:a16="http://schemas.microsoft.com/office/drawing/2014/main" id="{B54C7B69-AD1E-38AB-AC77-045CC1B19296}"/>
              </a:ext>
            </a:extLst>
          </p:cNvPr>
          <p:cNvSpPr txBox="1"/>
          <p:nvPr/>
        </p:nvSpPr>
        <p:spPr>
          <a:xfrm>
            <a:off x="6539023" y="5539563"/>
            <a:ext cx="5922335" cy="1200329"/>
          </a:xfrm>
          <a:prstGeom prst="rect">
            <a:avLst/>
          </a:prstGeom>
          <a:noFill/>
        </p:spPr>
        <p:txBody>
          <a:bodyPr wrap="square" rtlCol="0">
            <a:spAutoFit/>
          </a:bodyPr>
          <a:lstStyle/>
          <a:p>
            <a:r>
              <a:rPr lang="en-GB" dirty="0">
                <a:solidFill>
                  <a:schemeClr val="bg1"/>
                </a:solidFill>
              </a:rPr>
              <a:t>Two exceptions: </a:t>
            </a:r>
          </a:p>
          <a:p>
            <a:r>
              <a:rPr lang="en-GB" dirty="0">
                <a:solidFill>
                  <a:schemeClr val="bg1"/>
                </a:solidFill>
              </a:rPr>
              <a:t>Human Tissue Act 2004, s. 47 </a:t>
            </a:r>
          </a:p>
          <a:p>
            <a:r>
              <a:rPr lang="en-GB" dirty="0">
                <a:solidFill>
                  <a:schemeClr val="bg1"/>
                </a:solidFill>
              </a:rPr>
              <a:t>Holocaust (Return of Cultural Objects) Act 2009</a:t>
            </a:r>
          </a:p>
          <a:p>
            <a:endParaRPr lang="en-GB" dirty="0">
              <a:solidFill>
                <a:schemeClr val="bg1"/>
              </a:solidFill>
            </a:endParaRPr>
          </a:p>
        </p:txBody>
      </p:sp>
    </p:spTree>
    <p:extLst>
      <p:ext uri="{BB962C8B-B14F-4D97-AF65-F5344CB8AC3E}">
        <p14:creationId xmlns:p14="http://schemas.microsoft.com/office/powerpoint/2010/main" val="1605219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99A4-ABBA-9E95-C95F-2959847A0F75}"/>
              </a:ext>
            </a:extLst>
          </p:cNvPr>
          <p:cNvSpPr>
            <a:spLocks noGrp="1"/>
          </p:cNvSpPr>
          <p:nvPr>
            <p:ph type="title"/>
          </p:nvPr>
        </p:nvSpPr>
        <p:spPr>
          <a:xfrm>
            <a:off x="0" y="774073"/>
            <a:ext cx="10515600" cy="1021833"/>
          </a:xfrm>
        </p:spPr>
        <p:txBody>
          <a:bodyPr>
            <a:normAutofit/>
          </a:bodyPr>
          <a:lstStyle/>
          <a:p>
            <a:r>
              <a:rPr lang="en-GB" sz="5400" dirty="0"/>
              <a:t>Limitations on alienability </a:t>
            </a:r>
          </a:p>
        </p:txBody>
      </p:sp>
      <p:sp>
        <p:nvSpPr>
          <p:cNvPr id="3" name="Text Placeholder 2">
            <a:extLst>
              <a:ext uri="{FF2B5EF4-FFF2-40B4-BE49-F238E27FC236}">
                <a16:creationId xmlns:a16="http://schemas.microsoft.com/office/drawing/2014/main" id="{D59038D4-A756-1EE2-E696-9063D561DF1F}"/>
              </a:ext>
            </a:extLst>
          </p:cNvPr>
          <p:cNvSpPr>
            <a:spLocks noGrp="1"/>
          </p:cNvSpPr>
          <p:nvPr>
            <p:ph type="body" idx="1"/>
          </p:nvPr>
        </p:nvSpPr>
        <p:spPr>
          <a:xfrm>
            <a:off x="385283" y="4658168"/>
            <a:ext cx="10515600" cy="1500187"/>
          </a:xfrm>
        </p:spPr>
        <p:txBody>
          <a:bodyPr/>
          <a:lstStyle/>
          <a:p>
            <a:r>
              <a:rPr lang="en-GB" dirty="0"/>
              <a:t>Consistory Court jurisdiction </a:t>
            </a:r>
          </a:p>
        </p:txBody>
      </p:sp>
      <p:pic>
        <p:nvPicPr>
          <p:cNvPr id="4" name="Picture 2" descr="1124490_42a985e6.jpg (557×640)">
            <a:extLst>
              <a:ext uri="{FF2B5EF4-FFF2-40B4-BE49-F238E27FC236}">
                <a16:creationId xmlns:a16="http://schemas.microsoft.com/office/drawing/2014/main" id="{A89D26DB-9CBF-6E96-0C75-D233A5B71094}"/>
              </a:ext>
            </a:extLst>
          </p:cNvPr>
          <p:cNvPicPr>
            <a:picLocks noChangeArrowheads="1"/>
          </p:cNvPicPr>
          <p:nvPr/>
        </p:nvPicPr>
        <p:blipFill rotWithShape="1">
          <a:blip r:embed="rId3">
            <a:extLst>
              <a:ext uri="{28A0092B-C50C-407E-A947-70E740481C1C}">
                <a14:useLocalDpi xmlns:a14="http://schemas.microsoft.com/office/drawing/2010/main" val="0"/>
              </a:ext>
            </a:extLst>
          </a:blip>
          <a:srcRect r="6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D01E161-C9E4-14BB-CABA-C34AA5F46D20}"/>
              </a:ext>
            </a:extLst>
          </p:cNvPr>
          <p:cNvSpPr txBox="1">
            <a:spLocks/>
          </p:cNvSpPr>
          <p:nvPr/>
        </p:nvSpPr>
        <p:spPr>
          <a:xfrm>
            <a:off x="225794" y="3429000"/>
            <a:ext cx="10515600" cy="10218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t>“Church treasures”</a:t>
            </a:r>
            <a:endParaRPr lang="en-GB" dirty="0"/>
          </a:p>
        </p:txBody>
      </p:sp>
    </p:spTree>
    <p:extLst>
      <p:ext uri="{BB962C8B-B14F-4D97-AF65-F5344CB8AC3E}">
        <p14:creationId xmlns:p14="http://schemas.microsoft.com/office/powerpoint/2010/main" val="294850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9989B0FD-93DD-6686-515E-4755D7A283C6}"/>
              </a:ext>
            </a:extLst>
          </p:cNvPr>
          <p:cNvSpPr>
            <a:spLocks noGrp="1"/>
          </p:cNvSpPr>
          <p:nvPr>
            <p:ph type="title"/>
          </p:nvPr>
        </p:nvSpPr>
        <p:spPr>
          <a:xfrm>
            <a:off x="838201" y="365125"/>
            <a:ext cx="5251316" cy="1807305"/>
          </a:xfrm>
        </p:spPr>
        <p:txBody>
          <a:bodyPr>
            <a:normAutofit/>
          </a:bodyPr>
          <a:lstStyle/>
          <a:p>
            <a:r>
              <a:rPr lang="en-GB" dirty="0"/>
              <a:t>Church treasures cont’d</a:t>
            </a:r>
          </a:p>
        </p:txBody>
      </p:sp>
      <p:sp>
        <p:nvSpPr>
          <p:cNvPr id="11" name="Content Placeholder 10">
            <a:extLst>
              <a:ext uri="{FF2B5EF4-FFF2-40B4-BE49-F238E27FC236}">
                <a16:creationId xmlns:a16="http://schemas.microsoft.com/office/drawing/2014/main" id="{F08CAD58-2053-4C07-0F75-406893A77918}"/>
              </a:ext>
            </a:extLst>
          </p:cNvPr>
          <p:cNvSpPr txBox="1">
            <a:spLocks noGrp="1"/>
          </p:cNvSpPr>
          <p:nvPr>
            <p:ph idx="1"/>
          </p:nvPr>
        </p:nvSpPr>
        <p:spPr>
          <a:xfrm>
            <a:off x="933893" y="2939352"/>
            <a:ext cx="5753986" cy="3843666"/>
          </a:xfrm>
          <a:prstGeom prst="rect">
            <a:avLst/>
          </a:prstGeom>
        </p:spPr>
        <p:txBody>
          <a:bodyPr>
            <a:normAutofit/>
          </a:bodyPr>
          <a:lstStyle/>
          <a:p>
            <a:pPr marL="0" indent="0">
              <a:buNone/>
            </a:pPr>
            <a:r>
              <a:rPr lang="en-US" sz="2000" dirty="0"/>
              <a:t>Canon E1(5) ‘In the churchwardens is </a:t>
            </a:r>
            <a:r>
              <a:rPr lang="en-US" sz="2000" b="1" dirty="0"/>
              <a:t>vested the property</a:t>
            </a:r>
            <a:r>
              <a:rPr lang="en-US" sz="2000" dirty="0"/>
              <a:t> in the plate, ornaments, and other movable goods of the church’</a:t>
            </a:r>
          </a:p>
          <a:p>
            <a:pPr marL="0" indent="0">
              <a:buNone/>
            </a:pPr>
            <a:endParaRPr lang="en-US" sz="2000" dirty="0"/>
          </a:p>
          <a:p>
            <a:pPr marL="0" indent="0">
              <a:buNone/>
            </a:pPr>
            <a:r>
              <a:rPr lang="en-US" sz="2000" dirty="0"/>
              <a:t>Canon F13(3) ‘It shall be the duty of the...churchwardens, if any…removals...are proposed to be made in the…ornaments…of the church, </a:t>
            </a:r>
            <a:r>
              <a:rPr lang="en-US" sz="2000" b="1" dirty="0"/>
              <a:t>to obtain the faculty </a:t>
            </a:r>
            <a:r>
              <a:rPr lang="en-US" sz="2000" dirty="0"/>
              <a:t>or </a:t>
            </a:r>
            <a:r>
              <a:rPr lang="en-US" sz="2000" dirty="0" err="1"/>
              <a:t>licence</a:t>
            </a:r>
            <a:r>
              <a:rPr lang="en-US" sz="2000" dirty="0"/>
              <a:t> of the Ordinary </a:t>
            </a:r>
            <a:r>
              <a:rPr lang="en-US" sz="2000" b="1" i="1" dirty="0"/>
              <a:t>before proceeding to execute the same</a:t>
            </a:r>
            <a:r>
              <a:rPr lang="en-US" sz="2000" dirty="0"/>
              <a:t>.’</a:t>
            </a:r>
          </a:p>
          <a:p>
            <a:pPr marL="0" indent="0">
              <a:buNone/>
            </a:pPr>
            <a:endParaRPr lang="en-US" sz="2000" dirty="0"/>
          </a:p>
        </p:txBody>
      </p:sp>
      <p:pic>
        <p:nvPicPr>
          <p:cNvPr id="4" name="Picture 2" descr="1124490_42a985e6.jpg (557×640)">
            <a:extLst>
              <a:ext uri="{FF2B5EF4-FFF2-40B4-BE49-F238E27FC236}">
                <a16:creationId xmlns:a16="http://schemas.microsoft.com/office/drawing/2014/main" id="{A89D26DB-9CBF-6E96-0C75-D233A5B71094}"/>
              </a:ext>
            </a:extLst>
          </p:cNvPr>
          <p:cNvPicPr>
            <a:picLocks noChangeArrowheads="1"/>
          </p:cNvPicPr>
          <p:nvPr/>
        </p:nvPicPr>
        <p:blipFill rotWithShape="1">
          <a:blip r:embed="rId3">
            <a:extLst>
              <a:ext uri="{28A0092B-C50C-407E-A947-70E740481C1C}">
                <a14:useLocalDpi xmlns:a14="http://schemas.microsoft.com/office/drawing/2010/main" val="0"/>
              </a:ext>
            </a:extLst>
          </a:blip>
          <a:srcRect r="6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37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een and dry land">
            <a:extLst>
              <a:ext uri="{FF2B5EF4-FFF2-40B4-BE49-F238E27FC236}">
                <a16:creationId xmlns:a16="http://schemas.microsoft.com/office/drawing/2014/main" id="{B4CACEC7-0909-298D-E682-70DF2F3CE695}"/>
              </a:ext>
            </a:extLst>
          </p:cNvPr>
          <p:cNvPicPr>
            <a:picLocks noChangeAspect="1"/>
          </p:cNvPicPr>
          <p:nvPr/>
        </p:nvPicPr>
        <p:blipFill>
          <a:blip r:embed="rId3"/>
          <a:srcRect l="3160" r="10616"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E4EB5-3FE7-1194-F7B6-8FCCC9C8F13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Other uses for inalienable cultural heritage</a:t>
            </a:r>
          </a:p>
        </p:txBody>
      </p:sp>
      <p:sp>
        <p:nvSpPr>
          <p:cNvPr id="3" name="Text Placeholder 2">
            <a:extLst>
              <a:ext uri="{FF2B5EF4-FFF2-40B4-BE49-F238E27FC236}">
                <a16:creationId xmlns:a16="http://schemas.microsoft.com/office/drawing/2014/main" id="{D4341EEA-9BDC-AAC2-6DF0-EAFA6A20881A}"/>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dirty="0">
                <a:solidFill>
                  <a:srgbClr val="FFFFFF"/>
                </a:solidFill>
              </a:rPr>
              <a:t>To </a:t>
            </a:r>
            <a:r>
              <a:rPr lang="en-US" dirty="0" err="1">
                <a:solidFill>
                  <a:srgbClr val="FFFFFF"/>
                </a:solidFill>
              </a:rPr>
              <a:t>recognise</a:t>
            </a:r>
            <a:r>
              <a:rPr lang="en-US" dirty="0">
                <a:solidFill>
                  <a:srgbClr val="FFFFFF"/>
                </a:solidFill>
              </a:rPr>
              <a:t> more locally important cultural heritage</a:t>
            </a:r>
          </a:p>
          <a:p>
            <a:pPr algn="ctr"/>
            <a:r>
              <a:rPr lang="en-US" dirty="0">
                <a:solidFill>
                  <a:srgbClr val="FFFFFF"/>
                </a:solidFill>
              </a:rPr>
              <a:t>Ensure that important heritage places are not sold and lost to future generations - e.g. those owned by local authorities. </a:t>
            </a:r>
          </a:p>
          <a:p>
            <a:pPr algn="ctr"/>
            <a:endParaRPr lang="en-US" dirty="0">
              <a:solidFill>
                <a:srgbClr val="FFFFFF"/>
              </a:solidFill>
            </a:endParaRPr>
          </a:p>
        </p:txBody>
      </p:sp>
    </p:spTree>
    <p:extLst>
      <p:ext uri="{BB962C8B-B14F-4D97-AF65-F5344CB8AC3E}">
        <p14:creationId xmlns:p14="http://schemas.microsoft.com/office/powerpoint/2010/main" val="124645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5CAC25-C3EB-0D20-D083-2D3812B2EEA8}"/>
              </a:ext>
            </a:extLst>
          </p:cNvPr>
          <p:cNvSpPr>
            <a:spLocks noGrp="1"/>
          </p:cNvSpPr>
          <p:nvPr>
            <p:ph type="title"/>
          </p:nvPr>
        </p:nvSpPr>
        <p:spPr>
          <a:xfrm>
            <a:off x="643467" y="0"/>
            <a:ext cx="4620584" cy="1170232"/>
          </a:xfrm>
        </p:spPr>
        <p:txBody>
          <a:bodyPr vert="horz" lIns="91440" tIns="45720" rIns="91440" bIns="45720" rtlCol="0" anchor="b">
            <a:normAutofit/>
          </a:bodyPr>
          <a:lstStyle/>
          <a:p>
            <a:r>
              <a:rPr lang="en-US" sz="4400" dirty="0"/>
              <a:t>Summary of talk </a:t>
            </a:r>
          </a:p>
        </p:txBody>
      </p:sp>
      <p:sp>
        <p:nvSpPr>
          <p:cNvPr id="3" name="Content Placeholder 2">
            <a:extLst>
              <a:ext uri="{FF2B5EF4-FFF2-40B4-BE49-F238E27FC236}">
                <a16:creationId xmlns:a16="http://schemas.microsoft.com/office/drawing/2014/main" id="{30B14678-661C-8B13-12FA-D2D37AD03D02}"/>
              </a:ext>
            </a:extLst>
          </p:cNvPr>
          <p:cNvSpPr>
            <a:spLocks noGrp="1"/>
          </p:cNvSpPr>
          <p:nvPr>
            <p:ph type="body" idx="1"/>
          </p:nvPr>
        </p:nvSpPr>
        <p:spPr>
          <a:xfrm>
            <a:off x="643467" y="1797553"/>
            <a:ext cx="5582700" cy="4882946"/>
          </a:xfrm>
        </p:spPr>
        <p:txBody>
          <a:bodyPr vert="horz" lIns="91440" tIns="45720" rIns="91440" bIns="45720" rtlCol="0">
            <a:noAutofit/>
          </a:bodyPr>
          <a:lstStyle/>
          <a:p>
            <a:r>
              <a:rPr lang="en-US" sz="2800" dirty="0">
                <a:solidFill>
                  <a:schemeClr val="tx1"/>
                </a:solidFill>
                <a:effectLst/>
              </a:rPr>
              <a:t>Given the </a:t>
            </a:r>
            <a:r>
              <a:rPr lang="en-US" sz="2800" b="1" dirty="0">
                <a:solidFill>
                  <a:schemeClr val="tx1"/>
                </a:solidFill>
                <a:effectLst/>
              </a:rPr>
              <a:t>overall importance of cultural heritage to a variety of different communities</a:t>
            </a:r>
            <a:r>
              <a:rPr lang="en-US" sz="2800" dirty="0">
                <a:solidFill>
                  <a:schemeClr val="tx1"/>
                </a:solidFill>
                <a:effectLst/>
              </a:rPr>
              <a:t> over multiple generations, this paper explores </a:t>
            </a:r>
            <a:r>
              <a:rPr lang="en-US" sz="2800" b="1" dirty="0">
                <a:solidFill>
                  <a:schemeClr val="tx1"/>
                </a:solidFill>
                <a:effectLst/>
              </a:rPr>
              <a:t>how far the principles of inalienability might be extended to other museum collections or cultural heritage places owned by public authorities </a:t>
            </a:r>
            <a:r>
              <a:rPr lang="en-US" sz="2800" dirty="0">
                <a:solidFill>
                  <a:schemeClr val="tx1"/>
                </a:solidFill>
                <a:effectLst/>
              </a:rPr>
              <a:t>and with a view to passing them on to future generations.</a:t>
            </a:r>
          </a:p>
          <a:p>
            <a:endParaRPr lang="en-US" sz="2800" dirty="0">
              <a:solidFill>
                <a:schemeClr val="tx1"/>
              </a:solidFill>
            </a:endParaRPr>
          </a:p>
        </p:txBody>
      </p:sp>
      <p:pic>
        <p:nvPicPr>
          <p:cNvPr id="6" name="Picture 5" descr="A black fence with a blue sign in the background&#10;&#10;Description automatically generated">
            <a:extLst>
              <a:ext uri="{FF2B5EF4-FFF2-40B4-BE49-F238E27FC236}">
                <a16:creationId xmlns:a16="http://schemas.microsoft.com/office/drawing/2014/main" id="{993BB249-9388-5EE2-F3A0-48393F4EF38D}"/>
              </a:ext>
            </a:extLst>
          </p:cNvPr>
          <p:cNvPicPr>
            <a:picLocks noChangeAspect="1"/>
          </p:cNvPicPr>
          <p:nvPr/>
        </p:nvPicPr>
        <p:blipFill>
          <a:blip r:embed="rId3">
            <a:extLst>
              <a:ext uri="{28A0092B-C50C-407E-A947-70E740481C1C}">
                <a14:useLocalDpi xmlns:a14="http://schemas.microsoft.com/office/drawing/2010/main" val="0"/>
              </a:ext>
            </a:extLst>
          </a:blip>
          <a:srcRect t="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8173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26B8D7-DC80-A5C7-A975-3DF1F234FF45}"/>
              </a:ext>
            </a:extLst>
          </p:cNvPr>
          <p:cNvSpPr>
            <a:spLocks noGrp="1"/>
          </p:cNvSpPr>
          <p:nvPr>
            <p:ph type="title"/>
          </p:nvPr>
        </p:nvSpPr>
        <p:spPr>
          <a:xfrm>
            <a:off x="357562" y="197843"/>
            <a:ext cx="3595678" cy="1330839"/>
          </a:xfrm>
        </p:spPr>
        <p:txBody>
          <a:bodyPr>
            <a:normAutofit/>
          </a:bodyPr>
          <a:lstStyle/>
          <a:p>
            <a:r>
              <a:rPr lang="en-GB" dirty="0"/>
              <a:t>Conclusions</a:t>
            </a:r>
          </a:p>
        </p:txBody>
      </p:sp>
      <p:sp>
        <p:nvSpPr>
          <p:cNvPr id="5" name="Content Placeholder 4">
            <a:extLst>
              <a:ext uri="{FF2B5EF4-FFF2-40B4-BE49-F238E27FC236}">
                <a16:creationId xmlns:a16="http://schemas.microsoft.com/office/drawing/2014/main" id="{94706F04-DF29-C0AA-B1C0-300F592EA579}"/>
              </a:ext>
            </a:extLst>
          </p:cNvPr>
          <p:cNvSpPr>
            <a:spLocks noGrp="1"/>
          </p:cNvSpPr>
          <p:nvPr>
            <p:ph idx="1"/>
          </p:nvPr>
        </p:nvSpPr>
        <p:spPr>
          <a:xfrm>
            <a:off x="169967" y="2239047"/>
            <a:ext cx="4280747" cy="3908586"/>
          </a:xfrm>
        </p:spPr>
        <p:txBody>
          <a:bodyPr>
            <a:normAutofit/>
          </a:bodyPr>
          <a:lstStyle/>
          <a:p>
            <a:r>
              <a:rPr lang="en-GB" sz="2000" dirty="0"/>
              <a:t>Inalienability, by restricting the power to transfer ensures the future integrity of the cultural heritage place. </a:t>
            </a:r>
          </a:p>
          <a:p>
            <a:r>
              <a:rPr lang="en-GB" sz="2000" dirty="0"/>
              <a:t>Limited to the monumental (e.g. National Trust) and is a traditional approach to cultural heritage. </a:t>
            </a:r>
          </a:p>
          <a:p>
            <a:r>
              <a:rPr lang="en-GB" sz="2000" dirty="0"/>
              <a:t>A possible wider use of inalienability of publicly owned cultural heritage which is important more locally. </a:t>
            </a:r>
          </a:p>
        </p:txBody>
      </p:sp>
      <p:pic>
        <p:nvPicPr>
          <p:cNvPr id="7" name="Picture 6">
            <a:extLst>
              <a:ext uri="{FF2B5EF4-FFF2-40B4-BE49-F238E27FC236}">
                <a16:creationId xmlns:a16="http://schemas.microsoft.com/office/drawing/2014/main" id="{A0DDA528-A440-F004-57BC-1D7834C6DE65}"/>
              </a:ext>
            </a:extLst>
          </p:cNvPr>
          <p:cNvPicPr>
            <a:picLocks noChangeAspect="1"/>
          </p:cNvPicPr>
          <p:nvPr/>
        </p:nvPicPr>
        <p:blipFill>
          <a:blip r:embed="rId3">
            <a:extLst>
              <a:ext uri="{28A0092B-C50C-407E-A947-70E740481C1C}">
                <a14:useLocalDpi xmlns:a14="http://schemas.microsoft.com/office/drawing/2010/main" val="0"/>
              </a:ext>
            </a:extLst>
          </a:blip>
          <a:srcRect t="28995"/>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16850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1803" y="350196"/>
            <a:ext cx="4646904" cy="1624520"/>
          </a:xfrm>
        </p:spPr>
        <p:txBody>
          <a:bodyPr anchor="ctr">
            <a:normAutofit/>
          </a:bodyPr>
          <a:lstStyle/>
          <a:p>
            <a:r>
              <a:rPr lang="en-GB" sz="4000" dirty="0">
                <a:latin typeface="+mn-lt"/>
              </a:rPr>
              <a:t>Outline of talk</a:t>
            </a:r>
          </a:p>
        </p:txBody>
      </p:sp>
      <p:sp>
        <p:nvSpPr>
          <p:cNvPr id="5" name="Content Placeholder 4"/>
          <p:cNvSpPr>
            <a:spLocks noGrp="1"/>
          </p:cNvSpPr>
          <p:nvPr>
            <p:ph idx="1"/>
          </p:nvPr>
        </p:nvSpPr>
        <p:spPr>
          <a:xfrm>
            <a:off x="724547" y="2424223"/>
            <a:ext cx="4646905" cy="3613149"/>
          </a:xfrm>
        </p:spPr>
        <p:txBody>
          <a:bodyPr anchor="ctr">
            <a:normAutofit/>
          </a:bodyPr>
          <a:lstStyle/>
          <a:p>
            <a:pPr marL="0" indent="0">
              <a:buNone/>
            </a:pPr>
            <a:endParaRPr lang="en-GB" sz="2000" dirty="0"/>
          </a:p>
          <a:p>
            <a:r>
              <a:rPr lang="en-GB" sz="2000" dirty="0"/>
              <a:t>Identify why there may be restrictions relating to ownership of heritage </a:t>
            </a:r>
          </a:p>
          <a:p>
            <a:r>
              <a:rPr lang="en-GB" sz="2000" dirty="0"/>
              <a:t>Outline of qualifications on ownership</a:t>
            </a:r>
          </a:p>
          <a:p>
            <a:r>
              <a:rPr lang="en-GB" sz="2000" dirty="0"/>
              <a:t>Unpackage inalienability </a:t>
            </a:r>
          </a:p>
          <a:p>
            <a:r>
              <a:rPr lang="en-GB" sz="2000" dirty="0"/>
              <a:t>Examples of </a:t>
            </a:r>
            <a:r>
              <a:rPr lang="en-GB" sz="2000" i="1" dirty="0"/>
              <a:t>de jure </a:t>
            </a:r>
            <a:r>
              <a:rPr lang="en-GB" sz="2000" dirty="0"/>
              <a:t>and </a:t>
            </a:r>
            <a:r>
              <a:rPr lang="en-GB" sz="2000" i="1" dirty="0"/>
              <a:t>de facto </a:t>
            </a:r>
            <a:r>
              <a:rPr lang="en-GB" sz="2000" dirty="0"/>
              <a:t>inalienability </a:t>
            </a:r>
          </a:p>
          <a:p>
            <a:r>
              <a:rPr lang="en-GB" sz="2000" dirty="0"/>
              <a:t>Situations where inalienable property might be relevant </a:t>
            </a:r>
          </a:p>
          <a:p>
            <a:r>
              <a:rPr lang="en-GB" sz="2000" dirty="0"/>
              <a:t>Conclusions </a:t>
            </a:r>
          </a:p>
          <a:p>
            <a:endParaRPr lang="en-GB" sz="2000" dirty="0"/>
          </a:p>
        </p:txBody>
      </p:sp>
      <p:pic>
        <p:nvPicPr>
          <p:cNvPr id="9" name="Picture 8">
            <a:extLst>
              <a:ext uri="{FF2B5EF4-FFF2-40B4-BE49-F238E27FC236}">
                <a16:creationId xmlns:a16="http://schemas.microsoft.com/office/drawing/2014/main" id="{3384B215-7575-476A-823C-7FCAF41D68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55" r="9565" b="1"/>
          <a:stretch/>
        </p:blipFill>
        <p:spPr>
          <a:xfrm rot="5400000">
            <a:off x="5718412" y="377588"/>
            <a:ext cx="6858000" cy="6102825"/>
          </a:xfrm>
          <a:prstGeom prst="rect">
            <a:avLst/>
          </a:prstGeom>
        </p:spPr>
      </p:pic>
    </p:spTree>
    <p:extLst>
      <p:ext uri="{BB962C8B-B14F-4D97-AF65-F5344CB8AC3E}">
        <p14:creationId xmlns:p14="http://schemas.microsoft.com/office/powerpoint/2010/main" val="93355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72CE9-233A-EEFE-C266-0942BC4F0714}"/>
              </a:ext>
            </a:extLst>
          </p:cNvPr>
          <p:cNvSpPr>
            <a:spLocks noGrp="1"/>
          </p:cNvSpPr>
          <p:nvPr>
            <p:ph type="title"/>
          </p:nvPr>
        </p:nvSpPr>
        <p:spPr>
          <a:xfrm>
            <a:off x="838201" y="365125"/>
            <a:ext cx="5251316" cy="1807305"/>
          </a:xfrm>
        </p:spPr>
        <p:txBody>
          <a:bodyPr>
            <a:normAutofit/>
          </a:bodyPr>
          <a:lstStyle/>
          <a:p>
            <a:r>
              <a:rPr lang="en-GB" dirty="0"/>
              <a:t>Heritage and the public interest 	</a:t>
            </a:r>
          </a:p>
        </p:txBody>
      </p:sp>
      <p:sp>
        <p:nvSpPr>
          <p:cNvPr id="3" name="Content Placeholder 2">
            <a:extLst>
              <a:ext uri="{FF2B5EF4-FFF2-40B4-BE49-F238E27FC236}">
                <a16:creationId xmlns:a16="http://schemas.microsoft.com/office/drawing/2014/main" id="{DD94AB47-E40B-BCD0-4327-1242E691003B}"/>
              </a:ext>
            </a:extLst>
          </p:cNvPr>
          <p:cNvSpPr>
            <a:spLocks noGrp="1"/>
          </p:cNvSpPr>
          <p:nvPr>
            <p:ph idx="1"/>
          </p:nvPr>
        </p:nvSpPr>
        <p:spPr>
          <a:xfrm>
            <a:off x="838200" y="2333297"/>
            <a:ext cx="5387967" cy="4312052"/>
          </a:xfrm>
        </p:spPr>
        <p:txBody>
          <a:bodyPr>
            <a:normAutofit/>
          </a:bodyPr>
          <a:lstStyle/>
          <a:p>
            <a:r>
              <a:rPr lang="en-GB" dirty="0"/>
              <a:t>Importance to communities, sense of identity, place and memory.</a:t>
            </a:r>
          </a:p>
          <a:p>
            <a:r>
              <a:rPr lang="en-GB" dirty="0"/>
              <a:t>Avoidance of physical and intangible harm to places and objects (and their settings/context) – linked with concern about passing on to future generations. </a:t>
            </a:r>
          </a:p>
          <a:p>
            <a:r>
              <a:rPr lang="en-GB" dirty="0"/>
              <a:t>Desire to maintain associations. </a:t>
            </a:r>
          </a:p>
        </p:txBody>
      </p:sp>
      <p:pic>
        <p:nvPicPr>
          <p:cNvPr id="5" name="Picture 4">
            <a:extLst>
              <a:ext uri="{FF2B5EF4-FFF2-40B4-BE49-F238E27FC236}">
                <a16:creationId xmlns:a16="http://schemas.microsoft.com/office/drawing/2014/main" id="{F107CEA9-88FF-DD9D-E19E-B8B32E96D5C0}"/>
              </a:ext>
            </a:extLst>
          </p:cNvPr>
          <p:cNvPicPr>
            <a:picLocks noChangeAspect="1"/>
          </p:cNvPicPr>
          <p:nvPr/>
        </p:nvPicPr>
        <p:blipFill>
          <a:blip r:embed="rId3">
            <a:extLst>
              <a:ext uri="{28A0092B-C50C-407E-A947-70E740481C1C}">
                <a14:useLocalDpi xmlns:a14="http://schemas.microsoft.com/office/drawing/2010/main" val="0"/>
              </a:ext>
            </a:extLst>
          </a:blip>
          <a:srcRect t="4087" r="-1" b="3121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2514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29A59D0-06AB-8104-C1C1-BF679378E0B3}"/>
              </a:ext>
            </a:extLst>
          </p:cNvPr>
          <p:cNvSpPr>
            <a:spLocks noGrp="1"/>
          </p:cNvSpPr>
          <p:nvPr>
            <p:ph type="title"/>
          </p:nvPr>
        </p:nvSpPr>
        <p:spPr>
          <a:xfrm>
            <a:off x="3561908" y="-226204"/>
            <a:ext cx="6781800" cy="1338696"/>
          </a:xfrm>
        </p:spPr>
        <p:txBody>
          <a:bodyPr>
            <a:normAutofit/>
          </a:bodyPr>
          <a:lstStyle/>
          <a:p>
            <a:r>
              <a:rPr lang="en-GB" dirty="0"/>
              <a:t>Taxonomy of qualifications </a:t>
            </a:r>
          </a:p>
        </p:txBody>
      </p:sp>
      <p:pic>
        <p:nvPicPr>
          <p:cNvPr id="7" name="Picture 6" descr="A door in a brick building&#10;&#10;Description automatically generated">
            <a:extLst>
              <a:ext uri="{FF2B5EF4-FFF2-40B4-BE49-F238E27FC236}">
                <a16:creationId xmlns:a16="http://schemas.microsoft.com/office/drawing/2014/main" id="{C6EC7AE2-5817-74D5-A082-AEBDE3CE659E}"/>
              </a:ext>
            </a:extLst>
          </p:cNvPr>
          <p:cNvPicPr>
            <a:picLocks noChangeAspect="1"/>
          </p:cNvPicPr>
          <p:nvPr/>
        </p:nvPicPr>
        <p:blipFill>
          <a:blip r:embed="rId2">
            <a:extLst>
              <a:ext uri="{28A0092B-C50C-407E-A947-70E740481C1C}">
                <a14:useLocalDpi xmlns:a14="http://schemas.microsoft.com/office/drawing/2010/main" val="0"/>
              </a:ext>
            </a:extLst>
          </a:blip>
          <a:srcRect l="403" r="2264"/>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5" name="Content Placeholder 4">
            <a:extLst>
              <a:ext uri="{FF2B5EF4-FFF2-40B4-BE49-F238E27FC236}">
                <a16:creationId xmlns:a16="http://schemas.microsoft.com/office/drawing/2014/main" id="{47CD833D-CA44-D669-01F6-AC0AE9AD52B9}"/>
              </a:ext>
            </a:extLst>
          </p:cNvPr>
          <p:cNvSpPr>
            <a:spLocks noGrp="1"/>
          </p:cNvSpPr>
          <p:nvPr>
            <p:ph idx="1"/>
          </p:nvPr>
        </p:nvSpPr>
        <p:spPr>
          <a:xfrm>
            <a:off x="3754759" y="1350335"/>
            <a:ext cx="8664069" cy="5380073"/>
          </a:xfrm>
        </p:spPr>
        <p:txBody>
          <a:bodyPr anchor="t">
            <a:normAutofit lnSpcReduction="10000"/>
          </a:bodyPr>
          <a:lstStyle/>
          <a:p>
            <a:pPr marL="571500" indent="-571500">
              <a:buFont typeface="+mj-lt"/>
              <a:buAutoNum type="arabicPeriod"/>
            </a:pPr>
            <a:r>
              <a:rPr lang="en-GB" sz="2000" b="1" dirty="0"/>
              <a:t>Qualifications affecting transferability </a:t>
            </a:r>
          </a:p>
          <a:p>
            <a:pPr marL="914400" lvl="1" indent="-457200">
              <a:buAutoNum type="alphaLcParenBoth"/>
            </a:pPr>
            <a:r>
              <a:rPr lang="en-GB" sz="2000" i="1" dirty="0"/>
              <a:t>De jure </a:t>
            </a:r>
            <a:r>
              <a:rPr lang="en-GB" sz="2000" dirty="0"/>
              <a:t>alienability </a:t>
            </a:r>
          </a:p>
          <a:p>
            <a:pPr marL="914400" lvl="1" indent="-457200">
              <a:buAutoNum type="alphaLcParenBoth"/>
            </a:pPr>
            <a:r>
              <a:rPr lang="en-GB" sz="2000" i="1" dirty="0"/>
              <a:t>De facto </a:t>
            </a:r>
            <a:r>
              <a:rPr lang="en-GB" sz="2000" dirty="0"/>
              <a:t>alienability </a:t>
            </a:r>
          </a:p>
          <a:p>
            <a:pPr marL="914400" lvl="1" indent="-457200">
              <a:buAutoNum type="alphaLcParenBoth"/>
            </a:pPr>
            <a:r>
              <a:rPr lang="en-GB" sz="2000" dirty="0"/>
              <a:t>Limiting (but not excluding) alienation</a:t>
            </a:r>
          </a:p>
          <a:p>
            <a:pPr marL="914400" lvl="1" indent="-457200">
              <a:buAutoNum type="alphaLcParenBoth"/>
            </a:pPr>
            <a:r>
              <a:rPr lang="en-GB" sz="2000" dirty="0"/>
              <a:t>Making alienation subject to requirements </a:t>
            </a:r>
          </a:p>
          <a:p>
            <a:pPr marL="571500" indent="-571500">
              <a:buFont typeface="+mj-lt"/>
              <a:buAutoNum type="arabicPeriod"/>
            </a:pPr>
            <a:r>
              <a:rPr lang="en-GB" sz="2000" b="1" dirty="0"/>
              <a:t>Qualifications affecting use and enjoyment </a:t>
            </a:r>
          </a:p>
          <a:p>
            <a:pPr marL="914400" lvl="1" indent="-457200">
              <a:buAutoNum type="alphaLcParenBoth"/>
            </a:pPr>
            <a:r>
              <a:rPr lang="en-GB" sz="2000" dirty="0"/>
              <a:t>Limiting use and control by transfer of responsibilities – guardianship of monuments</a:t>
            </a:r>
          </a:p>
          <a:p>
            <a:pPr marL="914400" lvl="1" indent="-457200">
              <a:buAutoNum type="alphaLcParenBoth"/>
            </a:pPr>
            <a:r>
              <a:rPr lang="en-GB" sz="2000" dirty="0"/>
              <a:t>Limiting use and development – listed buildings, scheduled monuments etc</a:t>
            </a:r>
          </a:p>
          <a:p>
            <a:pPr marL="914400" lvl="1" indent="-457200">
              <a:buAutoNum type="alphaLcParenBoth"/>
            </a:pPr>
            <a:r>
              <a:rPr lang="en-GB" sz="2000" dirty="0"/>
              <a:t>Limiting movement – export licensing </a:t>
            </a:r>
          </a:p>
          <a:p>
            <a:pPr marL="571500" indent="-571500">
              <a:buFont typeface="+mj-lt"/>
              <a:buAutoNum type="arabicPeriod"/>
            </a:pPr>
            <a:r>
              <a:rPr lang="en-GB" sz="2000" b="1" dirty="0"/>
              <a:t>Qualifications requiring action</a:t>
            </a:r>
          </a:p>
          <a:p>
            <a:pPr marL="914400" lvl="1" indent="-457200">
              <a:buAutoNum type="alphaLcParenBoth"/>
            </a:pPr>
            <a:r>
              <a:rPr lang="en-GB" sz="2000" dirty="0"/>
              <a:t>Requiring archaeological excavations </a:t>
            </a:r>
          </a:p>
          <a:p>
            <a:pPr marL="914400" lvl="1" indent="-457200">
              <a:buAutoNum type="alphaLcParenBoth"/>
            </a:pPr>
            <a:r>
              <a:rPr lang="en-GB" sz="2000" dirty="0"/>
              <a:t>Positive obligations to care, preserve and provide access – e.g. through tax scheme and conservation covenants </a:t>
            </a:r>
          </a:p>
          <a:p>
            <a:pPr marL="571500" indent="-571500">
              <a:buFont typeface="+mj-lt"/>
              <a:buAutoNum type="arabicPeriod"/>
            </a:pPr>
            <a:r>
              <a:rPr lang="en-GB" sz="2000" b="1" dirty="0"/>
              <a:t>Absence of qualifications </a:t>
            </a:r>
            <a:r>
              <a:rPr lang="en-GB" sz="2000" dirty="0"/>
              <a:t>(where there is a public interest but not corresponding qualification) </a:t>
            </a:r>
          </a:p>
        </p:txBody>
      </p:sp>
    </p:spTree>
    <p:extLst>
      <p:ext uri="{BB962C8B-B14F-4D97-AF65-F5344CB8AC3E}">
        <p14:creationId xmlns:p14="http://schemas.microsoft.com/office/powerpoint/2010/main" val="93507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33">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Dictionary Reference Book photo and picture">
            <a:extLst>
              <a:ext uri="{FF2B5EF4-FFF2-40B4-BE49-F238E27FC236}">
                <a16:creationId xmlns:a16="http://schemas.microsoft.com/office/drawing/2014/main" id="{807D69D3-CCB7-9793-81C5-1E44B1720C63}"/>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t="3168" r="-1" b="12540"/>
          <a:stretch/>
        </p:blipFill>
        <p:spPr bwMode="auto">
          <a:xfrm>
            <a:off x="-3048"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2452B2E-CD73-A290-A28C-5DC9034A7F99}"/>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i="1">
                <a:solidFill>
                  <a:schemeClr val="bg1"/>
                </a:solidFill>
              </a:rPr>
              <a:t>Inalienable (adj.)</a:t>
            </a:r>
          </a:p>
        </p:txBody>
      </p:sp>
      <p:sp>
        <p:nvSpPr>
          <p:cNvPr id="5" name="Text Placeholder 4">
            <a:extLst>
              <a:ext uri="{FF2B5EF4-FFF2-40B4-BE49-F238E27FC236}">
                <a16:creationId xmlns:a16="http://schemas.microsoft.com/office/drawing/2014/main" id="{A922ADE7-4D89-9BB4-F2C7-1B1433782A5E}"/>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i="1" dirty="0">
                <a:solidFill>
                  <a:schemeClr val="bg1"/>
                </a:solidFill>
              </a:rPr>
              <a:t>Not alienable; that cannot be alienated or transferred from its present ownership or relation</a:t>
            </a:r>
          </a:p>
        </p:txBody>
      </p:sp>
      <p:sp>
        <p:nvSpPr>
          <p:cNvPr id="103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681F2D-22D2-1C46-5DD4-D4717713FDA5}"/>
              </a:ext>
            </a:extLst>
          </p:cNvPr>
          <p:cNvSpPr txBox="1"/>
          <p:nvPr/>
        </p:nvSpPr>
        <p:spPr>
          <a:xfrm>
            <a:off x="10434084" y="6312146"/>
            <a:ext cx="1524000" cy="369332"/>
          </a:xfrm>
          <a:prstGeom prst="rect">
            <a:avLst/>
          </a:prstGeom>
          <a:noFill/>
        </p:spPr>
        <p:txBody>
          <a:bodyPr wrap="square">
            <a:spAutoFit/>
          </a:bodyPr>
          <a:lstStyle/>
          <a:p>
            <a:r>
              <a:rPr lang="en-US" dirty="0">
                <a:solidFill>
                  <a:schemeClr val="bg1"/>
                </a:solidFill>
              </a:rPr>
              <a:t>[OED Online]</a:t>
            </a:r>
            <a:endParaRPr lang="en-GB" dirty="0"/>
          </a:p>
        </p:txBody>
      </p:sp>
    </p:spTree>
    <p:extLst>
      <p:ext uri="{BB962C8B-B14F-4D97-AF65-F5344CB8AC3E}">
        <p14:creationId xmlns:p14="http://schemas.microsoft.com/office/powerpoint/2010/main" val="127798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A8877-9756-72F5-979D-33B270BCD573}"/>
              </a:ext>
            </a:extLst>
          </p:cNvPr>
          <p:cNvSpPr>
            <a:spLocks noGrp="1"/>
          </p:cNvSpPr>
          <p:nvPr>
            <p:ph type="title"/>
          </p:nvPr>
        </p:nvSpPr>
        <p:spPr>
          <a:xfrm>
            <a:off x="838201" y="365125"/>
            <a:ext cx="5251316" cy="1807305"/>
          </a:xfrm>
        </p:spPr>
        <p:txBody>
          <a:bodyPr vert="horz" lIns="91440" tIns="45720" rIns="91440" bIns="45720" rtlCol="0">
            <a:normAutofit/>
          </a:bodyPr>
          <a:lstStyle/>
          <a:p>
            <a:r>
              <a:rPr lang="en-US" dirty="0"/>
              <a:t>The need for inalienability </a:t>
            </a:r>
          </a:p>
        </p:txBody>
      </p:sp>
      <p:sp>
        <p:nvSpPr>
          <p:cNvPr id="5" name="Content Placeholder 4">
            <a:extLst>
              <a:ext uri="{FF2B5EF4-FFF2-40B4-BE49-F238E27FC236}">
                <a16:creationId xmlns:a16="http://schemas.microsoft.com/office/drawing/2014/main" id="{DFB7EE83-E31A-9303-FC71-BCF479502167}"/>
              </a:ext>
            </a:extLst>
          </p:cNvPr>
          <p:cNvSpPr>
            <a:spLocks noGrp="1"/>
          </p:cNvSpPr>
          <p:nvPr>
            <p:ph idx="1"/>
          </p:nvPr>
        </p:nvSpPr>
        <p:spPr>
          <a:xfrm>
            <a:off x="838200" y="2333297"/>
            <a:ext cx="4619621" cy="3843666"/>
          </a:xfrm>
        </p:spPr>
        <p:txBody>
          <a:bodyPr>
            <a:normAutofit/>
          </a:bodyPr>
          <a:lstStyle/>
          <a:p>
            <a:r>
              <a:rPr lang="en-GB" sz="2000" dirty="0"/>
              <a:t>Importance of maintaining associations.</a:t>
            </a:r>
          </a:p>
          <a:p>
            <a:pPr marL="0" indent="0">
              <a:buNone/>
            </a:pPr>
            <a:r>
              <a:rPr lang="en-GB" sz="2000" dirty="0"/>
              <a:t> </a:t>
            </a:r>
          </a:p>
          <a:p>
            <a:r>
              <a:rPr lang="en-GB" sz="2000" dirty="0"/>
              <a:t>The desire to pass on to future generations. </a:t>
            </a:r>
          </a:p>
          <a:p>
            <a:endParaRPr lang="en-GB" sz="2000" dirty="0"/>
          </a:p>
          <a:p>
            <a:r>
              <a:rPr lang="en-GB" sz="2000" dirty="0"/>
              <a:t>The desire to avoid loss of access by future generations.</a:t>
            </a:r>
          </a:p>
        </p:txBody>
      </p:sp>
      <p:pic>
        <p:nvPicPr>
          <p:cNvPr id="4" name="Picture 3">
            <a:extLst>
              <a:ext uri="{FF2B5EF4-FFF2-40B4-BE49-F238E27FC236}">
                <a16:creationId xmlns:a16="http://schemas.microsoft.com/office/drawing/2014/main" id="{2F3F8D13-1F39-575D-CB59-BE7F639FEC41}"/>
              </a:ext>
            </a:extLst>
          </p:cNvPr>
          <p:cNvPicPr>
            <a:picLocks noChangeAspect="1"/>
          </p:cNvPicPr>
          <p:nvPr/>
        </p:nvPicPr>
        <p:blipFill>
          <a:blip r:embed="rId2">
            <a:extLst>
              <a:ext uri="{28A0092B-C50C-407E-A947-70E740481C1C}">
                <a14:useLocalDpi xmlns:a14="http://schemas.microsoft.com/office/drawing/2010/main" val="0"/>
              </a:ext>
            </a:extLst>
          </a:blip>
          <a:srcRect t="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5121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Tower Of London London photo and picture">
            <a:extLst>
              <a:ext uri="{FF2B5EF4-FFF2-40B4-BE49-F238E27FC236}">
                <a16:creationId xmlns:a16="http://schemas.microsoft.com/office/drawing/2014/main" id="{3EE662BB-A9F6-AD4C-0CF3-93841E9C1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13" b="87"/>
          <a:stretch/>
        </p:blipFill>
        <p:spPr bwMode="auto">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A1F17A6-4891-168A-DED3-B5BE73A2C65D}"/>
              </a:ext>
            </a:extLst>
          </p:cNvPr>
          <p:cNvSpPr>
            <a:spLocks noGrp="1"/>
          </p:cNvSpPr>
          <p:nvPr>
            <p:ph type="title"/>
          </p:nvPr>
        </p:nvSpPr>
        <p:spPr>
          <a:xfrm>
            <a:off x="-80665" y="5234320"/>
            <a:ext cx="6931319" cy="752217"/>
          </a:xfrm>
        </p:spPr>
        <p:txBody>
          <a:bodyPr vert="horz" lIns="91440" tIns="45720" rIns="91440" bIns="45720" rtlCol="0" anchor="b">
            <a:normAutofit/>
          </a:bodyPr>
          <a:lstStyle/>
          <a:p>
            <a:r>
              <a:rPr lang="en-US" sz="3300" dirty="0">
                <a:solidFill>
                  <a:schemeClr val="tx1">
                    <a:lumMod val="85000"/>
                    <a:lumOff val="15000"/>
                  </a:schemeClr>
                </a:solidFill>
              </a:rPr>
              <a:t>Royal Collection and the Crown jewels</a:t>
            </a:r>
          </a:p>
        </p:txBody>
      </p:sp>
      <p:sp>
        <p:nvSpPr>
          <p:cNvPr id="5" name="Text Placeholder 4">
            <a:extLst>
              <a:ext uri="{FF2B5EF4-FFF2-40B4-BE49-F238E27FC236}">
                <a16:creationId xmlns:a16="http://schemas.microsoft.com/office/drawing/2014/main" id="{F90813E5-E878-5916-6D6F-FAA8B1E58AE1}"/>
              </a:ext>
            </a:extLst>
          </p:cNvPr>
          <p:cNvSpPr>
            <a:spLocks noGrp="1"/>
          </p:cNvSpPr>
          <p:nvPr>
            <p:ph type="body" idx="1"/>
          </p:nvPr>
        </p:nvSpPr>
        <p:spPr>
          <a:xfrm>
            <a:off x="-80664" y="6059086"/>
            <a:ext cx="6931319" cy="349725"/>
          </a:xfrm>
        </p:spPr>
        <p:txBody>
          <a:bodyPr vert="horz" lIns="91440" tIns="45720" rIns="91440" bIns="45720" rtlCol="0" anchor="t">
            <a:normAutofit/>
          </a:bodyPr>
          <a:lstStyle/>
          <a:p>
            <a:r>
              <a:rPr lang="en-US" sz="1600" dirty="0">
                <a:solidFill>
                  <a:schemeClr val="tx1">
                    <a:lumMod val="85000"/>
                    <a:lumOff val="15000"/>
                  </a:schemeClr>
                </a:solidFill>
              </a:rPr>
              <a:t>Report from the Select Committee on the Civil List (1971-1972)</a:t>
            </a:r>
          </a:p>
        </p:txBody>
      </p:sp>
    </p:spTree>
    <p:extLst>
      <p:ext uri="{BB962C8B-B14F-4D97-AF65-F5344CB8AC3E}">
        <p14:creationId xmlns:p14="http://schemas.microsoft.com/office/powerpoint/2010/main" val="192929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0E14AA-4B75-9DBF-38C0-8255813D965A}"/>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a:solidFill>
                  <a:schemeClr val="tx1">
                    <a:lumMod val="85000"/>
                    <a:lumOff val="15000"/>
                  </a:schemeClr>
                </a:solidFill>
              </a:rPr>
              <a:t>Provisions relating to inalienable land</a:t>
            </a:r>
          </a:p>
        </p:txBody>
      </p:sp>
      <p:sp>
        <p:nvSpPr>
          <p:cNvPr id="3" name="Text Placeholder 2">
            <a:extLst>
              <a:ext uri="{FF2B5EF4-FFF2-40B4-BE49-F238E27FC236}">
                <a16:creationId xmlns:a16="http://schemas.microsoft.com/office/drawing/2014/main" id="{1910EA81-C963-812F-0CA7-38996694A98E}"/>
              </a:ext>
            </a:extLst>
          </p:cNvPr>
          <p:cNvSpPr>
            <a:spLocks noGrp="1"/>
          </p:cNvSpPr>
          <p:nvPr>
            <p:ph type="body" idx="1"/>
          </p:nvPr>
        </p:nvSpPr>
        <p:spPr>
          <a:xfrm>
            <a:off x="2426447" y="6019391"/>
            <a:ext cx="7315199" cy="739880"/>
          </a:xfrm>
        </p:spPr>
        <p:txBody>
          <a:bodyPr vert="horz" lIns="91440" tIns="45720" rIns="91440" bIns="45720" rtlCol="0" anchor="t">
            <a:normAutofit/>
          </a:bodyPr>
          <a:lstStyle/>
          <a:p>
            <a:pPr algn="ctr"/>
            <a:r>
              <a:rPr lang="en-US" sz="2000" dirty="0">
                <a:solidFill>
                  <a:schemeClr val="tx1">
                    <a:lumMod val="85000"/>
                    <a:lumOff val="15000"/>
                  </a:schemeClr>
                </a:solidFill>
              </a:rPr>
              <a:t>National Trust Act 1907, section 21</a:t>
            </a:r>
            <a:br>
              <a:rPr lang="en-US" sz="2000" dirty="0">
                <a:solidFill>
                  <a:schemeClr val="tx1">
                    <a:lumMod val="85000"/>
                    <a:lumOff val="15000"/>
                  </a:schemeClr>
                </a:solidFill>
              </a:rPr>
            </a:br>
            <a:r>
              <a:rPr lang="en-US" sz="2000" dirty="0">
                <a:solidFill>
                  <a:schemeClr val="tx1">
                    <a:lumMod val="85000"/>
                    <a:lumOff val="15000"/>
                  </a:schemeClr>
                </a:solidFill>
              </a:rPr>
              <a:t>National Trust Act 1939, section 8 </a:t>
            </a:r>
          </a:p>
        </p:txBody>
      </p:sp>
      <p:pic>
        <p:nvPicPr>
          <p:cNvPr id="2050" name="Picture 2" descr="Free Kedleston Hall Derbyshire photo and picture">
            <a:extLst>
              <a:ext uri="{FF2B5EF4-FFF2-40B4-BE49-F238E27FC236}">
                <a16:creationId xmlns:a16="http://schemas.microsoft.com/office/drawing/2014/main" id="{1858D3D7-168A-5154-0081-8FF74B7B0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411" b="13876"/>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2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1794</TotalTime>
  <Words>1110</Words>
  <Application>Microsoft Office PowerPoint</Application>
  <PresentationFormat>Widescreen</PresentationFormat>
  <Paragraphs>119</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Inalienability: restricting property rights in cultural heritage </vt:lpstr>
      <vt:lpstr>Summary of talk </vt:lpstr>
      <vt:lpstr>Outline of talk</vt:lpstr>
      <vt:lpstr>Heritage and the public interest  </vt:lpstr>
      <vt:lpstr>Taxonomy of qualifications </vt:lpstr>
      <vt:lpstr>Inalienable (adj.)</vt:lpstr>
      <vt:lpstr>The need for inalienability </vt:lpstr>
      <vt:lpstr>Royal Collection and the Crown jewels</vt:lpstr>
      <vt:lpstr>Provisions relating to inalienable land</vt:lpstr>
      <vt:lpstr>Background: the National Trust</vt:lpstr>
      <vt:lpstr>National Trust Act 1907 </vt:lpstr>
      <vt:lpstr>National Trust Act 1907, section 21</vt:lpstr>
      <vt:lpstr>What does inalienability mean? </vt:lpstr>
      <vt:lpstr>Compulsory purchase</vt:lpstr>
      <vt:lpstr>National museum statutes</vt:lpstr>
      <vt:lpstr>British Museum Act 1963, section 5</vt:lpstr>
      <vt:lpstr>Limitations on alienability </vt:lpstr>
      <vt:lpstr>Church treasures cont’d</vt:lpstr>
      <vt:lpstr>Other uses for inalienable cultural heritage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Woodhead, Charlotte</dc:creator>
  <cp:lastModifiedBy>Woodhead, Charlotte</cp:lastModifiedBy>
  <cp:revision>21</cp:revision>
  <cp:lastPrinted>2024-09-04T09:44:37Z</cp:lastPrinted>
  <dcterms:created xsi:type="dcterms:W3CDTF">2024-09-03T12:24:07Z</dcterms:created>
  <dcterms:modified xsi:type="dcterms:W3CDTF">2024-09-05T13:26:03Z</dcterms:modified>
</cp:coreProperties>
</file>