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handoutMasterIdLst>
    <p:handoutMasterId r:id="rId55"/>
  </p:handoutMasterIdLst>
  <p:sldIdLst>
    <p:sldId id="515" r:id="rId2"/>
    <p:sldId id="517" r:id="rId3"/>
    <p:sldId id="409" r:id="rId4"/>
    <p:sldId id="514" r:id="rId5"/>
    <p:sldId id="540" r:id="rId6"/>
    <p:sldId id="516" r:id="rId7"/>
    <p:sldId id="541" r:id="rId8"/>
    <p:sldId id="449" r:id="rId9"/>
    <p:sldId id="459" r:id="rId10"/>
    <p:sldId id="451" r:id="rId11"/>
    <p:sldId id="478" r:id="rId12"/>
    <p:sldId id="482" r:id="rId13"/>
    <p:sldId id="448" r:id="rId14"/>
    <p:sldId id="453" r:id="rId15"/>
    <p:sldId id="463" r:id="rId16"/>
    <p:sldId id="452" r:id="rId17"/>
    <p:sldId id="456" r:id="rId18"/>
    <p:sldId id="489" r:id="rId19"/>
    <p:sldId id="490" r:id="rId20"/>
    <p:sldId id="491" r:id="rId21"/>
    <p:sldId id="501" r:id="rId22"/>
    <p:sldId id="502" r:id="rId23"/>
    <p:sldId id="494" r:id="rId24"/>
    <p:sldId id="495" r:id="rId25"/>
    <p:sldId id="496" r:id="rId26"/>
    <p:sldId id="497" r:id="rId27"/>
    <p:sldId id="498" r:id="rId28"/>
    <p:sldId id="499" r:id="rId29"/>
    <p:sldId id="500" r:id="rId30"/>
    <p:sldId id="521" r:id="rId31"/>
    <p:sldId id="520" r:id="rId32"/>
    <p:sldId id="522" r:id="rId33"/>
    <p:sldId id="518" r:id="rId34"/>
    <p:sldId id="519" r:id="rId35"/>
    <p:sldId id="523" r:id="rId36"/>
    <p:sldId id="524" r:id="rId37"/>
    <p:sldId id="505" r:id="rId38"/>
    <p:sldId id="506" r:id="rId39"/>
    <p:sldId id="525" r:id="rId40"/>
    <p:sldId id="526" r:id="rId41"/>
    <p:sldId id="527" r:id="rId42"/>
    <p:sldId id="531" r:id="rId43"/>
    <p:sldId id="532" r:id="rId44"/>
    <p:sldId id="533" r:id="rId45"/>
    <p:sldId id="534" r:id="rId46"/>
    <p:sldId id="535" r:id="rId47"/>
    <p:sldId id="536" r:id="rId48"/>
    <p:sldId id="537" r:id="rId49"/>
    <p:sldId id="538" r:id="rId50"/>
    <p:sldId id="488" r:id="rId51"/>
    <p:sldId id="513" r:id="rId52"/>
    <p:sldId id="539" r:id="rId53"/>
  </p:sldIdLst>
  <p:sldSz cx="9144000" cy="6858000" type="screen4x3"/>
  <p:notesSz cx="7102475" cy="1023302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00FF"/>
    <a:srgbClr val="FF3300"/>
    <a:srgbClr val="FAFBD5"/>
    <a:srgbClr val="B01C2E"/>
    <a:srgbClr val="00CC00"/>
    <a:srgbClr val="00244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76" autoAdjust="0"/>
  </p:normalViewPr>
  <p:slideViewPr>
    <p:cSldViewPr>
      <p:cViewPr varScale="1">
        <p:scale>
          <a:sx n="62" d="100"/>
          <a:sy n="62" d="100"/>
        </p:scale>
        <p:origin x="76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026"/>
          <p:cNvSpPr>
            <a:spLocks noGrp="1" noChangeArrowheads="1"/>
          </p:cNvSpPr>
          <p:nvPr>
            <p:ph type="hdr" sz="quarter"/>
          </p:nvPr>
        </p:nvSpPr>
        <p:spPr bwMode="auto">
          <a:xfrm>
            <a:off x="0" y="0"/>
            <a:ext cx="3077951" cy="511096"/>
          </a:xfrm>
          <a:prstGeom prst="rect">
            <a:avLst/>
          </a:prstGeom>
          <a:noFill/>
          <a:ln w="9525">
            <a:noFill/>
            <a:miter lim="800000"/>
            <a:headEnd/>
            <a:tailEnd/>
          </a:ln>
          <a:effectLst/>
        </p:spPr>
        <p:txBody>
          <a:bodyPr vert="horz" wrap="square" lIns="98216" tIns="49108" rIns="98216" bIns="49108" numCol="1" anchor="t" anchorCtr="0" compatLnSpc="1">
            <a:prstTxWarp prst="textNoShape">
              <a:avLst/>
            </a:prstTxWarp>
          </a:bodyPr>
          <a:lstStyle>
            <a:lvl1pPr defTabSz="981637" eaLnBrk="0" hangingPunct="0">
              <a:lnSpc>
                <a:spcPts val="3865"/>
              </a:lnSpc>
              <a:spcBef>
                <a:spcPts val="534"/>
              </a:spcBef>
              <a:buClr>
                <a:srgbClr val="990033"/>
              </a:buClr>
              <a:defRPr sz="1200">
                <a:latin typeface="Arial" pitchFamily="34" charset="0"/>
                <a:cs typeface="+mn-cs"/>
              </a:defRPr>
            </a:lvl1pPr>
          </a:lstStyle>
          <a:p>
            <a:pPr>
              <a:defRPr/>
            </a:pPr>
            <a:endParaRPr lang="en-GB"/>
          </a:p>
        </p:txBody>
      </p:sp>
      <p:sp>
        <p:nvSpPr>
          <p:cNvPr id="24579" name="Rectangle 1027"/>
          <p:cNvSpPr>
            <a:spLocks noGrp="1" noChangeArrowheads="1"/>
          </p:cNvSpPr>
          <p:nvPr>
            <p:ph type="dt" sz="quarter" idx="1"/>
          </p:nvPr>
        </p:nvSpPr>
        <p:spPr bwMode="auto">
          <a:xfrm>
            <a:off x="4024525" y="0"/>
            <a:ext cx="3077951" cy="511096"/>
          </a:xfrm>
          <a:prstGeom prst="rect">
            <a:avLst/>
          </a:prstGeom>
          <a:noFill/>
          <a:ln w="9525">
            <a:noFill/>
            <a:miter lim="800000"/>
            <a:headEnd/>
            <a:tailEnd/>
          </a:ln>
          <a:effectLst/>
        </p:spPr>
        <p:txBody>
          <a:bodyPr vert="horz" wrap="square" lIns="98216" tIns="49108" rIns="98216" bIns="49108" numCol="1" anchor="t" anchorCtr="0" compatLnSpc="1">
            <a:prstTxWarp prst="textNoShape">
              <a:avLst/>
            </a:prstTxWarp>
          </a:bodyPr>
          <a:lstStyle>
            <a:lvl1pPr algn="r" defTabSz="981637" eaLnBrk="0" hangingPunct="0">
              <a:lnSpc>
                <a:spcPts val="3865"/>
              </a:lnSpc>
              <a:spcBef>
                <a:spcPts val="534"/>
              </a:spcBef>
              <a:buClr>
                <a:srgbClr val="990033"/>
              </a:buClr>
              <a:defRPr sz="1200">
                <a:latin typeface="Arial" pitchFamily="34" charset="0"/>
                <a:cs typeface="+mn-cs"/>
              </a:defRPr>
            </a:lvl1pPr>
          </a:lstStyle>
          <a:p>
            <a:pPr>
              <a:defRPr/>
            </a:pPr>
            <a:endParaRPr lang="en-GB"/>
          </a:p>
        </p:txBody>
      </p:sp>
      <p:sp>
        <p:nvSpPr>
          <p:cNvPr id="24580" name="Rectangle 1028"/>
          <p:cNvSpPr>
            <a:spLocks noGrp="1" noChangeArrowheads="1"/>
          </p:cNvSpPr>
          <p:nvPr>
            <p:ph type="ftr" sz="quarter" idx="2"/>
          </p:nvPr>
        </p:nvSpPr>
        <p:spPr bwMode="auto">
          <a:xfrm>
            <a:off x="0" y="9721930"/>
            <a:ext cx="3077951" cy="511096"/>
          </a:xfrm>
          <a:prstGeom prst="rect">
            <a:avLst/>
          </a:prstGeom>
          <a:noFill/>
          <a:ln w="9525">
            <a:noFill/>
            <a:miter lim="800000"/>
            <a:headEnd/>
            <a:tailEnd/>
          </a:ln>
          <a:effectLst/>
        </p:spPr>
        <p:txBody>
          <a:bodyPr vert="horz" wrap="square" lIns="98216" tIns="49108" rIns="98216" bIns="49108" numCol="1" anchor="b" anchorCtr="0" compatLnSpc="1">
            <a:prstTxWarp prst="textNoShape">
              <a:avLst/>
            </a:prstTxWarp>
          </a:bodyPr>
          <a:lstStyle>
            <a:lvl1pPr defTabSz="981637" eaLnBrk="0" hangingPunct="0">
              <a:lnSpc>
                <a:spcPts val="3865"/>
              </a:lnSpc>
              <a:spcBef>
                <a:spcPts val="534"/>
              </a:spcBef>
              <a:buClr>
                <a:srgbClr val="990033"/>
              </a:buClr>
              <a:defRPr sz="1200">
                <a:latin typeface="Arial" pitchFamily="34" charset="0"/>
                <a:cs typeface="+mn-cs"/>
              </a:defRPr>
            </a:lvl1pPr>
          </a:lstStyle>
          <a:p>
            <a:pPr>
              <a:defRPr/>
            </a:pPr>
            <a:endParaRPr lang="en-GB"/>
          </a:p>
        </p:txBody>
      </p:sp>
      <p:sp>
        <p:nvSpPr>
          <p:cNvPr id="24581" name="Rectangle 1029"/>
          <p:cNvSpPr>
            <a:spLocks noGrp="1" noChangeArrowheads="1"/>
          </p:cNvSpPr>
          <p:nvPr>
            <p:ph type="sldNum" sz="quarter" idx="3"/>
          </p:nvPr>
        </p:nvSpPr>
        <p:spPr bwMode="auto">
          <a:xfrm>
            <a:off x="4024525" y="9721930"/>
            <a:ext cx="3077951" cy="511096"/>
          </a:xfrm>
          <a:prstGeom prst="rect">
            <a:avLst/>
          </a:prstGeom>
          <a:noFill/>
          <a:ln w="9525">
            <a:noFill/>
            <a:miter lim="800000"/>
            <a:headEnd/>
            <a:tailEnd/>
          </a:ln>
          <a:effectLst/>
        </p:spPr>
        <p:txBody>
          <a:bodyPr vert="horz" wrap="square" lIns="98216" tIns="49108" rIns="98216" bIns="49108" numCol="1" anchor="b" anchorCtr="0" compatLnSpc="1">
            <a:prstTxWarp prst="textNoShape">
              <a:avLst/>
            </a:prstTxWarp>
          </a:bodyPr>
          <a:lstStyle>
            <a:lvl1pPr algn="r" defTabSz="981637" eaLnBrk="0" hangingPunct="0">
              <a:lnSpc>
                <a:spcPts val="3865"/>
              </a:lnSpc>
              <a:spcBef>
                <a:spcPts val="534"/>
              </a:spcBef>
              <a:buClr>
                <a:srgbClr val="990033"/>
              </a:buClr>
              <a:defRPr sz="1200"/>
            </a:lvl1pPr>
          </a:lstStyle>
          <a:p>
            <a:pPr>
              <a:defRPr/>
            </a:pPr>
            <a:fld id="{E31BEF90-E24A-4A05-9EBF-84C3E6B20BB9}" type="slidenum">
              <a:rPr lang="en-GB"/>
              <a:pPr>
                <a:defRPr/>
              </a:pPr>
              <a:t>‹#›</a:t>
            </a:fld>
            <a:endParaRPr lang="en-GB"/>
          </a:p>
        </p:txBody>
      </p:sp>
    </p:spTree>
    <p:extLst>
      <p:ext uri="{BB962C8B-B14F-4D97-AF65-F5344CB8AC3E}">
        <p14:creationId xmlns:p14="http://schemas.microsoft.com/office/powerpoint/2010/main" val="416631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7951" cy="511096"/>
          </a:xfrm>
          <a:prstGeom prst="rect">
            <a:avLst/>
          </a:prstGeom>
          <a:noFill/>
          <a:ln w="9525">
            <a:noFill/>
            <a:miter lim="800000"/>
            <a:headEnd/>
            <a:tailEnd/>
          </a:ln>
          <a:effectLst/>
        </p:spPr>
        <p:txBody>
          <a:bodyPr vert="horz" wrap="square" lIns="98216" tIns="49108" rIns="98216" bIns="49108" numCol="1" anchor="t" anchorCtr="0" compatLnSpc="1">
            <a:prstTxWarp prst="textNoShape">
              <a:avLst/>
            </a:prstTxWarp>
          </a:bodyPr>
          <a:lstStyle>
            <a:lvl1pPr defTabSz="981637" eaLnBrk="0" hangingPunct="0">
              <a:lnSpc>
                <a:spcPct val="100000"/>
              </a:lnSpc>
              <a:spcBef>
                <a:spcPct val="20000"/>
              </a:spcBef>
              <a:buClrTx/>
              <a:defRPr sz="1200">
                <a:solidFill>
                  <a:schemeClr val="bg1"/>
                </a:solidFill>
                <a:latin typeface="Arial" pitchFamily="34" charset="0"/>
                <a:cs typeface="+mn-cs"/>
              </a:defRPr>
            </a:lvl1pPr>
          </a:lstStyle>
          <a:p>
            <a:pPr>
              <a:defRPr/>
            </a:pPr>
            <a:endParaRPr lang="en-US"/>
          </a:p>
        </p:txBody>
      </p:sp>
      <p:sp>
        <p:nvSpPr>
          <p:cNvPr id="5123" name="Rectangle 3"/>
          <p:cNvSpPr>
            <a:spLocks noGrp="1" noChangeArrowheads="1"/>
          </p:cNvSpPr>
          <p:nvPr>
            <p:ph type="dt" idx="1"/>
          </p:nvPr>
        </p:nvSpPr>
        <p:spPr bwMode="auto">
          <a:xfrm>
            <a:off x="4024525" y="0"/>
            <a:ext cx="3077951" cy="511096"/>
          </a:xfrm>
          <a:prstGeom prst="rect">
            <a:avLst/>
          </a:prstGeom>
          <a:noFill/>
          <a:ln w="9525">
            <a:noFill/>
            <a:miter lim="800000"/>
            <a:headEnd/>
            <a:tailEnd/>
          </a:ln>
          <a:effectLst/>
        </p:spPr>
        <p:txBody>
          <a:bodyPr vert="horz" wrap="square" lIns="98216" tIns="49108" rIns="98216" bIns="49108" numCol="1" anchor="t" anchorCtr="0" compatLnSpc="1">
            <a:prstTxWarp prst="textNoShape">
              <a:avLst/>
            </a:prstTxWarp>
          </a:bodyPr>
          <a:lstStyle>
            <a:lvl1pPr algn="r" defTabSz="981637" eaLnBrk="0" hangingPunct="0">
              <a:lnSpc>
                <a:spcPct val="100000"/>
              </a:lnSpc>
              <a:spcBef>
                <a:spcPct val="20000"/>
              </a:spcBef>
              <a:buClrTx/>
              <a:defRPr sz="1200">
                <a:solidFill>
                  <a:schemeClr val="bg1"/>
                </a:solidFill>
                <a:latin typeface="Arial" pitchFamily="34"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48163" y="4860171"/>
            <a:ext cx="5206152" cy="4604623"/>
          </a:xfrm>
          <a:prstGeom prst="rect">
            <a:avLst/>
          </a:prstGeom>
          <a:noFill/>
          <a:ln w="9525">
            <a:noFill/>
            <a:miter lim="800000"/>
            <a:headEnd/>
            <a:tailEnd/>
          </a:ln>
          <a:effectLst/>
        </p:spPr>
        <p:txBody>
          <a:bodyPr vert="horz" wrap="square" lIns="98216" tIns="49108" rIns="98216" bIns="491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721930"/>
            <a:ext cx="3077951" cy="511096"/>
          </a:xfrm>
          <a:prstGeom prst="rect">
            <a:avLst/>
          </a:prstGeom>
          <a:noFill/>
          <a:ln w="9525">
            <a:noFill/>
            <a:miter lim="800000"/>
            <a:headEnd/>
            <a:tailEnd/>
          </a:ln>
          <a:effectLst/>
        </p:spPr>
        <p:txBody>
          <a:bodyPr vert="horz" wrap="square" lIns="98216" tIns="49108" rIns="98216" bIns="49108" numCol="1" anchor="b" anchorCtr="0" compatLnSpc="1">
            <a:prstTxWarp prst="textNoShape">
              <a:avLst/>
            </a:prstTxWarp>
          </a:bodyPr>
          <a:lstStyle>
            <a:lvl1pPr defTabSz="981637" eaLnBrk="0" hangingPunct="0">
              <a:lnSpc>
                <a:spcPct val="100000"/>
              </a:lnSpc>
              <a:spcBef>
                <a:spcPct val="20000"/>
              </a:spcBef>
              <a:buClrTx/>
              <a:defRPr sz="1200">
                <a:solidFill>
                  <a:schemeClr val="bg1"/>
                </a:solidFill>
                <a:latin typeface="Arial" pitchFamily="34"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4024525" y="9721930"/>
            <a:ext cx="3077951" cy="511096"/>
          </a:xfrm>
          <a:prstGeom prst="rect">
            <a:avLst/>
          </a:prstGeom>
          <a:noFill/>
          <a:ln w="9525">
            <a:noFill/>
            <a:miter lim="800000"/>
            <a:headEnd/>
            <a:tailEnd/>
          </a:ln>
          <a:effectLst/>
        </p:spPr>
        <p:txBody>
          <a:bodyPr vert="horz" wrap="square" lIns="98216" tIns="49108" rIns="98216" bIns="49108" numCol="1" anchor="b" anchorCtr="0" compatLnSpc="1">
            <a:prstTxWarp prst="textNoShape">
              <a:avLst/>
            </a:prstTxWarp>
          </a:bodyPr>
          <a:lstStyle>
            <a:lvl1pPr algn="r" defTabSz="981637" eaLnBrk="0" hangingPunct="0">
              <a:spcBef>
                <a:spcPct val="20000"/>
              </a:spcBef>
              <a:defRPr sz="1200">
                <a:solidFill>
                  <a:schemeClr val="bg1"/>
                </a:solidFill>
              </a:defRPr>
            </a:lvl1pPr>
          </a:lstStyle>
          <a:p>
            <a:pPr>
              <a:defRPr/>
            </a:pPr>
            <a:fld id="{DFFF2D5E-E689-49DA-BB49-5695BCAED3A9}" type="slidenum">
              <a:rPr lang="en-US"/>
              <a:pPr>
                <a:defRPr/>
              </a:pPr>
              <a:t>‹#›</a:t>
            </a:fld>
            <a:endParaRPr lang="en-US"/>
          </a:p>
        </p:txBody>
      </p:sp>
    </p:spTree>
    <p:extLst>
      <p:ext uri="{BB962C8B-B14F-4D97-AF65-F5344CB8AC3E}">
        <p14:creationId xmlns:p14="http://schemas.microsoft.com/office/powerpoint/2010/main" val="173171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FFF2D5E-E689-49DA-BB49-5695BCAED3A9}" type="slidenum">
              <a:rPr lang="en-US" smtClean="0"/>
              <a:pPr>
                <a:defRPr/>
              </a:pPr>
              <a:t>1</a:t>
            </a:fld>
            <a:endParaRPr lang="en-US"/>
          </a:p>
        </p:txBody>
      </p:sp>
    </p:spTree>
    <p:extLst>
      <p:ext uri="{BB962C8B-B14F-4D97-AF65-F5344CB8AC3E}">
        <p14:creationId xmlns:p14="http://schemas.microsoft.com/office/powerpoint/2010/main" val="724346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Nucleus, yes.</a:t>
            </a:r>
          </a:p>
          <a:p>
            <a:r>
              <a:rPr lang="en-GB" altLang="en-US" dirty="0" smtClean="0"/>
              <a:t>Electrons do have angular momentum.</a:t>
            </a:r>
          </a:p>
          <a:p>
            <a:r>
              <a:rPr lang="en-GB" altLang="en-US" dirty="0" smtClean="0"/>
              <a:t>Not classical orbits as electrons would fall into the middle</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91E25E81-CD2D-4680-8B39-5ED61EC08EC8}" type="slidenum">
              <a:rPr lang="en-US" altLang="en-US" smtClean="0">
                <a:solidFill>
                  <a:schemeClr val="bg1"/>
                </a:solidFill>
                <a:latin typeface="Arial" panose="020B0604020202020204" pitchFamily="34" charset="0"/>
              </a:rPr>
              <a:pPr>
                <a:spcBef>
                  <a:spcPct val="20000"/>
                </a:spcBef>
              </a:pPr>
              <a:t>10</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229563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1920s: electrons can behave like waves.</a:t>
            </a:r>
          </a:p>
          <a:p>
            <a:r>
              <a:rPr lang="en-GB" altLang="en-US" dirty="0" smtClean="0"/>
              <a:t>X-Ray Diffraction with electrons</a:t>
            </a:r>
          </a:p>
          <a:p>
            <a:r>
              <a:rPr lang="en-GB" altLang="en-US" dirty="0" smtClean="0"/>
              <a:t>Electrons can behave like waves &amp; can behave like particles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9EBDC4E8-ECF0-4B0D-9769-B43AE7C5755B}" type="slidenum">
              <a:rPr lang="en-US" altLang="en-US" smtClean="0">
                <a:solidFill>
                  <a:schemeClr val="bg1"/>
                </a:solidFill>
                <a:latin typeface="Arial" panose="020B0604020202020204" pitchFamily="34" charset="0"/>
              </a:rPr>
              <a:pPr>
                <a:spcBef>
                  <a:spcPct val="20000"/>
                </a:spcBef>
              </a:pPr>
              <a:t>11</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333228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wave equation for the wavefunction psi</a:t>
            </a:r>
          </a:p>
          <a:p>
            <a:r>
              <a:rPr lang="en-GB" altLang="en-US" smtClean="0"/>
              <a:t>Psi^2: probability of finding the electron</a:t>
            </a:r>
          </a:p>
          <a:p>
            <a:r>
              <a:rPr lang="en-GB" altLang="en-US" smtClean="0"/>
              <a:t>KE, PE, total E</a:t>
            </a:r>
          </a:p>
          <a:p>
            <a:r>
              <a:rPr lang="en-GB" altLang="en-US" smtClean="0"/>
              <a:t>Normal modes: fundamental, 1</a:t>
            </a:r>
            <a:r>
              <a:rPr lang="en-GB" altLang="en-US" baseline="30000" smtClean="0"/>
              <a:t>st</a:t>
            </a:r>
            <a:r>
              <a:rPr lang="en-GB" altLang="en-US" smtClean="0"/>
              <a:t> harmonic, 2</a:t>
            </a:r>
            <a:r>
              <a:rPr lang="en-GB" altLang="en-US" baseline="30000" smtClean="0"/>
              <a:t>nd</a:t>
            </a:r>
            <a:r>
              <a:rPr lang="en-GB" altLang="en-US" smtClean="0"/>
              <a:t> </a:t>
            </a:r>
          </a:p>
          <a:p>
            <a:r>
              <a:rPr lang="en-GB" altLang="en-US" smtClean="0"/>
              <a:t>boundary conditions: where the string is held fixed</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71BE31E3-96C6-42B4-8C11-35A46AA3F0A5}" type="slidenum">
              <a:rPr lang="en-US" altLang="en-US" smtClean="0">
                <a:solidFill>
                  <a:schemeClr val="bg1"/>
                </a:solidFill>
                <a:latin typeface="Arial" panose="020B0604020202020204" pitchFamily="34" charset="0"/>
              </a:rPr>
              <a:pPr>
                <a:spcBef>
                  <a:spcPct val="20000"/>
                </a:spcBef>
              </a:pPr>
              <a:t>12</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390501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electron in a box formed from a potential, V.</a:t>
            </a:r>
          </a:p>
          <a:p>
            <a:r>
              <a:rPr lang="en-GB" altLang="en-US" dirty="0" smtClean="0"/>
              <a:t>Wave equation, boundary conditions </a:t>
            </a:r>
            <a:r>
              <a:rPr lang="en-GB" altLang="en-US" dirty="0" smtClean="0">
                <a:sym typeface="Wingdings" panose="05000000000000000000" pitchFamily="2" charset="2"/>
              </a:rPr>
              <a:t> </a:t>
            </a:r>
            <a:r>
              <a:rPr lang="en-GB" altLang="en-US" dirty="0" smtClean="0"/>
              <a:t>normal modes: discrete energy levels</a:t>
            </a:r>
          </a:p>
          <a:p>
            <a:r>
              <a:rPr lang="en-GB" altLang="en-US" dirty="0" smtClean="0"/>
              <a:t>1H</a:t>
            </a:r>
          </a:p>
          <a:p>
            <a:r>
              <a:rPr lang="en-GB" altLang="en-US" dirty="0" smtClean="0"/>
              <a:t>3+1Quantum Numbers</a:t>
            </a:r>
          </a:p>
          <a:p>
            <a:r>
              <a:rPr lang="en-GB" altLang="en-US" dirty="0" smtClean="0"/>
              <a:t>Electrons stack because of Pauli’s exclusion principle</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EADC87CB-2E7F-4F9E-B83B-E765A009D155}" type="slidenum">
              <a:rPr lang="en-US" altLang="en-US" smtClean="0">
                <a:solidFill>
                  <a:schemeClr val="bg1"/>
                </a:solidFill>
                <a:latin typeface="Arial" panose="020B0604020202020204" pitchFamily="34" charset="0"/>
              </a:rPr>
              <a:pPr>
                <a:spcBef>
                  <a:spcPct val="20000"/>
                </a:spcBef>
              </a:pPr>
              <a:t>13</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539988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25"/>
              </a:spcBef>
              <a:buClr>
                <a:srgbClr val="990033"/>
              </a:buClr>
            </a:pPr>
            <a:r>
              <a:rPr lang="en-GB" altLang="en-US" smtClean="0"/>
              <a:t>Even without interactions</a:t>
            </a:r>
          </a:p>
          <a:p>
            <a:pPr>
              <a:spcBef>
                <a:spcPts val="525"/>
              </a:spcBef>
              <a:buClr>
                <a:srgbClr val="990033"/>
              </a:buClr>
            </a:pPr>
            <a:r>
              <a:rPr lang="en-GB" altLang="en-US" smtClean="0"/>
              <a:t>Electrons have spin ½ and are identical</a:t>
            </a:r>
            <a:endParaRPr lang="en-GB" altLang="en-US" i="1" smtClean="0">
              <a:cs typeface="Times New Roman" panose="02020603050405020304" pitchFamily="18"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F07B4682-674D-49F9-9EFB-687035B831A3}" type="slidenum">
              <a:rPr lang="en-US" altLang="en-US" smtClean="0">
                <a:solidFill>
                  <a:schemeClr val="bg1"/>
                </a:solidFill>
                <a:latin typeface="Arial" panose="020B0604020202020204" pitchFamily="34" charset="0"/>
              </a:rPr>
              <a:pPr>
                <a:spcBef>
                  <a:spcPct val="20000"/>
                </a:spcBef>
              </a:pPr>
              <a:t>14</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023049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Stack up electrons with n,l,m_l,m_s</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9A688A8D-1933-44AC-80CB-E1ED11F64938}" type="slidenum">
              <a:rPr lang="en-US" altLang="en-US" smtClean="0">
                <a:solidFill>
                  <a:schemeClr val="bg1"/>
                </a:solidFill>
                <a:latin typeface="Arial" panose="020B0604020202020204" pitchFamily="34" charset="0"/>
              </a:rPr>
              <a:pPr>
                <a:spcBef>
                  <a:spcPct val="20000"/>
                </a:spcBef>
              </a:pPr>
              <a:t>15</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806663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makes the periodic table periodic. Principal quantum number n, the angular momentum quantum number l, and the magnetic quantum number m. Also spin quantum number ms = ±½</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572DE7AA-87F1-4652-A684-8A317CEFB1C1}" type="slidenum">
              <a:rPr lang="en-US" altLang="en-US" smtClean="0">
                <a:solidFill>
                  <a:schemeClr val="bg1"/>
                </a:solidFill>
                <a:latin typeface="Arial" panose="020B0604020202020204" pitchFamily="34" charset="0"/>
              </a:rPr>
              <a:pPr>
                <a:spcBef>
                  <a:spcPct val="20000"/>
                </a:spcBef>
              </a:pPr>
              <a:t>16</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82191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1s, 2s, 3s… 2p, 3p, 4p…, from stacking up electrons into a box. </a:t>
            </a:r>
          </a:p>
          <a:p>
            <a:r>
              <a:rPr lang="en-GB" altLang="en-US" smtClean="0"/>
              <a:t>Chemistry is dominated by the outermost electrons</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B7B721AD-FA18-4219-83CC-B0C7BA2AC510}" type="slidenum">
              <a:rPr lang="en-US" altLang="en-US" smtClean="0">
                <a:solidFill>
                  <a:schemeClr val="bg1"/>
                </a:solidFill>
                <a:latin typeface="Arial" panose="020B0604020202020204" pitchFamily="34" charset="0"/>
              </a:rPr>
              <a:pPr>
                <a:spcBef>
                  <a:spcPct val="20000"/>
                </a:spcBef>
              </a:pPr>
              <a:t>17</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526250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The square of the electronic wavefunction shows the probability of finding an electron in that position.</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4EB016AF-5EDB-4AAA-84E9-D178DFEE5924}" type="slidenum">
              <a:rPr lang="en-US" altLang="en-US" smtClean="0">
                <a:solidFill>
                  <a:schemeClr val="bg1"/>
                </a:solidFill>
                <a:latin typeface="Arial" panose="020B0604020202020204" pitchFamily="34" charset="0"/>
              </a:rPr>
              <a:pPr>
                <a:spcBef>
                  <a:spcPct val="20000"/>
                </a:spcBef>
              </a:pPr>
              <a:t>18</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198121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Here are the wavefunctions for two hydrogen atoms when they are far apart. Underneath I’ve shown the energy levels which are identical. For example each atom has an s level at the same energy. When we bring these atoms together their wavefunctions overlap and their energy levels change. We will still have the same number of energy levels in the combined system but they will have formed a bonding level and an antibonding level. </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4E308DA6-0047-4AB2-A87A-54579BFD0AFE}" type="slidenum">
              <a:rPr lang="en-US" altLang="en-US" smtClean="0">
                <a:solidFill>
                  <a:schemeClr val="bg1"/>
                </a:solidFill>
                <a:latin typeface="Arial" panose="020B0604020202020204" pitchFamily="34" charset="0"/>
              </a:rPr>
              <a:pPr>
                <a:spcBef>
                  <a:spcPct val="20000"/>
                </a:spcBef>
              </a:pPr>
              <a:t>19</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95358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GB"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D8BBFE1B-7573-4179-A76E-55CF0AA91CCA}" type="slidenum">
              <a:rPr lang="en-US" altLang="en-US" smtClean="0">
                <a:solidFill>
                  <a:schemeClr val="bg1"/>
                </a:solidFill>
                <a:latin typeface="Arial" panose="020B0604020202020204" pitchFamily="34" charset="0"/>
              </a:rPr>
              <a:pPr>
                <a:spcBef>
                  <a:spcPct val="20000"/>
                </a:spcBef>
              </a:pPr>
              <a:t>2</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053709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(b) shows the covalent chemical bond we get when we bring these identical atoms closer together. The bonding level is the sum of the two </a:t>
            </a:r>
            <a:r>
              <a:rPr lang="en-GB" altLang="en-US" dirty="0" err="1" smtClean="0"/>
              <a:t>wavefunctions</a:t>
            </a:r>
            <a:r>
              <a:rPr lang="en-GB" altLang="en-US" dirty="0" smtClean="0"/>
              <a:t>, and the antibonding level here in (c) is the difference. The bonding level is lower in energy because of the electrostatics: the Coulombic forces. Where the energy levels before had just one low-lying s-state, the combined system has these two states. So this is H2: we did some chemistry and made a molecule from two atoms. What happens if we have a crystal with a billion atoms? These two energy levels become a billion closely-spaced levels: a band.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4BD11FCB-CA2C-452A-94D2-573BC84BB1E6}" type="slidenum">
              <a:rPr lang="en-US" altLang="en-US" smtClean="0">
                <a:solidFill>
                  <a:schemeClr val="bg1"/>
                </a:solidFill>
                <a:latin typeface="Arial" panose="020B0604020202020204" pitchFamily="34" charset="0"/>
              </a:rPr>
              <a:pPr>
                <a:spcBef>
                  <a:spcPct val="20000"/>
                </a:spcBef>
              </a:pPr>
              <a:t>20</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782408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After going from an atom to a molecule we can go on to a crystal. There should be more Coulomb potentials for the crystal but then you wouldn’t be able to see them. </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E5D8286B-3F20-40E6-85B4-8B84B805EC77}" type="slidenum">
              <a:rPr lang="en-US" altLang="en-US" smtClean="0">
                <a:solidFill>
                  <a:schemeClr val="bg1"/>
                </a:solidFill>
                <a:latin typeface="Arial" panose="020B0604020202020204" pitchFamily="34" charset="0"/>
              </a:rPr>
              <a:pPr>
                <a:spcBef>
                  <a:spcPct val="20000"/>
                </a:spcBef>
              </a:pPr>
              <a:t>21</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888953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With atoms in the 2-electron molecule each atomic energy level became two energy levels. With N atoms (each having one spare electron) in a crystal, each of the single-atom energy levels becomes a band containing N states.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5340FD01-232A-455C-A357-8F064D5AF5D1}" type="slidenum">
              <a:rPr lang="en-US" altLang="en-US" smtClean="0">
                <a:solidFill>
                  <a:schemeClr val="bg1"/>
                </a:solidFill>
                <a:latin typeface="Arial" panose="020B0604020202020204" pitchFamily="34" charset="0"/>
              </a:rPr>
              <a:pPr>
                <a:spcBef>
                  <a:spcPct val="20000"/>
                </a:spcBef>
              </a:pPr>
              <a:t>22</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122406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Here’s another question for you. </a:t>
            </a:r>
          </a:p>
          <a:p>
            <a:r>
              <a:rPr lang="en-GB" altLang="en-US" smtClean="0"/>
              <a:t>Yes, nitrogen is the odd one out of course. There is this huge change in group IV as we go down, from insulating diamond through semiconducting silicon and germanium to metallic tin and lead. Some people call it Group 14 instead of Group IV.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395E58AB-19A8-4BCB-9ED0-013A25E6F522}" type="slidenum">
              <a:rPr lang="en-US" altLang="en-US" smtClean="0">
                <a:solidFill>
                  <a:schemeClr val="bg1"/>
                </a:solidFill>
                <a:latin typeface="Arial" panose="020B0604020202020204" pitchFamily="34" charset="0"/>
              </a:rPr>
              <a:pPr>
                <a:spcBef>
                  <a:spcPct val="20000"/>
                </a:spcBef>
              </a:pPr>
              <a:t>23</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697814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It’s particularly surprising as diamond, silicon, germanium and tin all have the same diamond crystal structure. </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C3FC648A-9D9F-44E8-8F18-6BF3DEC89FD9}" type="slidenum">
              <a:rPr lang="en-US" altLang="en-US" smtClean="0">
                <a:solidFill>
                  <a:schemeClr val="bg1"/>
                </a:solidFill>
                <a:latin typeface="Arial" panose="020B0604020202020204" pitchFamily="34" charset="0"/>
              </a:rPr>
              <a:pPr>
                <a:spcBef>
                  <a:spcPct val="20000"/>
                </a:spcBef>
              </a:pPr>
              <a:t>24</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69686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Here is the diamond crystal structure. Each carbon atom has two legs and two arms like this as you can see in our logo. The crystal structure is two interlocking face-centred cubic (FCC) lattices. It’s an </a:t>
            </a:r>
            <a:r>
              <a:rPr lang="en-GB" altLang="en-US" dirty="0" err="1" smtClean="0"/>
              <a:t>fcc</a:t>
            </a:r>
            <a:r>
              <a:rPr lang="en-GB" altLang="en-US" dirty="0" smtClean="0"/>
              <a:t> lattice with a two-atom basis: those two atoms are labelled A and B here, and for diamond they are both carbon atoms, but other important semiconductors, like GaAs, have the same structure different A and B atoms, so for GaAs we have A being Ga and B being As. The primitive unit cell for diamond has two carbon atoms. </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A66E1A2E-B2A0-4738-95B6-FDB17E7883F2}" type="slidenum">
              <a:rPr lang="en-US" altLang="en-US" smtClean="0">
                <a:solidFill>
                  <a:schemeClr val="bg1"/>
                </a:solidFill>
                <a:latin typeface="Arial" panose="020B0604020202020204" pitchFamily="34" charset="0"/>
              </a:rPr>
              <a:pPr>
                <a:spcBef>
                  <a:spcPct val="20000"/>
                </a:spcBef>
              </a:pPr>
              <a:t>25</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330081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Let’s look at the tight-binding description for diamond. On the left and the right are two isolated carbon atoms each with their 2s and 2p states. Remember we can fit a spin up and a spin down electron into each of these energy levels. Each carbon atom has six electrons: 2 are stuck in the 1s state which is not shown here, and then there are 2 electrons in the 2s state and 2 electrons in the 2p state. When these carbon atoms come close to each other the atoms form bonding and antibonding states for both the s and p orbitals. The four lowest states mix to form sp</a:t>
            </a:r>
            <a:r>
              <a:rPr lang="en-GB" altLang="en-US" baseline="30000" smtClean="0"/>
              <a:t>3</a:t>
            </a:r>
            <a:r>
              <a:rPr lang="en-GB" altLang="en-US" smtClean="0"/>
              <a:t> hybrids and then there is an energy gap, shown with this green arrow, before you reach the antibonding states. </a:t>
            </a:r>
          </a:p>
          <a:p>
            <a:endParaRPr lang="en-GB" altLang="en-US" smtClean="0"/>
          </a:p>
          <a:p>
            <a:r>
              <a:rPr lang="en-GB" altLang="en-US" smtClean="0"/>
              <a:t>Now let’s see how the electrons stack up. Diamond has two atoms in the primitive unit cell so we take the electrons from two atoms and stack them up in the sp</a:t>
            </a:r>
            <a:r>
              <a:rPr lang="en-GB" altLang="en-US" baseline="30000" smtClean="0"/>
              <a:t>3</a:t>
            </a:r>
            <a:r>
              <a:rPr lang="en-GB" altLang="en-US" smtClean="0"/>
              <a:t> hybrid states. (Carbon atom has term symbol </a:t>
            </a:r>
            <a:r>
              <a:rPr lang="en-GB" altLang="en-US" baseline="30000" smtClean="0"/>
              <a:t>2S+1</a:t>
            </a:r>
            <a:r>
              <a:rPr lang="en-GB" altLang="en-US" smtClean="0"/>
              <a:t>L</a:t>
            </a:r>
            <a:r>
              <a:rPr lang="en-GB" altLang="en-US" baseline="-25000" smtClean="0"/>
              <a:t>J</a:t>
            </a:r>
            <a:r>
              <a:rPr lang="en-GB" altLang="en-US" smtClean="0"/>
              <a:t> = </a:t>
            </a:r>
            <a:r>
              <a:rPr lang="en-GB" altLang="en-US" baseline="30000" smtClean="0"/>
              <a:t>3</a:t>
            </a:r>
            <a:r>
              <a:rPr lang="en-GB" altLang="en-US" smtClean="0"/>
              <a:t>P</a:t>
            </a:r>
            <a:r>
              <a:rPr lang="en-GB" altLang="en-US" baseline="-25000" smtClean="0"/>
              <a:t>0</a:t>
            </a:r>
            <a:r>
              <a:rPr lang="en-GB" altLang="en-US" smtClean="0"/>
              <a:t> from Hund’s rules where S is the  spin quantum number, L is the orbital quantum number with 0,1,2,3=S,P,D,F. Finally, J is |L±S| ) </a:t>
            </a:r>
            <a:endParaRPr lang="en-GB" altLang="en-US" baseline="-2500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7C9850C4-FA34-4AF0-9D9C-9CBB9BEBC540}" type="slidenum">
              <a:rPr lang="en-US" altLang="en-US" smtClean="0">
                <a:solidFill>
                  <a:schemeClr val="bg1"/>
                </a:solidFill>
                <a:latin typeface="Arial" panose="020B0604020202020204" pitchFamily="34" charset="0"/>
              </a:rPr>
              <a:pPr>
                <a:spcBef>
                  <a:spcPct val="20000"/>
                </a:spcBef>
              </a:pPr>
              <a:t>26</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074048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Now all of these hybrid states are full and there is an energy gap up to the antibonding states. So diamond is an insulator. We know that silicon and germanium are semiconductors, and that makes sense too, because the energy gap is just smaller. There is no sharp distinction between a semiconductor and an insulator. But tin is the next element down in group IV and it even has the same crystal structure. So why is tin a metal? </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A8D882C7-4E26-42DF-B23C-C7F0271ACDB5}" type="slidenum">
              <a:rPr lang="en-US" altLang="en-US" smtClean="0">
                <a:solidFill>
                  <a:schemeClr val="bg1"/>
                </a:solidFill>
                <a:latin typeface="Arial" panose="020B0604020202020204" pitchFamily="34" charset="0"/>
              </a:rPr>
              <a:pPr>
                <a:spcBef>
                  <a:spcPct val="20000"/>
                </a:spcBef>
              </a:pPr>
              <a:t>27</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5898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When the atoms are really spaced out here on the right, we have their s and p atomic orbitals. These spread out as bands and overlap here, and that is the interatomic spacing for tin where they overlap. Silicon and germanium have their atoms closer together so there is a bandgap, and then diamond has its atoms even closer together, with stronger bonds, and into this region with an even bigger bandgap, E</a:t>
            </a:r>
            <a:r>
              <a:rPr lang="en-GB" altLang="en-US" baseline="-25000" smtClean="0"/>
              <a:t>g</a:t>
            </a:r>
            <a:r>
              <a:rPr lang="en-GB" altLang="en-US" smtClean="0"/>
              <a:t>. </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FCB23FA1-48AD-4493-A836-3F6433780937}" type="slidenum">
              <a:rPr lang="en-US" altLang="en-US" smtClean="0">
                <a:solidFill>
                  <a:schemeClr val="bg1"/>
                </a:solidFill>
                <a:latin typeface="Arial" panose="020B0604020202020204" pitchFamily="34" charset="0"/>
              </a:rPr>
              <a:pPr>
                <a:spcBef>
                  <a:spcPct val="20000"/>
                </a:spcBef>
              </a:pPr>
              <a:t>28</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766201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If you look up the electronic bandstructure of diamond in the literature you get something like this. It might look a bit complex but it’s amazingly simple considering that this describes a crystal containing 10^23 atoms. The really good news is that we can ignore most of these levels most of the time. What matters most is the region around the bandgap here, because we can often ignore all of these full states down here and all of these empty states above.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7305D7C0-315F-46D7-A9C8-EDBC30B4CAA1}" type="slidenum">
              <a:rPr lang="en-US" altLang="en-US" smtClean="0">
                <a:solidFill>
                  <a:schemeClr val="bg1"/>
                </a:solidFill>
                <a:latin typeface="Arial" panose="020B0604020202020204" pitchFamily="34" charset="0"/>
              </a:rPr>
              <a:pPr>
                <a:spcBef>
                  <a:spcPct val="20000"/>
                </a:spcBef>
              </a:pPr>
              <a:t>29</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44663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6061351C-7741-4D5D-9A0B-80F33978874E}" type="slidenum">
              <a:rPr lang="en-US" altLang="en-US" smtClean="0">
                <a:solidFill>
                  <a:schemeClr val="bg1"/>
                </a:solidFill>
                <a:latin typeface="Arial" panose="020B0604020202020204" pitchFamily="34" charset="0"/>
              </a:rPr>
              <a:pPr>
                <a:spcBef>
                  <a:spcPct val="20000"/>
                </a:spcBef>
              </a:pPr>
              <a:t>3</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40420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Part of the diamond bandstructure looks like that of a free electron</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38E75B12-0B71-4641-A6C7-07BF2332782C}" type="slidenum">
              <a:rPr lang="en-US" altLang="en-US" smtClean="0">
                <a:solidFill>
                  <a:schemeClr val="bg1"/>
                </a:solidFill>
                <a:latin typeface="Arial" panose="020B0604020202020204" pitchFamily="34" charset="0"/>
              </a:rPr>
              <a:pPr>
                <a:spcBef>
                  <a:spcPct val="20000"/>
                </a:spcBef>
              </a:pPr>
              <a:t>30</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5739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In the extended zone scheme,</a:t>
            </a:r>
            <a:r>
              <a:rPr lang="en-GB" altLang="en-US" baseline="0" dirty="0" smtClean="0"/>
              <a:t> </a:t>
            </a:r>
            <a:r>
              <a:rPr lang="en-GB" altLang="en-US" baseline="0" dirty="0" err="1" smtClean="0"/>
              <a:t>bandstructure</a:t>
            </a:r>
            <a:r>
              <a:rPr lang="en-GB" altLang="en-US" baseline="0" dirty="0" smtClean="0"/>
              <a:t> looks even more like a free electron, but with these band gaps. </a:t>
            </a:r>
            <a:r>
              <a:rPr lang="en-GB" altLang="en-US" dirty="0" smtClean="0"/>
              <a:t>However, k-space is periodic just like real space, so these bands get folded back into the first Brillouin zone as in this reduced zone</a:t>
            </a:r>
            <a:r>
              <a:rPr lang="en-GB" altLang="en-US" baseline="0" dirty="0" smtClean="0"/>
              <a:t> scheme picture</a:t>
            </a:r>
            <a:r>
              <a:rPr lang="en-GB" altLang="en-US" dirty="0" smtClean="0"/>
              <a:t>. Because of this, the first Brillouin zone actually contains all of the information about the </a:t>
            </a:r>
            <a:r>
              <a:rPr lang="en-GB" altLang="en-US" dirty="0" err="1" smtClean="0"/>
              <a:t>bandstructure</a:t>
            </a:r>
            <a:r>
              <a:rPr lang="en-GB" altLang="en-US" dirty="0" smtClean="0"/>
              <a:t>, and often people will show that like this in the reduced zone scheme. </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769F218C-8FAD-4B70-AC9F-BC0ECCEB5A09}" type="slidenum">
              <a:rPr lang="en-US" altLang="en-US" smtClean="0">
                <a:solidFill>
                  <a:schemeClr val="bg1"/>
                </a:solidFill>
                <a:latin typeface="Arial" panose="020B0604020202020204" pitchFamily="34" charset="0"/>
              </a:rPr>
              <a:pPr>
                <a:spcBef>
                  <a:spcPct val="20000"/>
                </a:spcBef>
              </a:pPr>
              <a:t>31</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980767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Part of the diamond bandstructure looks like that of a free electron</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38E75B12-0B71-4641-A6C7-07BF2332782C}" type="slidenum">
              <a:rPr lang="en-US" altLang="en-US" smtClean="0">
                <a:solidFill>
                  <a:schemeClr val="bg1"/>
                </a:solidFill>
                <a:latin typeface="Arial" panose="020B0604020202020204" pitchFamily="34" charset="0"/>
              </a:rPr>
              <a:pPr>
                <a:spcBef>
                  <a:spcPct val="20000"/>
                </a:spcBef>
              </a:pPr>
              <a:t>32</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277683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This is a calculation (actually it used the empirical pseudopotential method (EPM)) and Jon Goss will give you much more detail about modelling and simulations in module 4. This calculation is based on experiments like the optical experiments that Stephen Lynch will tell you about this afternoon. For optical experiments, it is important to notice that there is an indirect bandgap here. The top of the valence band is not directly below the bottom of the conduction band. Instead the bottom of the conduction band is here at a different wavenumber. An optical photon can be absorbed easily as long as it has enough energy to cross this bigger bandgap, or else if the optical photon only provides enough energy to cross this indirect bandgap then a phonon must be involved too to conserve momentum. </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9EECEAB1-F91E-4AE2-9191-6B4EDD2621E2}" type="slidenum">
              <a:rPr lang="en-US" altLang="en-US" smtClean="0">
                <a:solidFill>
                  <a:schemeClr val="bg1"/>
                </a:solidFill>
                <a:latin typeface="Arial" panose="020B0604020202020204" pitchFamily="34" charset="0"/>
              </a:rPr>
              <a:pPr>
                <a:spcBef>
                  <a:spcPct val="20000"/>
                </a:spcBef>
              </a:pPr>
              <a:t>33</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292545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If you look up the electronic bandstructure of diamond in the literature you get something like this. It might look a bit complex but it’s amazingly simple considering that this describes a crystal containing 10^23 atoms. The really good news is that we can ignore most of these levels most of the time. What matters most is the region around the bandgap here, because we can often ignore all of these full states down here and all of these empty states above.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7305D7C0-315F-46D7-A9C8-EDBC30B4CAA1}" type="slidenum">
              <a:rPr lang="en-US" altLang="en-US" smtClean="0">
                <a:solidFill>
                  <a:schemeClr val="bg1"/>
                </a:solidFill>
                <a:latin typeface="Arial" panose="020B0604020202020204" pitchFamily="34" charset="0"/>
              </a:rPr>
              <a:pPr>
                <a:spcBef>
                  <a:spcPct val="20000"/>
                </a:spcBef>
              </a:pPr>
              <a:t>34</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19886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If we compare the bandstructure of silicon and diamond we see a great deal of similarities, because they have the same lattice structure and they are both from group IV. Silicon has a smaller bandgap, so it is a semiconductor rather than an insulator. We still see here this indirect bandgap. There are holes labelled here in the valence band and the conduction band is here. </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D7C63C55-5094-4E63-B01A-A80C1A774558}" type="slidenum">
              <a:rPr lang="en-US" altLang="en-US" smtClean="0">
                <a:solidFill>
                  <a:schemeClr val="bg1"/>
                </a:solidFill>
                <a:latin typeface="Arial" panose="020B0604020202020204" pitchFamily="34" charset="0"/>
              </a:rPr>
              <a:pPr>
                <a:spcBef>
                  <a:spcPct val="20000"/>
                </a:spcBef>
              </a:pPr>
              <a:t>35</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446536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7C82A3C5-C2C6-4FE7-ABEC-6E67B17FBA68}" type="slidenum">
              <a:rPr lang="en-US" altLang="en-US" smtClean="0">
                <a:solidFill>
                  <a:schemeClr val="bg1"/>
                </a:solidFill>
                <a:latin typeface="Arial" panose="020B0604020202020204" pitchFamily="34" charset="0"/>
              </a:rPr>
              <a:pPr>
                <a:spcBef>
                  <a:spcPct val="20000"/>
                </a:spcBef>
              </a:pPr>
              <a:t>36</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210934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Resistivity varies by at least 30 orders of magnitude: a huge range. Teflon is used as the insulator in coaxial cables and has a higher room-temperature resistivity than diamond. Diamond has a resistivity of around 10</a:t>
            </a:r>
            <a:r>
              <a:rPr lang="en-GB" altLang="en-US" baseline="30000" dirty="0" smtClean="0"/>
              <a:t>16</a:t>
            </a:r>
            <a:r>
              <a:rPr lang="en-GB" altLang="en-US" dirty="0" smtClean="0"/>
              <a:t> ohm-cm at room temperature. It gets even higher if you cool it down. The distinction between an insulator and a semiconductor is somewhat arbitrary but most people think of the boundary as being near &lt;this&gt; blue mark. Silicon is certainly a semiconductor rather than an insulator. </a:t>
            </a:r>
          </a:p>
          <a:p>
            <a:endParaRPr lang="en-GB" altLang="en-US" dirty="0" smtClean="0"/>
          </a:p>
          <a:p>
            <a:r>
              <a:rPr lang="en-GB" altLang="en-US" dirty="0" smtClean="0"/>
              <a:t>Pure metallic tin has a resistivity of around 10</a:t>
            </a:r>
            <a:r>
              <a:rPr lang="en-GB" altLang="en-US" baseline="30000" dirty="0" smtClean="0"/>
              <a:t>-5</a:t>
            </a:r>
            <a:r>
              <a:rPr lang="en-GB" altLang="en-US" dirty="0" smtClean="0"/>
              <a:t> ohm-cm at room temperature, and for copper this is ten times lower. The resistivity of metals goes down when you cool them: the opposite behaviour to what you find for insulators and semiconductors. The resistivity of a pure metal like copper can reach 10</a:t>
            </a:r>
            <a:r>
              <a:rPr lang="en-GB" altLang="en-US" baseline="30000" dirty="0" smtClean="0"/>
              <a:t>-10</a:t>
            </a:r>
            <a:r>
              <a:rPr lang="en-GB" altLang="en-US" dirty="0" smtClean="0"/>
              <a:t> ohm-cm at low temperatures, and superconductors have even lower resistivity.</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811E54D4-683A-490E-BE1A-6B3D583E1DBA}" type="slidenum">
              <a:rPr lang="en-US" altLang="en-US" smtClean="0">
                <a:solidFill>
                  <a:schemeClr val="bg1"/>
                </a:solidFill>
                <a:latin typeface="Arial" panose="020B0604020202020204" pitchFamily="34" charset="0"/>
              </a:rPr>
              <a:pPr>
                <a:spcBef>
                  <a:spcPct val="20000"/>
                </a:spcBef>
              </a:pPr>
              <a:t>37</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763545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Bands explain why some crystals are insulators as you can see here. This insulator has three bands which can take electrons, and two of them are completely full. The electrons down here can’t get up here because of this energy gap labelled E</a:t>
            </a:r>
            <a:r>
              <a:rPr lang="en-GB" altLang="en-US" baseline="-25000" smtClean="0"/>
              <a:t>g</a:t>
            </a:r>
            <a:r>
              <a:rPr lang="en-GB" altLang="en-US" smtClean="0"/>
              <a:t>, so all of the electrons are stuck where they are, like the electrons in a noble gas atom. The things we have already talked about: the discrete energy levels and Pauli exclusion mean together that electrons in a full band can’t conduct electricity or heat. The Fermi Energy is here in the gap. We call this the bandgap and it can be very important for the properties of non-metals. If this bandgap is large as with diamond then we would call it a wide-bandgap material. It would make more sense to call it a tall bandgap rather than a wide bandgap, but that’s just the terminology. In this metal though, the middle band is half full so we can give some energy to these electrons near the Fermi energy and they can move to a different wavevector and carry a current. And here is a semiconductor: there is no sharp dividing line between a semiconductor and an insulator: one just conducts electricity somewhat more than the other. </a:t>
            </a:r>
          </a:p>
          <a:p>
            <a:endParaRPr lang="en-GB" altLang="en-US" smtClean="0"/>
          </a:p>
          <a:p>
            <a:r>
              <a:rPr lang="en-GB" altLang="en-US" smtClean="0"/>
              <a:t>But where did the bands for a metal come from?</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6702D447-F846-495F-806F-534BCE6CD0EB}" type="slidenum">
              <a:rPr lang="en-US" altLang="en-US" smtClean="0">
                <a:solidFill>
                  <a:schemeClr val="bg1"/>
                </a:solidFill>
                <a:latin typeface="Arial" panose="020B0604020202020204" pitchFamily="34" charset="0"/>
              </a:rPr>
              <a:pPr>
                <a:spcBef>
                  <a:spcPct val="20000"/>
                </a:spcBef>
              </a:pPr>
              <a:t>38</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789278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This is a schematic drawing, and we call each of these boxes bands. They can be empty like this white one, full like this gray one, or partially full. An insulator can’t conduct electricity because all of its bands are either full or empty, so the electrons can’t move to a different quantum state. It’s similar to a noble gas atom. This is our schematic at room temperature for an intrinsic semiconductor where some thermal energy has excited electrons over the energy gap. If we cool down semiconductors their resistivity increases. </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5EB78DB8-3B2E-4801-B845-538C21894912}" type="slidenum">
              <a:rPr lang="en-US" altLang="en-US" smtClean="0">
                <a:solidFill>
                  <a:schemeClr val="bg1"/>
                </a:solidFill>
                <a:latin typeface="Arial" panose="020B0604020202020204" pitchFamily="34" charset="0"/>
              </a:rPr>
              <a:pPr>
                <a:spcBef>
                  <a:spcPct val="20000"/>
                </a:spcBef>
              </a:pPr>
              <a:t>39</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97099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6061351C-7741-4D5D-9A0B-80F33978874E}" type="slidenum">
              <a:rPr lang="en-US" altLang="en-US" smtClean="0">
                <a:solidFill>
                  <a:schemeClr val="bg1"/>
                </a:solidFill>
                <a:latin typeface="Arial" panose="020B0604020202020204" pitchFamily="34" charset="0"/>
              </a:rPr>
              <a:pPr>
                <a:spcBef>
                  <a:spcPct val="20000"/>
                </a:spcBef>
              </a:pPr>
              <a:t>4</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643751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At temperatures lower than the bandgap, semiconductors and insulators behave the same: neither one conducts electricity.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9F96D8B5-BBB4-46E7-B378-0943B99C0EC5}" type="slidenum">
              <a:rPr lang="en-US" altLang="en-US" smtClean="0">
                <a:solidFill>
                  <a:schemeClr val="bg1"/>
                </a:solidFill>
                <a:latin typeface="Arial" panose="020B0604020202020204" pitchFamily="34" charset="0"/>
              </a:rPr>
              <a:pPr>
                <a:spcBef>
                  <a:spcPct val="20000"/>
                </a:spcBef>
              </a:pPr>
              <a:t>40</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467187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There are two ways that a semiconductor can get free charge carriers as the temperature is increased: intrinsic and extrinsic. Intrinsic means “from within” and extrinsic means ”from outside”. So the intrinsic conductivity of a semiconductor comes from thermal energy exciting electrons across the bandgap. That means that there are electrons in the conduction band next to free states which can conduct, and also the holes here in the valence band mean that there are electrons here in the valence band next to empty states and we can get conduction here too. </a:t>
            </a:r>
          </a:p>
          <a:p>
            <a:endParaRPr lang="en-GB" altLang="en-US" smtClean="0"/>
          </a:p>
          <a:p>
            <a:r>
              <a:rPr lang="en-GB" altLang="en-US" smtClean="0"/>
              <a:t>Extrinsic conductivity comes from doping the semiconductor: changing the crystal so that there are either extra free electrons as in this diagram, or fewer electrons. Our computers work thanks to the extrinsic doping of silicon.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E239A58E-7B02-4916-9177-2CA6E794DE28}" type="slidenum">
              <a:rPr lang="en-US" altLang="en-US" smtClean="0">
                <a:solidFill>
                  <a:schemeClr val="bg1"/>
                </a:solidFill>
                <a:latin typeface="Arial" panose="020B0604020202020204" pitchFamily="34" charset="0"/>
              </a:rPr>
              <a:pPr>
                <a:spcBef>
                  <a:spcPct val="20000"/>
                </a:spcBef>
              </a:pPr>
              <a:t>41</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40857714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Extrinsic conductivity comes from doping the semiconductor: changing the crystal so that there are extra free electrons in this case, or less electrons in this case. If the crystal is doped with extra electrons then we say that it is negatively doped, or n-type. Similarly, p-type material is doped with positive holes. To negatively dope a semiconductor we put in some donor impurities which donate electrons to the conduction band. To make a p-type crystal we put in acceptors which grab spare electrons leaving holes behind. </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FC69D6EC-4A95-4DB6-A694-31B4C1BE814D}" type="slidenum">
              <a:rPr lang="en-US" altLang="en-US" smtClean="0">
                <a:solidFill>
                  <a:schemeClr val="bg1"/>
                </a:solidFill>
                <a:latin typeface="Arial" panose="020B0604020202020204" pitchFamily="34" charset="0"/>
              </a:rPr>
              <a:pPr>
                <a:spcBef>
                  <a:spcPct val="20000"/>
                </a:spcBef>
              </a:pPr>
              <a:t>42</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72382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If we look at the periodic table then we can see how to dope semiconductors. The modern computing industry is based on doping silicon with boron and phosphorous. Both of these atoms go in by substituting for a silicon atom to make substitutional dopants without changing the crystal structure. However, boron is missing an electron compared to silicon so it is an acceptor. Phosphorous is a donor. At low temperatures the phosphorous atom recaptures its extra electron, so it looks like a hydrogen atom with one electron bound to one net positive charge. The big difference to a real hydrogen atom is that the binding energy is much less: generally around 5 to 50meV in semiconductors like GaAs and Si as compared to 13.6eV for hydrogen. This means that at room temperature most of the electrons are ionised because k</a:t>
            </a:r>
            <a:r>
              <a:rPr lang="en-GB" altLang="en-US" baseline="-25000" smtClean="0"/>
              <a:t>B</a:t>
            </a:r>
            <a:r>
              <a:rPr lang="en-GB" altLang="en-US" smtClean="0"/>
              <a:t>T</a:t>
            </a:r>
            <a:r>
              <a:rPr lang="en-GB" altLang="en-US" baseline="-25000" smtClean="0"/>
              <a:t>295K</a:t>
            </a:r>
            <a:r>
              <a:rPr lang="en-GB" altLang="en-US" smtClean="0"/>
              <a:t> is around 25meV. </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58C38C76-9A47-4A94-A186-DD12EC66D498}" type="slidenum">
              <a:rPr lang="en-US" altLang="en-US" smtClean="0">
                <a:solidFill>
                  <a:schemeClr val="bg1"/>
                </a:solidFill>
                <a:latin typeface="Arial" panose="020B0604020202020204" pitchFamily="34" charset="0"/>
              </a:rPr>
              <a:pPr>
                <a:spcBef>
                  <a:spcPct val="20000"/>
                </a:spcBef>
              </a:pPr>
              <a:t>43</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998884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To calculate the density of extrinsic electrons and holes for a particular temperature, we can still use the law of mass action, but now instead of setting n=p we use the conservation law for electrons given a certain density of donors (N</a:t>
            </a:r>
            <a:r>
              <a:rPr lang="en-GB" altLang="en-US" baseline="-25000" smtClean="0"/>
              <a:t>D</a:t>
            </a:r>
            <a:r>
              <a:rPr lang="en-GB" altLang="en-US" smtClean="0"/>
              <a:t>) and acceptors (N</a:t>
            </a:r>
            <a:r>
              <a:rPr lang="en-GB" altLang="en-US" baseline="-25000" smtClean="0"/>
              <a:t>A</a:t>
            </a:r>
            <a:r>
              <a:rPr lang="en-GB" altLang="en-US" smtClean="0"/>
              <a:t>). The dashed line is from the intrinsic electrons: it is insignificant at room temperature (see red arrow) but at 500K it quickly starts to dominate. The saturation range is where the donors are all ionised: warming the sample in this range cannot provide any extra free electrons from the donors. 10</a:t>
            </a:r>
            <a:r>
              <a:rPr lang="en-GB" altLang="en-US" baseline="30000" smtClean="0"/>
              <a:t>15</a:t>
            </a:r>
            <a:r>
              <a:rPr lang="en-GB" altLang="en-US" smtClean="0"/>
              <a:t> phosphorous donors per cm^3 is quite low: it’s an impurity level of 20parts per billion. The purest silicon wafers have impurity concentrations of just parts per trillion. 50 years of materials processing have made silicon one of the purest materials we have. To make silicon more insulating without having to work so hard at removing impurities, you can carefully dope it so that the number of acceptors and donors are the same. This is called compensating. </a:t>
            </a:r>
          </a:p>
          <a:p>
            <a:endParaRPr lang="en-GB" altLang="en-US" smtClean="0"/>
          </a:p>
          <a:p>
            <a:r>
              <a:rPr lang="en-GB" altLang="en-US" smtClean="0"/>
              <a:t>The donors freeze out at lower temperature when their binding energy becomes strong enough compared to the thermal energy: they then capture conduction electrons giving us the hydrogenic states I just mentioned. This is why standard silicon chips designed to work at room temperature will stop working at cryogenic temperatures. </a:t>
            </a:r>
          </a:p>
          <a:p>
            <a:endParaRPr lang="en-GB" altLang="en-US" smtClean="0"/>
          </a:p>
          <a:p>
            <a:r>
              <a:rPr lang="en-GB" altLang="en-US" smtClean="0"/>
              <a:t>Dopants in diamond have a larger binding energy (than silicon) so that they are not ionised at room temperature. Very pure diamonds have more impurities than very pure silicon, but the fact that the dopants in diamond are not ionised is what makes diamond an excellent insulator at room temperature. </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3F282487-F47C-4293-A9C9-2D38BB72A8EA}" type="slidenum">
              <a:rPr lang="en-US" altLang="en-US" smtClean="0">
                <a:solidFill>
                  <a:schemeClr val="bg1"/>
                </a:solidFill>
                <a:latin typeface="Arial" panose="020B0604020202020204" pitchFamily="34" charset="0"/>
              </a:rPr>
              <a:pPr>
                <a:spcBef>
                  <a:spcPct val="20000"/>
                </a:spcBef>
              </a:pPr>
              <a:t>44</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195280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My group does research on the electrons bound to donors in silicon at low temperatures, using its spin as a quantum bit for future quantum computers. The picture on the right is a substitutional bismuth donor in a silicon lattice and its electronic and nuclear spins make very nice qubits. </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F2DE3BB3-DDE5-4686-A8CF-CCFEEFE23ADD}" type="slidenum">
              <a:rPr lang="en-US" altLang="en-US" smtClean="0">
                <a:solidFill>
                  <a:schemeClr val="bg1"/>
                </a:solidFill>
                <a:latin typeface="Arial" panose="020B0604020202020204" pitchFamily="34" charset="0"/>
              </a:rPr>
              <a:pPr>
                <a:spcBef>
                  <a:spcPct val="20000"/>
                </a:spcBef>
              </a:pPr>
              <a:t>45</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991601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My group also does research using electrons bound to dopants in diamond as qubits. In particular the nitrogen-vacancy centre is great for this. One of the reasons for being so keen on these qubits in diamond is that they work at room temperature. When we say that they work, we mean that we can store quantum information on the electron spin of this defect at room temperature. So clearly the electron does not escape from these defects at room temperature, even though it does for silicon. As I said before, this is the reason diamond is an insulator rather than a semiconductor: it’s because the dopants are not ionised at room temperature so there is not much extrinsic conductivity. </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B7BA2975-3E8B-4F2A-B600-D7B79D293B53}" type="slidenum">
              <a:rPr lang="en-US" altLang="en-US" smtClean="0">
                <a:solidFill>
                  <a:schemeClr val="bg1"/>
                </a:solidFill>
                <a:latin typeface="Arial" panose="020B0604020202020204" pitchFamily="34" charset="0"/>
              </a:rPr>
              <a:pPr>
                <a:spcBef>
                  <a:spcPct val="20000"/>
                </a:spcBef>
              </a:pPr>
              <a:t>46</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1068552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So, we explained that diamond and silicon both get bandgaps between the sp3 bonding states and their antibonding states. Then we saw that diamond has a larger bandgap than silicon. However, to understand why diamond is an insulator and silicon is a semiconductor we need to look at the </a:t>
            </a:r>
            <a:r>
              <a:rPr lang="en-GB" altLang="en-US" dirty="0" err="1" smtClean="0"/>
              <a:t>extinsic</a:t>
            </a:r>
            <a:r>
              <a:rPr lang="en-GB" altLang="en-US" dirty="0" smtClean="0"/>
              <a:t> conductivity: specifically dopants in diamond have larger binding energies than dopants in silicon. </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58E8D462-26CC-4AB1-A5E2-7381274A1F7D}" type="slidenum">
              <a:rPr lang="en-US" altLang="en-US" smtClean="0">
                <a:solidFill>
                  <a:schemeClr val="bg1"/>
                </a:solidFill>
                <a:latin typeface="Arial" panose="020B0604020202020204" pitchFamily="34" charset="0"/>
              </a:rPr>
              <a:pPr>
                <a:spcBef>
                  <a:spcPct val="20000"/>
                </a:spcBef>
              </a:pPr>
              <a:t>47</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852812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Here is the slide we used to get the energy levels of the actual hydrogen atom. We can use the same physics as long as we change two things: the mass of the electron in the hydrogen atom needs to be replaced by the effective mass, m* and the dielectric permittivity must be changed. For the hydrogen atom we just used the vacuum permittivity, but for an electron bound to a dopant in a semiconductor, the Coulomb potential is screened by the polarizability of the semiconductor. We sort this out by multiplying epsilon_0 in the Coulomb potential by the epsilon_r for the material. This screening means that binding energies of these hydrogenic dopants in semiconductors are smaller than for a hydrogen atom. The important term here is the epsilon_r because it is squared in the expression for the energy levels, and also because the effective masses of silicon and diamond are similar but there is significant difference between the epsilon_r for diamond and silicon. Diamond has slightly larger effective mass than silicon which increases the binding energy a little. The relative permittivity for silicon is up to twice that of diamond, so this is why diamond has larger binding energies for dopants when compared to dopants in silicon. </a:t>
            </a:r>
          </a:p>
          <a:p>
            <a:endParaRPr lang="en-GB" altLang="en-US" smtClean="0"/>
          </a:p>
          <a:p>
            <a:r>
              <a:rPr lang="en-GB" altLang="en-US" smtClean="0"/>
              <a:t>See:</a:t>
            </a:r>
          </a:p>
          <a:p>
            <a:r>
              <a:rPr lang="en-GB" altLang="en-US" smtClean="0"/>
              <a:t>Electron effective masses and latice scattering in natural diamond, F. Nava et al, Solid State Communications, 33, 475 (1980).</a:t>
            </a:r>
          </a:p>
          <a:p>
            <a:r>
              <a:rPr lang="en-GB" altLang="en-US" smtClean="0"/>
              <a:t>The search for donors in diamond, R. Kalish, Diamond and Related Materials 10, 1749 (2001).</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3CFD2123-AB43-4E7D-982E-1D4B0A9037D7}" type="slidenum">
              <a:rPr lang="en-US" altLang="en-US" smtClean="0">
                <a:solidFill>
                  <a:schemeClr val="bg1"/>
                </a:solidFill>
                <a:latin typeface="Arial" panose="020B0604020202020204" pitchFamily="34" charset="0"/>
              </a:rPr>
              <a:pPr>
                <a:spcBef>
                  <a:spcPct val="20000"/>
                </a:spcBef>
              </a:pPr>
              <a:t>48</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8442610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The binding energy of the dopants is larger: we say that they are deep dopants while silicon has shallow dopants. </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8638FDFE-BBF2-40B4-B56E-E04EBA0E553C}" type="slidenum">
              <a:rPr lang="en-US" altLang="en-US" smtClean="0">
                <a:solidFill>
                  <a:schemeClr val="bg1"/>
                </a:solidFill>
                <a:latin typeface="Arial" panose="020B0604020202020204" pitchFamily="34" charset="0"/>
              </a:rPr>
              <a:pPr>
                <a:spcBef>
                  <a:spcPct val="20000"/>
                </a:spcBef>
              </a:pPr>
              <a:t>49</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50671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6061351C-7741-4D5D-9A0B-80F33978874E}" type="slidenum">
              <a:rPr lang="en-US" altLang="en-US" smtClean="0">
                <a:solidFill>
                  <a:schemeClr val="bg1"/>
                </a:solidFill>
                <a:latin typeface="Arial" panose="020B0604020202020204" pitchFamily="34" charset="0"/>
              </a:rPr>
              <a:pPr>
                <a:spcBef>
                  <a:spcPct val="20000"/>
                </a:spcBef>
              </a:pPr>
              <a:t>5</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6871561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648F9AE1-3CD4-49BC-8AD8-395712EAB373}" type="slidenum">
              <a:rPr lang="en-US" altLang="en-US" smtClean="0">
                <a:solidFill>
                  <a:schemeClr val="bg1"/>
                </a:solidFill>
                <a:latin typeface="Arial" panose="020B0604020202020204" pitchFamily="34" charset="0"/>
              </a:rPr>
              <a:pPr>
                <a:spcBef>
                  <a:spcPct val="20000"/>
                </a:spcBef>
              </a:pPr>
              <a:t>50</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561720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6061351C-7741-4D5D-9A0B-80F33978874E}" type="slidenum">
              <a:rPr lang="en-US" altLang="en-US" smtClean="0">
                <a:solidFill>
                  <a:schemeClr val="bg1"/>
                </a:solidFill>
                <a:latin typeface="Arial" panose="020B0604020202020204" pitchFamily="34" charset="0"/>
              </a:rPr>
              <a:pPr>
                <a:spcBef>
                  <a:spcPct val="20000"/>
                </a:spcBef>
              </a:pPr>
              <a:t>51</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881896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6061351C-7741-4D5D-9A0B-80F33978874E}" type="slidenum">
              <a:rPr lang="en-US" altLang="en-US" smtClean="0">
                <a:solidFill>
                  <a:schemeClr val="bg1"/>
                </a:solidFill>
                <a:latin typeface="Arial" panose="020B0604020202020204" pitchFamily="34" charset="0"/>
              </a:rPr>
              <a:pPr>
                <a:spcBef>
                  <a:spcPct val="20000"/>
                </a:spcBef>
              </a:pPr>
              <a:t>52</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97477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6061351C-7741-4D5D-9A0B-80F33978874E}" type="slidenum">
              <a:rPr lang="en-US" altLang="en-US" smtClean="0">
                <a:solidFill>
                  <a:schemeClr val="bg1"/>
                </a:solidFill>
                <a:latin typeface="Arial" panose="020B0604020202020204" pitchFamily="34" charset="0"/>
              </a:rPr>
              <a:pPr>
                <a:spcBef>
                  <a:spcPct val="20000"/>
                </a:spcBef>
              </a:pPr>
              <a:t>6</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98095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6061351C-7741-4D5D-9A0B-80F33978874E}" type="slidenum">
              <a:rPr lang="en-US" altLang="en-US" smtClean="0">
                <a:solidFill>
                  <a:schemeClr val="bg1"/>
                </a:solidFill>
                <a:latin typeface="Arial" panose="020B0604020202020204" pitchFamily="34" charset="0"/>
              </a:rPr>
              <a:pPr>
                <a:spcBef>
                  <a:spcPct val="20000"/>
                </a:spcBef>
              </a:pPr>
              <a:t>7</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12292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Diamond is an insulator. Where does this periodic table come from?</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0D7F7C67-F3AE-4D33-AD2B-C5E1933E0112}" type="slidenum">
              <a:rPr lang="en-US" altLang="en-US" smtClean="0">
                <a:solidFill>
                  <a:schemeClr val="bg1"/>
                </a:solidFill>
                <a:latin typeface="Arial" panose="020B0604020202020204" pitchFamily="34" charset="0"/>
              </a:rPr>
              <a:pPr>
                <a:spcBef>
                  <a:spcPct val="20000"/>
                </a:spcBef>
              </a:pPr>
              <a:t>8</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83697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err="1" smtClean="0"/>
              <a:t>d.We</a:t>
            </a:r>
            <a:r>
              <a:rPr lang="en-GB" altLang="en-US" dirty="0" smtClean="0"/>
              <a:t> need atomic physics to see why the periodic table is periodic. </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200">
                <a:solidFill>
                  <a:schemeClr val="tx1"/>
                </a:solidFill>
                <a:latin typeface="Times New Roman" panose="02020603050405020304" pitchFamily="18" charset="0"/>
              </a:defRPr>
            </a:lvl1pPr>
            <a:lvl2pPr marL="773113" indent="-296863" defTabSz="981075">
              <a:spcBef>
                <a:spcPct val="30000"/>
              </a:spcBef>
              <a:defRPr sz="1200">
                <a:solidFill>
                  <a:schemeClr val="tx1"/>
                </a:solidFill>
                <a:latin typeface="Times New Roman" panose="02020603050405020304" pitchFamily="18" charset="0"/>
              </a:defRPr>
            </a:lvl2pPr>
            <a:lvl3pPr marL="1189038" indent="-236538" defTabSz="981075">
              <a:spcBef>
                <a:spcPct val="30000"/>
              </a:spcBef>
              <a:defRPr sz="1200">
                <a:solidFill>
                  <a:schemeClr val="tx1"/>
                </a:solidFill>
                <a:latin typeface="Times New Roman" panose="02020603050405020304" pitchFamily="18" charset="0"/>
              </a:defRPr>
            </a:lvl3pPr>
            <a:lvl4pPr marL="1665288" indent="-236538" defTabSz="981075">
              <a:spcBef>
                <a:spcPct val="30000"/>
              </a:spcBef>
              <a:defRPr sz="1200">
                <a:solidFill>
                  <a:schemeClr val="tx1"/>
                </a:solidFill>
                <a:latin typeface="Times New Roman" panose="02020603050405020304" pitchFamily="18" charset="0"/>
              </a:defRPr>
            </a:lvl4pPr>
            <a:lvl5pPr marL="2141538" indent="-236538" defTabSz="981075">
              <a:spcBef>
                <a:spcPct val="30000"/>
              </a:spcBef>
              <a:defRPr sz="1200">
                <a:solidFill>
                  <a:schemeClr val="tx1"/>
                </a:solidFill>
                <a:latin typeface="Times New Roman" panose="02020603050405020304" pitchFamily="18" charset="0"/>
              </a:defRPr>
            </a:lvl5pPr>
            <a:lvl6pPr marL="2598738" indent="-236538" defTabSz="981075" eaLnBrk="0" fontAlgn="base" hangingPunct="0">
              <a:spcBef>
                <a:spcPct val="30000"/>
              </a:spcBef>
              <a:spcAft>
                <a:spcPct val="0"/>
              </a:spcAft>
              <a:defRPr sz="1200">
                <a:solidFill>
                  <a:schemeClr val="tx1"/>
                </a:solidFill>
                <a:latin typeface="Times New Roman" panose="02020603050405020304" pitchFamily="18" charset="0"/>
              </a:defRPr>
            </a:lvl6pPr>
            <a:lvl7pPr marL="3055938" indent="-236538" defTabSz="981075" eaLnBrk="0" fontAlgn="base" hangingPunct="0">
              <a:spcBef>
                <a:spcPct val="30000"/>
              </a:spcBef>
              <a:spcAft>
                <a:spcPct val="0"/>
              </a:spcAft>
              <a:defRPr sz="1200">
                <a:solidFill>
                  <a:schemeClr val="tx1"/>
                </a:solidFill>
                <a:latin typeface="Times New Roman" panose="02020603050405020304" pitchFamily="18" charset="0"/>
              </a:defRPr>
            </a:lvl7pPr>
            <a:lvl8pPr marL="3513138" indent="-236538" defTabSz="981075" eaLnBrk="0" fontAlgn="base" hangingPunct="0">
              <a:spcBef>
                <a:spcPct val="30000"/>
              </a:spcBef>
              <a:spcAft>
                <a:spcPct val="0"/>
              </a:spcAft>
              <a:defRPr sz="1200">
                <a:solidFill>
                  <a:schemeClr val="tx1"/>
                </a:solidFill>
                <a:latin typeface="Times New Roman" panose="02020603050405020304" pitchFamily="18" charset="0"/>
              </a:defRPr>
            </a:lvl8pPr>
            <a:lvl9pPr marL="3970338" indent="-236538" defTabSz="98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2EA91220-C460-40CC-BA87-903F32AEB46C}" type="slidenum">
              <a:rPr lang="en-US" altLang="en-US" smtClean="0">
                <a:solidFill>
                  <a:schemeClr val="bg1"/>
                </a:solidFill>
                <a:latin typeface="Arial" panose="020B0604020202020204" pitchFamily="34" charset="0"/>
              </a:rPr>
              <a:pPr>
                <a:spcBef>
                  <a:spcPct val="20000"/>
                </a:spcBef>
              </a:pPr>
              <a:t>9</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407962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457200"/>
            <a:ext cx="7315200" cy="914400"/>
          </a:xfrm>
        </p:spPr>
        <p:txBody>
          <a:bodyPr/>
          <a:lstStyle>
            <a:lvl1pPr>
              <a:lnSpc>
                <a:spcPts val="2800"/>
              </a:lnSpc>
              <a:defRPr sz="1800">
                <a:solidFill>
                  <a:schemeClr val="bg1"/>
                </a:solidFill>
              </a:defRPr>
            </a:lvl1pPr>
          </a:lstStyle>
          <a:p>
            <a:r>
              <a:rPr lang="en-US"/>
              <a:t>Enter  the name and role of the speaker</a:t>
            </a:r>
          </a:p>
        </p:txBody>
      </p:sp>
      <p:sp>
        <p:nvSpPr>
          <p:cNvPr id="2051" name="Rectangle 3"/>
          <p:cNvSpPr>
            <a:spLocks noGrp="1" noChangeArrowheads="1"/>
          </p:cNvSpPr>
          <p:nvPr>
            <p:ph type="subTitle" idx="1"/>
          </p:nvPr>
        </p:nvSpPr>
        <p:spPr>
          <a:xfrm>
            <a:off x="1066800" y="2514600"/>
            <a:ext cx="7315200" cy="1676400"/>
          </a:xfrm>
        </p:spPr>
        <p:txBody>
          <a:bodyPr/>
          <a:lstStyle>
            <a:lvl1pPr marL="0" indent="0">
              <a:buFontTx/>
              <a:buNone/>
              <a:defRPr sz="3600">
                <a:solidFill>
                  <a:schemeClr val="bg1"/>
                </a:solidFill>
              </a:defRPr>
            </a:lvl1pPr>
          </a:lstStyle>
          <a:p>
            <a:r>
              <a:rPr lang="en-US"/>
              <a:t>Enter the title of the presentation</a:t>
            </a:r>
          </a:p>
          <a:p>
            <a:endParaRPr lang="en-US"/>
          </a:p>
          <a:p>
            <a:endParaRPr lang="en-US"/>
          </a:p>
          <a:p>
            <a:endParaRPr lang="en-US"/>
          </a:p>
          <a:p>
            <a:endParaRPr lang="en-US"/>
          </a:p>
        </p:txBody>
      </p:sp>
    </p:spTree>
    <p:extLst>
      <p:ext uri="{BB962C8B-B14F-4D97-AF65-F5344CB8AC3E}">
        <p14:creationId xmlns:p14="http://schemas.microsoft.com/office/powerpoint/2010/main" val="197381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a:defRPr/>
            </a:pPr>
            <a:fld id="{60725CFF-7BA8-4FF4-97C0-85B359E17F41}" type="slidenum">
              <a:rPr lang="en-US"/>
              <a:pPr>
                <a:defRPr/>
              </a:pPr>
              <a:t>‹#›</a:t>
            </a:fld>
            <a:endParaRPr 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78066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0" y="15240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53000" y="15240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pPr>
              <a:defRPr/>
            </a:pPr>
            <a:fld id="{247319C5-EF97-4336-87E3-AB528EAF8E07}" type="slidenum">
              <a:rPr lang="en-US"/>
              <a:pPr>
                <a:defRPr/>
              </a:pPr>
              <a:t>‹#›</a:t>
            </a:fld>
            <a:endParaRPr 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9887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43000" y="1524000"/>
            <a:ext cx="365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53000" y="1524000"/>
            <a:ext cx="365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pPr>
              <a:defRPr/>
            </a:pPr>
            <a:fld id="{912A4435-B9A8-49CC-B00C-7FE0579242C5}" type="slidenum">
              <a:rPr lang="en-US"/>
              <a:pPr>
                <a:defRPr/>
              </a:pPr>
              <a:t>‹#›</a:t>
            </a:fld>
            <a:endParaRPr 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975467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533400" cy="1752600"/>
          </a:xfrm>
          <a:prstGeom prst="rect">
            <a:avLst/>
          </a:prstGeom>
          <a:solidFill>
            <a:schemeClr val="accent6">
              <a:lumMod val="25000"/>
              <a:lumOff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ts val="3600"/>
              </a:lnSpc>
              <a:spcBef>
                <a:spcPts val="500"/>
              </a:spcBef>
              <a:buClr>
                <a:srgbClr val="990033"/>
              </a:buClr>
              <a:defRPr sz="2400">
                <a:solidFill>
                  <a:schemeClr val="tx1"/>
                </a:solidFill>
                <a:latin typeface="Arial" charset="0"/>
              </a:defRPr>
            </a:lvl1pPr>
            <a:lvl2pPr marL="742950" indent="-285750" eaLnBrk="0" hangingPunct="0">
              <a:lnSpc>
                <a:spcPts val="3600"/>
              </a:lnSpc>
              <a:spcBef>
                <a:spcPts val="500"/>
              </a:spcBef>
              <a:buClr>
                <a:srgbClr val="990033"/>
              </a:buClr>
              <a:defRPr sz="2400">
                <a:solidFill>
                  <a:schemeClr val="tx1"/>
                </a:solidFill>
                <a:latin typeface="Arial" charset="0"/>
              </a:defRPr>
            </a:lvl2pPr>
            <a:lvl3pPr marL="1143000" indent="-228600" eaLnBrk="0" hangingPunct="0">
              <a:lnSpc>
                <a:spcPts val="3600"/>
              </a:lnSpc>
              <a:spcBef>
                <a:spcPts val="500"/>
              </a:spcBef>
              <a:buClr>
                <a:srgbClr val="990033"/>
              </a:buClr>
              <a:defRPr sz="2400">
                <a:solidFill>
                  <a:schemeClr val="tx1"/>
                </a:solidFill>
                <a:latin typeface="Arial" charset="0"/>
              </a:defRPr>
            </a:lvl3pPr>
            <a:lvl4pPr marL="1600200" indent="-228600" eaLnBrk="0" hangingPunct="0">
              <a:lnSpc>
                <a:spcPts val="3600"/>
              </a:lnSpc>
              <a:spcBef>
                <a:spcPts val="500"/>
              </a:spcBef>
              <a:buClr>
                <a:srgbClr val="990033"/>
              </a:buClr>
              <a:defRPr sz="2400">
                <a:solidFill>
                  <a:schemeClr val="tx1"/>
                </a:solidFill>
                <a:latin typeface="Arial" charset="0"/>
              </a:defRPr>
            </a:lvl4pPr>
            <a:lvl5pPr marL="2057400" indent="-228600" eaLnBrk="0" hangingPunct="0">
              <a:lnSpc>
                <a:spcPts val="3600"/>
              </a:lnSpc>
              <a:spcBef>
                <a:spcPts val="500"/>
              </a:spcBef>
              <a:buClr>
                <a:srgbClr val="990033"/>
              </a:buClr>
              <a:defRPr sz="2400">
                <a:solidFill>
                  <a:schemeClr val="tx1"/>
                </a:solidFill>
                <a:latin typeface="Arial" charset="0"/>
              </a:defRPr>
            </a:lvl5pPr>
            <a:lvl6pPr marL="2514600" indent="-228600" eaLnBrk="0" fontAlgn="base" hangingPunct="0">
              <a:lnSpc>
                <a:spcPts val="3600"/>
              </a:lnSpc>
              <a:spcBef>
                <a:spcPts val="500"/>
              </a:spcBef>
              <a:spcAft>
                <a:spcPct val="0"/>
              </a:spcAft>
              <a:buClr>
                <a:srgbClr val="990033"/>
              </a:buClr>
              <a:defRPr sz="2400">
                <a:solidFill>
                  <a:schemeClr val="tx1"/>
                </a:solidFill>
                <a:latin typeface="Arial" charset="0"/>
              </a:defRPr>
            </a:lvl6pPr>
            <a:lvl7pPr marL="2971800" indent="-228600" eaLnBrk="0" fontAlgn="base" hangingPunct="0">
              <a:lnSpc>
                <a:spcPts val="3600"/>
              </a:lnSpc>
              <a:spcBef>
                <a:spcPts val="500"/>
              </a:spcBef>
              <a:spcAft>
                <a:spcPct val="0"/>
              </a:spcAft>
              <a:buClr>
                <a:srgbClr val="990033"/>
              </a:buClr>
              <a:defRPr sz="2400">
                <a:solidFill>
                  <a:schemeClr val="tx1"/>
                </a:solidFill>
                <a:latin typeface="Arial" charset="0"/>
              </a:defRPr>
            </a:lvl7pPr>
            <a:lvl8pPr marL="3429000" indent="-228600" eaLnBrk="0" fontAlgn="base" hangingPunct="0">
              <a:lnSpc>
                <a:spcPts val="3600"/>
              </a:lnSpc>
              <a:spcBef>
                <a:spcPts val="500"/>
              </a:spcBef>
              <a:spcAft>
                <a:spcPct val="0"/>
              </a:spcAft>
              <a:buClr>
                <a:srgbClr val="990033"/>
              </a:buClr>
              <a:defRPr sz="2400">
                <a:solidFill>
                  <a:schemeClr val="tx1"/>
                </a:solidFill>
                <a:latin typeface="Arial" charset="0"/>
              </a:defRPr>
            </a:lvl8pPr>
            <a:lvl9pPr marL="3886200" indent="-228600" eaLnBrk="0" fontAlgn="base" hangingPunct="0">
              <a:lnSpc>
                <a:spcPts val="3600"/>
              </a:lnSpc>
              <a:spcBef>
                <a:spcPts val="500"/>
              </a:spcBef>
              <a:spcAft>
                <a:spcPct val="0"/>
              </a:spcAft>
              <a:buClr>
                <a:srgbClr val="990033"/>
              </a:buClr>
              <a:defRPr sz="2400">
                <a:solidFill>
                  <a:schemeClr val="tx1"/>
                </a:solidFill>
                <a:latin typeface="Arial" charset="0"/>
              </a:defRPr>
            </a:lvl9pPr>
          </a:lstStyle>
          <a:p>
            <a:pPr algn="ctr">
              <a:lnSpc>
                <a:spcPct val="100000"/>
              </a:lnSpc>
              <a:spcBef>
                <a:spcPct val="0"/>
              </a:spcBef>
              <a:buClrTx/>
              <a:defRPr/>
            </a:pPr>
            <a:endParaRPr lang="en-GB" altLang="en-GB" sz="2800" smtClean="0">
              <a:solidFill>
                <a:srgbClr val="002244"/>
              </a:solidFill>
              <a:latin typeface="Times New Roman" pitchFamily="18" charset="0"/>
              <a:cs typeface="Arial" charset="0"/>
            </a:endParaRPr>
          </a:p>
        </p:txBody>
      </p:sp>
      <p:sp>
        <p:nvSpPr>
          <p:cNvPr id="1027" name="Rectangle 2"/>
          <p:cNvSpPr>
            <a:spLocks noGrp="1" noChangeArrowheads="1"/>
          </p:cNvSpPr>
          <p:nvPr>
            <p:ph type="title"/>
          </p:nvPr>
        </p:nvSpPr>
        <p:spPr bwMode="auto">
          <a:xfrm>
            <a:off x="1066800" y="3048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Enter the page title</a:t>
            </a:r>
          </a:p>
        </p:txBody>
      </p:sp>
      <p:sp>
        <p:nvSpPr>
          <p:cNvPr id="1028" name="Rectangle 3"/>
          <p:cNvSpPr>
            <a:spLocks noGrp="1" noChangeArrowheads="1"/>
          </p:cNvSpPr>
          <p:nvPr>
            <p:ph type="body" idx="1"/>
          </p:nvPr>
        </p:nvSpPr>
        <p:spPr bwMode="auto">
          <a:xfrm>
            <a:off x="1143000" y="1524000"/>
            <a:ext cx="746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30" name="Rectangle 6"/>
          <p:cNvSpPr>
            <a:spLocks noGrp="1" noChangeArrowheads="1"/>
          </p:cNvSpPr>
          <p:nvPr>
            <p:ph type="sldNum" sz="quarter" idx="4"/>
          </p:nvPr>
        </p:nvSpPr>
        <p:spPr bwMode="auto">
          <a:xfrm>
            <a:off x="0" y="533400"/>
            <a:ext cx="533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bg1"/>
                </a:solidFill>
              </a:defRPr>
            </a:lvl1pPr>
          </a:lstStyle>
          <a:p>
            <a:pPr>
              <a:defRPr/>
            </a:pPr>
            <a:fld id="{A49B84CB-156A-4F92-8C00-2A5F9C3817E3}" type="slidenum">
              <a:rPr lang="en-US"/>
              <a:pPr>
                <a:defRPr/>
              </a:pPr>
              <a:t>‹#›</a:t>
            </a:fld>
            <a:endParaRPr lang="en-US">
              <a:latin typeface="Times New Roman" panose="02020603050405020304" pitchFamily="18" charset="0"/>
            </a:endParaRPr>
          </a:p>
        </p:txBody>
      </p:sp>
      <p:sp>
        <p:nvSpPr>
          <p:cNvPr id="3" name="TextBox 2"/>
          <p:cNvSpPr txBox="1"/>
          <p:nvPr userDrawn="1"/>
        </p:nvSpPr>
        <p:spPr>
          <a:xfrm>
            <a:off x="35496" y="6453336"/>
            <a:ext cx="4157164" cy="338554"/>
          </a:xfrm>
          <a:prstGeom prst="rect">
            <a:avLst/>
          </a:prstGeom>
          <a:noFill/>
        </p:spPr>
        <p:txBody>
          <a:bodyPr wrap="none" rtlCol="0">
            <a:spAutoFit/>
          </a:bodyPr>
          <a:lstStyle/>
          <a:p>
            <a:r>
              <a:rPr lang="en-GB" sz="1600" dirty="0" smtClean="0"/>
              <a:t>Gavin W Morley, Bristol QE</a:t>
            </a:r>
            <a:r>
              <a:rPr lang="en-GB" sz="1600" baseline="0" dirty="0" smtClean="0"/>
              <a:t> CDT, June </a:t>
            </a:r>
            <a:r>
              <a:rPr lang="en-GB" sz="1600" dirty="0" smtClean="0"/>
              <a:t>2017</a:t>
            </a:r>
            <a:endParaRPr lang="en-GB" sz="1600" dirty="0"/>
          </a:p>
        </p:txBody>
      </p:sp>
      <p:cxnSp>
        <p:nvCxnSpPr>
          <p:cNvPr id="5" name="Straight Connector 4"/>
          <p:cNvCxnSpPr/>
          <p:nvPr userDrawn="1"/>
        </p:nvCxnSpPr>
        <p:spPr bwMode="auto">
          <a:xfrm>
            <a:off x="-17212" y="6453336"/>
            <a:ext cx="4157164" cy="0"/>
          </a:xfrm>
          <a:prstGeom prst="line">
            <a:avLst/>
          </a:prstGeom>
          <a:noFill/>
          <a:ln w="38100" cap="flat" cmpd="sng" algn="ctr">
            <a:solidFill>
              <a:schemeClr val="accent6">
                <a:lumMod val="25000"/>
                <a:lumOff val="75000"/>
              </a:schemeClr>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defRPr>
      </a:lvl2pPr>
      <a:lvl3pPr algn="l" rtl="0" eaLnBrk="0" fontAlgn="base" hangingPunct="0">
        <a:spcBef>
          <a:spcPct val="0"/>
        </a:spcBef>
        <a:spcAft>
          <a:spcPct val="0"/>
        </a:spcAft>
        <a:defRPr sz="2800" b="1">
          <a:solidFill>
            <a:schemeClr val="tx2"/>
          </a:solidFill>
          <a:latin typeface="Arial" pitchFamily="34" charset="0"/>
        </a:defRPr>
      </a:lvl3pPr>
      <a:lvl4pPr algn="l" rtl="0" eaLnBrk="0" fontAlgn="base" hangingPunct="0">
        <a:spcBef>
          <a:spcPct val="0"/>
        </a:spcBef>
        <a:spcAft>
          <a:spcPct val="0"/>
        </a:spcAft>
        <a:defRPr sz="2800" b="1">
          <a:solidFill>
            <a:schemeClr val="tx2"/>
          </a:solidFill>
          <a:latin typeface="Arial" pitchFamily="34" charset="0"/>
        </a:defRPr>
      </a:lvl4pPr>
      <a:lvl5pPr algn="l" rtl="0" eaLnBrk="0" fontAlgn="base" hangingPunct="0">
        <a:spcBef>
          <a:spcPct val="0"/>
        </a:spcBef>
        <a:spcAft>
          <a:spcPct val="0"/>
        </a:spcAft>
        <a:defRPr sz="2800" b="1">
          <a:solidFill>
            <a:schemeClr val="tx2"/>
          </a:solidFill>
          <a:latin typeface="Arial" pitchFamily="34" charset="0"/>
        </a:defRPr>
      </a:lvl5pPr>
      <a:lvl6pPr marL="457200" algn="l" rtl="0" eaLnBrk="0" fontAlgn="base" hangingPunct="0">
        <a:spcBef>
          <a:spcPct val="0"/>
        </a:spcBef>
        <a:spcAft>
          <a:spcPct val="0"/>
        </a:spcAft>
        <a:defRPr sz="2800" b="1">
          <a:solidFill>
            <a:schemeClr val="tx2"/>
          </a:solidFill>
          <a:latin typeface="Arial" pitchFamily="34" charset="0"/>
        </a:defRPr>
      </a:lvl6pPr>
      <a:lvl7pPr marL="914400" algn="l" rtl="0" eaLnBrk="0" fontAlgn="base" hangingPunct="0">
        <a:spcBef>
          <a:spcPct val="0"/>
        </a:spcBef>
        <a:spcAft>
          <a:spcPct val="0"/>
        </a:spcAft>
        <a:defRPr sz="2800" b="1">
          <a:solidFill>
            <a:schemeClr val="tx2"/>
          </a:solidFill>
          <a:latin typeface="Arial" pitchFamily="34" charset="0"/>
        </a:defRPr>
      </a:lvl7pPr>
      <a:lvl8pPr marL="1371600" algn="l" rtl="0" eaLnBrk="0" fontAlgn="base" hangingPunct="0">
        <a:spcBef>
          <a:spcPct val="0"/>
        </a:spcBef>
        <a:spcAft>
          <a:spcPct val="0"/>
        </a:spcAft>
        <a:defRPr sz="2800" b="1">
          <a:solidFill>
            <a:schemeClr val="tx2"/>
          </a:solidFill>
          <a:latin typeface="Arial" pitchFamily="34" charset="0"/>
        </a:defRPr>
      </a:lvl8pPr>
      <a:lvl9pPr marL="1828800" algn="l" rtl="0" eaLnBrk="0" fontAlgn="base" hangingPunct="0">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lnSpc>
          <a:spcPts val="3600"/>
        </a:lnSpc>
        <a:spcBef>
          <a:spcPts val="500"/>
        </a:spcBef>
        <a:spcAft>
          <a:spcPct val="0"/>
        </a:spcAft>
        <a:buClr>
          <a:srgbClr val="990033"/>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Char char="–"/>
        <a:defRPr sz="2400">
          <a:solidFill>
            <a:schemeClr val="tx1"/>
          </a:solidFill>
          <a:latin typeface="+mn-lt"/>
        </a:defRPr>
      </a:lvl2pPr>
      <a:lvl3pPr marL="1143000" indent="-228600" algn="l" rtl="0" eaLnBrk="0" fontAlgn="base" hangingPunct="0">
        <a:spcBef>
          <a:spcPct val="20000"/>
        </a:spcBef>
        <a:spcAft>
          <a:spcPct val="0"/>
        </a:spcAft>
        <a:buClr>
          <a:srgbClr val="990033"/>
        </a:buClr>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C:\Users\Gavin\Documents\By%20us\teaching\DST%20CDT\module%202\slides\2016%20slides\2016%20slides%20by%20me%20with%20full%20notes\Elastic%20band%20ping%20video.mp4"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9.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0.png"/><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97062" y="230783"/>
            <a:ext cx="856895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ts val="2800"/>
              </a:lnSpc>
              <a:spcBef>
                <a:spcPct val="0"/>
              </a:spcBef>
              <a:spcAft>
                <a:spcPct val="0"/>
              </a:spcAft>
              <a:defRPr sz="1800" b="1">
                <a:solidFill>
                  <a:schemeClr val="bg1"/>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defRPr>
            </a:lvl2pPr>
            <a:lvl3pPr algn="l" rtl="0" eaLnBrk="0" fontAlgn="base" hangingPunct="0">
              <a:spcBef>
                <a:spcPct val="0"/>
              </a:spcBef>
              <a:spcAft>
                <a:spcPct val="0"/>
              </a:spcAft>
              <a:defRPr sz="2800" b="1">
                <a:solidFill>
                  <a:schemeClr val="tx2"/>
                </a:solidFill>
                <a:latin typeface="Arial" pitchFamily="34" charset="0"/>
              </a:defRPr>
            </a:lvl3pPr>
            <a:lvl4pPr algn="l" rtl="0" eaLnBrk="0" fontAlgn="base" hangingPunct="0">
              <a:spcBef>
                <a:spcPct val="0"/>
              </a:spcBef>
              <a:spcAft>
                <a:spcPct val="0"/>
              </a:spcAft>
              <a:defRPr sz="2800" b="1">
                <a:solidFill>
                  <a:schemeClr val="tx2"/>
                </a:solidFill>
                <a:latin typeface="Arial" pitchFamily="34" charset="0"/>
              </a:defRPr>
            </a:lvl4pPr>
            <a:lvl5pPr algn="l" rtl="0" eaLnBrk="0" fontAlgn="base" hangingPunct="0">
              <a:spcBef>
                <a:spcPct val="0"/>
              </a:spcBef>
              <a:spcAft>
                <a:spcPct val="0"/>
              </a:spcAft>
              <a:defRPr sz="2800" b="1">
                <a:solidFill>
                  <a:schemeClr val="tx2"/>
                </a:solidFill>
                <a:latin typeface="Arial" pitchFamily="34" charset="0"/>
              </a:defRPr>
            </a:lvl5pPr>
            <a:lvl6pPr marL="457200" algn="l" rtl="0" eaLnBrk="0" fontAlgn="base" hangingPunct="0">
              <a:spcBef>
                <a:spcPct val="0"/>
              </a:spcBef>
              <a:spcAft>
                <a:spcPct val="0"/>
              </a:spcAft>
              <a:defRPr sz="2800" b="1">
                <a:solidFill>
                  <a:schemeClr val="tx2"/>
                </a:solidFill>
                <a:latin typeface="Arial" pitchFamily="34" charset="0"/>
              </a:defRPr>
            </a:lvl6pPr>
            <a:lvl7pPr marL="914400" algn="l" rtl="0" eaLnBrk="0" fontAlgn="base" hangingPunct="0">
              <a:spcBef>
                <a:spcPct val="0"/>
              </a:spcBef>
              <a:spcAft>
                <a:spcPct val="0"/>
              </a:spcAft>
              <a:defRPr sz="2800" b="1">
                <a:solidFill>
                  <a:schemeClr val="tx2"/>
                </a:solidFill>
                <a:latin typeface="Arial" pitchFamily="34" charset="0"/>
              </a:defRPr>
            </a:lvl7pPr>
            <a:lvl8pPr marL="1371600" algn="l" rtl="0" eaLnBrk="0" fontAlgn="base" hangingPunct="0">
              <a:spcBef>
                <a:spcPct val="0"/>
              </a:spcBef>
              <a:spcAft>
                <a:spcPct val="0"/>
              </a:spcAft>
              <a:defRPr sz="2800" b="1">
                <a:solidFill>
                  <a:schemeClr val="tx2"/>
                </a:solidFill>
                <a:latin typeface="Arial" pitchFamily="34" charset="0"/>
              </a:defRPr>
            </a:lvl8pPr>
            <a:lvl9pPr marL="1828800" algn="l" rtl="0" eaLnBrk="0" fontAlgn="base" hangingPunct="0">
              <a:spcBef>
                <a:spcPct val="0"/>
              </a:spcBef>
              <a:spcAft>
                <a:spcPct val="0"/>
              </a:spcAft>
              <a:defRPr sz="2800" b="1">
                <a:solidFill>
                  <a:schemeClr val="tx2"/>
                </a:solidFill>
                <a:latin typeface="Arial" pitchFamily="34" charset="0"/>
              </a:defRPr>
            </a:lvl9pPr>
          </a:lstStyle>
          <a:p>
            <a:pPr algn="ctr"/>
            <a:r>
              <a:rPr lang="en-GB" sz="2800"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Quantum technology with diamond &amp; silicon</a:t>
            </a:r>
            <a:br>
              <a:rPr lang="en-GB" sz="2800"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800"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
            </a:r>
            <a:br>
              <a:rPr lang="en-GB" sz="2800"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000"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Gavin Morley, Department of Physics, University of Warwick</a:t>
            </a:r>
            <a:endParaRPr lang="en-GB" sz="1100" kern="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a:grpSpLocks noChangeAspect="1"/>
          </p:cNvGrpSpPr>
          <p:nvPr/>
        </p:nvGrpSpPr>
        <p:grpSpPr>
          <a:xfrm>
            <a:off x="2123728" y="1975196"/>
            <a:ext cx="5790452" cy="4342839"/>
            <a:chOff x="301735" y="1374936"/>
            <a:chExt cx="3571017" cy="2678263"/>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735" y="1374936"/>
              <a:ext cx="3571017" cy="2678263"/>
            </a:xfrm>
            <a:prstGeom prst="rect">
              <a:avLst/>
            </a:prstGeom>
          </p:spPr>
        </p:pic>
        <p:sp>
          <p:nvSpPr>
            <p:cNvPr id="8" name="TextBox 7"/>
            <p:cNvSpPr txBox="1"/>
            <p:nvPr/>
          </p:nvSpPr>
          <p:spPr>
            <a:xfrm>
              <a:off x="2318059" y="1605751"/>
              <a:ext cx="668010" cy="1035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rPr>
                <a:t>Nitrogen</a:t>
              </a:r>
            </a:p>
            <a:p>
              <a:pPr marL="0" marR="0" indent="0" algn="l" defTabSz="914400" rtl="0" fontAlgn="auto" latinLnBrk="0" hangingPunct="0">
                <a:lnSpc>
                  <a:spcPct val="100000"/>
                </a:lnSpc>
                <a:spcBef>
                  <a:spcPts val="0"/>
                </a:spcBef>
                <a:spcAft>
                  <a:spcPts val="0"/>
                </a:spcAft>
                <a:buClrTx/>
                <a:buSzTx/>
                <a:buFontTx/>
                <a:buNone/>
                <a:tabLst/>
              </a:pPr>
              <a:endParaRPr lang="en-GB" sz="3600"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lang="en-GB" sz="3600" dirty="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rPr>
                <a:t>Vacancy</a:t>
              </a:r>
              <a:endParaRPr kumimoji="0" lang="en-GB" sz="2400" b="0"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endParaRPr>
            </a:p>
          </p:txBody>
        </p:sp>
      </p:grpSp>
    </p:spTree>
    <p:extLst>
      <p:ext uri="{BB962C8B-B14F-4D97-AF65-F5344CB8AC3E}">
        <p14:creationId xmlns:p14="http://schemas.microsoft.com/office/powerpoint/2010/main" val="676369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539750" y="2492375"/>
            <a:ext cx="1800225" cy="1800225"/>
          </a:xfrm>
          <a:prstGeom prst="ellipse">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 name="Cross 6"/>
          <p:cNvSpPr/>
          <p:nvPr/>
        </p:nvSpPr>
        <p:spPr bwMode="auto">
          <a:xfrm>
            <a:off x="844550" y="2811463"/>
            <a:ext cx="1116013" cy="1128712"/>
          </a:xfrm>
          <a:prstGeom prst="plus">
            <a:avLst>
              <a:gd name="adj" fmla="val 42178"/>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6B254EB1-0BA4-44F4-AF58-85C8AD3E6988}" type="slidenum">
              <a:rPr lang="en-US" altLang="en-US" sz="1400" smtClean="0">
                <a:solidFill>
                  <a:schemeClr val="bg1"/>
                </a:solidFill>
              </a:rPr>
              <a:pPr>
                <a:lnSpc>
                  <a:spcPct val="100000"/>
                </a:lnSpc>
                <a:spcBef>
                  <a:spcPct val="0"/>
                </a:spcBef>
                <a:buClrTx/>
                <a:buFontTx/>
                <a:buNone/>
              </a:pPr>
              <a:t>10</a:t>
            </a:fld>
            <a:endParaRPr lang="en-US" altLang="en-US" sz="1400" smtClean="0">
              <a:latin typeface="Times New Roman" panose="02020603050405020304" pitchFamily="18" charset="0"/>
            </a:endParaRPr>
          </a:p>
        </p:txBody>
      </p:sp>
      <p:sp>
        <p:nvSpPr>
          <p:cNvPr id="20485"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0486"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nvGrpSpPr>
          <p:cNvPr id="20487" name="Group 5"/>
          <p:cNvGrpSpPr>
            <a:grpSpLocks/>
          </p:cNvGrpSpPr>
          <p:nvPr/>
        </p:nvGrpSpPr>
        <p:grpSpPr bwMode="auto">
          <a:xfrm>
            <a:off x="1169988" y="2562225"/>
            <a:ext cx="358775" cy="554038"/>
            <a:chOff x="1691680" y="2780928"/>
            <a:chExt cx="360000" cy="553998"/>
          </a:xfrm>
        </p:grpSpPr>
        <p:sp>
          <p:nvSpPr>
            <p:cNvPr id="20514" name="Oval 9"/>
            <p:cNvSpPr>
              <a:spLocks noChangeArrowheads="1"/>
            </p:cNvSpPr>
            <p:nvPr/>
          </p:nvSpPr>
          <p:spPr bwMode="auto">
            <a:xfrm>
              <a:off x="1691680" y="2924984"/>
              <a:ext cx="360000" cy="36000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en-GB" altLang="en-US" baseline="30000">
                <a:solidFill>
                  <a:schemeClr val="bg1"/>
                </a:solidFill>
              </a:endParaRPr>
            </a:p>
          </p:txBody>
        </p:sp>
        <p:sp>
          <p:nvSpPr>
            <p:cNvPr id="20515" name="TextBox 4"/>
            <p:cNvSpPr txBox="1">
              <a:spLocks noChangeArrowheads="1"/>
            </p:cNvSpPr>
            <p:nvPr/>
          </p:nvSpPr>
          <p:spPr bwMode="auto">
            <a:xfrm>
              <a:off x="1728051" y="2780928"/>
              <a:ext cx="3209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3200">
                  <a:solidFill>
                    <a:schemeClr val="bg1"/>
                  </a:solidFill>
                </a:rPr>
                <a:t>-</a:t>
              </a:r>
            </a:p>
          </p:txBody>
        </p:sp>
      </p:grpSp>
      <p:grpSp>
        <p:nvGrpSpPr>
          <p:cNvPr id="20488" name="Group 19"/>
          <p:cNvGrpSpPr>
            <a:grpSpLocks/>
          </p:cNvGrpSpPr>
          <p:nvPr/>
        </p:nvGrpSpPr>
        <p:grpSpPr bwMode="auto">
          <a:xfrm>
            <a:off x="701675" y="3232150"/>
            <a:ext cx="360363" cy="554038"/>
            <a:chOff x="1691680" y="2780928"/>
            <a:chExt cx="360000" cy="553998"/>
          </a:xfrm>
        </p:grpSpPr>
        <p:sp>
          <p:nvSpPr>
            <p:cNvPr id="20512" name="Oval 20"/>
            <p:cNvSpPr>
              <a:spLocks noChangeArrowheads="1"/>
            </p:cNvSpPr>
            <p:nvPr/>
          </p:nvSpPr>
          <p:spPr bwMode="auto">
            <a:xfrm>
              <a:off x="1691680" y="2924984"/>
              <a:ext cx="360000" cy="36000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en-GB" altLang="en-US" baseline="30000">
                <a:solidFill>
                  <a:schemeClr val="bg1"/>
                </a:solidFill>
              </a:endParaRPr>
            </a:p>
          </p:txBody>
        </p:sp>
        <p:sp>
          <p:nvSpPr>
            <p:cNvPr id="20513" name="TextBox 21"/>
            <p:cNvSpPr txBox="1">
              <a:spLocks noChangeArrowheads="1"/>
            </p:cNvSpPr>
            <p:nvPr/>
          </p:nvSpPr>
          <p:spPr bwMode="auto">
            <a:xfrm>
              <a:off x="1728051" y="2780928"/>
              <a:ext cx="3209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3200">
                  <a:solidFill>
                    <a:schemeClr val="bg1"/>
                  </a:solidFill>
                </a:rPr>
                <a:t>-</a:t>
              </a:r>
            </a:p>
          </p:txBody>
        </p:sp>
      </p:grpSp>
      <p:grpSp>
        <p:nvGrpSpPr>
          <p:cNvPr id="20489" name="Group 28"/>
          <p:cNvGrpSpPr>
            <a:grpSpLocks/>
          </p:cNvGrpSpPr>
          <p:nvPr/>
        </p:nvGrpSpPr>
        <p:grpSpPr bwMode="auto">
          <a:xfrm>
            <a:off x="1663700" y="3348038"/>
            <a:ext cx="358775" cy="554037"/>
            <a:chOff x="1691680" y="2780928"/>
            <a:chExt cx="360000" cy="553998"/>
          </a:xfrm>
        </p:grpSpPr>
        <p:sp>
          <p:nvSpPr>
            <p:cNvPr id="20510" name="Oval 29"/>
            <p:cNvSpPr>
              <a:spLocks noChangeArrowheads="1"/>
            </p:cNvSpPr>
            <p:nvPr/>
          </p:nvSpPr>
          <p:spPr bwMode="auto">
            <a:xfrm>
              <a:off x="1691680" y="2924984"/>
              <a:ext cx="360000" cy="36000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en-GB" altLang="en-US" baseline="30000">
                <a:solidFill>
                  <a:schemeClr val="bg1"/>
                </a:solidFill>
              </a:endParaRPr>
            </a:p>
          </p:txBody>
        </p:sp>
        <p:sp>
          <p:nvSpPr>
            <p:cNvPr id="20511" name="TextBox 30"/>
            <p:cNvSpPr txBox="1">
              <a:spLocks noChangeArrowheads="1"/>
            </p:cNvSpPr>
            <p:nvPr/>
          </p:nvSpPr>
          <p:spPr bwMode="auto">
            <a:xfrm>
              <a:off x="1728051" y="2780928"/>
              <a:ext cx="3209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3200">
                  <a:solidFill>
                    <a:schemeClr val="bg1"/>
                  </a:solidFill>
                </a:rPr>
                <a:t>-</a:t>
              </a:r>
            </a:p>
          </p:txBody>
        </p:sp>
      </p:grpSp>
      <p:pic>
        <p:nvPicPr>
          <p:cNvPr id="20490" name="Picture 4" descr="C:\Users\Admin\AppData\Local\Microsoft\Windows\Temporary Internet Files\Content.IE5\TD72WP8L\MC9004395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3162300"/>
            <a:ext cx="19573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1" name="Group 61"/>
          <p:cNvGrpSpPr>
            <a:grpSpLocks/>
          </p:cNvGrpSpPr>
          <p:nvPr/>
        </p:nvGrpSpPr>
        <p:grpSpPr bwMode="auto">
          <a:xfrm>
            <a:off x="3170238" y="2527300"/>
            <a:ext cx="1735137" cy="1873250"/>
            <a:chOff x="3944418" y="2527824"/>
            <a:chExt cx="1735690" cy="1872208"/>
          </a:xfrm>
        </p:grpSpPr>
        <p:sp>
          <p:nvSpPr>
            <p:cNvPr id="20500" name="Oval 64"/>
            <p:cNvSpPr>
              <a:spLocks noChangeArrowheads="1"/>
            </p:cNvSpPr>
            <p:nvPr/>
          </p:nvSpPr>
          <p:spPr bwMode="auto">
            <a:xfrm rot="-7800073">
              <a:off x="4488185" y="2557842"/>
              <a:ext cx="601176" cy="168870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0501" name="Oval 69"/>
            <p:cNvSpPr>
              <a:spLocks noChangeArrowheads="1"/>
            </p:cNvSpPr>
            <p:nvPr/>
          </p:nvSpPr>
          <p:spPr bwMode="auto">
            <a:xfrm rot="7058917">
              <a:off x="4535166" y="2570038"/>
              <a:ext cx="601176" cy="168870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0" name="Cross 39"/>
            <p:cNvSpPr/>
            <p:nvPr/>
          </p:nvSpPr>
          <p:spPr bwMode="auto">
            <a:xfrm>
              <a:off x="4663784" y="3300507"/>
              <a:ext cx="222321" cy="225300"/>
            </a:xfrm>
            <a:prstGeom prst="plus">
              <a:avLst>
                <a:gd name="adj" fmla="val 42178"/>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20503" name="Oval 50"/>
            <p:cNvSpPr>
              <a:spLocks noChangeArrowheads="1"/>
            </p:cNvSpPr>
            <p:nvPr/>
          </p:nvSpPr>
          <p:spPr bwMode="auto">
            <a:xfrm>
              <a:off x="4599564" y="3990090"/>
              <a:ext cx="360000" cy="36000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en-GB" altLang="en-US" baseline="30000">
                <a:solidFill>
                  <a:schemeClr val="bg1"/>
                </a:solidFill>
              </a:endParaRPr>
            </a:p>
          </p:txBody>
        </p:sp>
        <p:sp>
          <p:nvSpPr>
            <p:cNvPr id="20504" name="TextBox 51"/>
            <p:cNvSpPr txBox="1">
              <a:spLocks noChangeArrowheads="1"/>
            </p:cNvSpPr>
            <p:nvPr/>
          </p:nvSpPr>
          <p:spPr bwMode="auto">
            <a:xfrm>
              <a:off x="4635935" y="3846034"/>
              <a:ext cx="3209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3200">
                  <a:solidFill>
                    <a:schemeClr val="bg1"/>
                  </a:solidFill>
                </a:rPr>
                <a:t>-</a:t>
              </a:r>
            </a:p>
          </p:txBody>
        </p:sp>
        <p:sp>
          <p:nvSpPr>
            <p:cNvPr id="20505" name="Oval 36"/>
            <p:cNvSpPr>
              <a:spLocks noChangeArrowheads="1"/>
            </p:cNvSpPr>
            <p:nvPr/>
          </p:nvSpPr>
          <p:spPr bwMode="auto">
            <a:xfrm>
              <a:off x="4472768" y="2527824"/>
              <a:ext cx="601176" cy="168870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0506" name="Oval 65"/>
            <p:cNvSpPr>
              <a:spLocks noChangeArrowheads="1"/>
            </p:cNvSpPr>
            <p:nvPr/>
          </p:nvSpPr>
          <p:spPr bwMode="auto">
            <a:xfrm rot="-7800073">
              <a:off x="5216007" y="2704541"/>
              <a:ext cx="360000" cy="36000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en-GB" altLang="en-US" baseline="30000">
                <a:solidFill>
                  <a:schemeClr val="bg1"/>
                </a:solidFill>
              </a:endParaRPr>
            </a:p>
          </p:txBody>
        </p:sp>
        <p:sp>
          <p:nvSpPr>
            <p:cNvPr id="20507" name="TextBox 66"/>
            <p:cNvSpPr txBox="1">
              <a:spLocks noChangeArrowheads="1"/>
            </p:cNvSpPr>
            <p:nvPr/>
          </p:nvSpPr>
          <p:spPr bwMode="auto">
            <a:xfrm>
              <a:off x="5235546" y="2586970"/>
              <a:ext cx="3209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3200">
                  <a:solidFill>
                    <a:schemeClr val="bg1"/>
                  </a:solidFill>
                </a:rPr>
                <a:t>-</a:t>
              </a:r>
            </a:p>
          </p:txBody>
        </p:sp>
        <p:sp>
          <p:nvSpPr>
            <p:cNvPr id="20508" name="Oval 70"/>
            <p:cNvSpPr>
              <a:spLocks noChangeArrowheads="1"/>
            </p:cNvSpPr>
            <p:nvPr/>
          </p:nvSpPr>
          <p:spPr bwMode="auto">
            <a:xfrm rot="7058917">
              <a:off x="3946074" y="2869622"/>
              <a:ext cx="360000" cy="36000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endParaRPr lang="en-GB" altLang="en-US" baseline="30000">
                <a:solidFill>
                  <a:schemeClr val="bg1"/>
                </a:solidFill>
              </a:endParaRPr>
            </a:p>
          </p:txBody>
        </p:sp>
        <p:sp>
          <p:nvSpPr>
            <p:cNvPr id="20509" name="TextBox 71"/>
            <p:cNvSpPr txBox="1">
              <a:spLocks noChangeArrowheads="1"/>
            </p:cNvSpPr>
            <p:nvPr/>
          </p:nvSpPr>
          <p:spPr bwMode="auto">
            <a:xfrm>
              <a:off x="3948329" y="2730986"/>
              <a:ext cx="3209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3200">
                  <a:solidFill>
                    <a:schemeClr val="bg1"/>
                  </a:solidFill>
                </a:rPr>
                <a:t>-</a:t>
              </a:r>
            </a:p>
          </p:txBody>
        </p:sp>
      </p:grpSp>
      <p:pic>
        <p:nvPicPr>
          <p:cNvPr id="36" name="Picture 4" descr="C:\Users\Admin\AppData\Local\Microsoft\Windows\Temporary Internet Files\Content.IE5\TD72WP8L\MC9004395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429000"/>
            <a:ext cx="19573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 name="Group 60"/>
          <p:cNvGrpSpPr>
            <a:grpSpLocks/>
          </p:cNvGrpSpPr>
          <p:nvPr/>
        </p:nvGrpSpPr>
        <p:grpSpPr bwMode="auto">
          <a:xfrm>
            <a:off x="5670550" y="2492375"/>
            <a:ext cx="1800225" cy="1800225"/>
            <a:chOff x="6444208" y="2492896"/>
            <a:chExt cx="1800000" cy="1800000"/>
          </a:xfrm>
        </p:grpSpPr>
        <p:sp>
          <p:nvSpPr>
            <p:cNvPr id="76" name="Oval 75"/>
            <p:cNvSpPr/>
            <p:nvPr/>
          </p:nvSpPr>
          <p:spPr bwMode="auto">
            <a:xfrm>
              <a:off x="6444208" y="2492896"/>
              <a:ext cx="1800000" cy="1800000"/>
            </a:xfrm>
            <a:prstGeom prst="ellipse">
              <a:avLst/>
            </a:prstGeom>
            <a:gradFill flip="none" rotWithShape="1">
              <a:gsLst>
                <a:gs pos="100000">
                  <a:schemeClr val="bg1"/>
                </a:gs>
                <a:gs pos="0">
                  <a:schemeClr val="tx1"/>
                </a:gs>
              </a:gsLst>
              <a:path path="circle">
                <a:fillToRect l="50000" t="50000" r="50000" b="50000"/>
              </a:path>
              <a:tileRect/>
            </a:gradFill>
            <a:ln w="9525" cap="flat" cmpd="sng" algn="ctr">
              <a:no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5" name="Cross 74"/>
            <p:cNvSpPr/>
            <p:nvPr/>
          </p:nvSpPr>
          <p:spPr bwMode="auto">
            <a:xfrm>
              <a:off x="7226748" y="3277023"/>
              <a:ext cx="222222" cy="225397"/>
            </a:xfrm>
            <a:prstGeom prst="plus">
              <a:avLst>
                <a:gd name="adj" fmla="val 42178"/>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grpSp>
      <p:sp>
        <p:nvSpPr>
          <p:cNvPr id="20494" name="Rectangle 76"/>
          <p:cNvSpPr>
            <a:spLocks noChangeArrowheads="1"/>
          </p:cNvSpPr>
          <p:nvPr/>
        </p:nvSpPr>
        <p:spPr bwMode="auto">
          <a:xfrm>
            <a:off x="539750" y="2276475"/>
            <a:ext cx="2262188" cy="30972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0495" name="Rectangle 10"/>
          <p:cNvSpPr>
            <a:spLocks noChangeArrowheads="1"/>
          </p:cNvSpPr>
          <p:nvPr/>
        </p:nvSpPr>
        <p:spPr bwMode="auto">
          <a:xfrm>
            <a:off x="144463" y="982663"/>
            <a:ext cx="8964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3600"/>
              <a:t>Classical physics fails to explain atoms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9DB24936-51F7-47FC-98F1-B6222CB4F925}" type="slidenum">
              <a:rPr lang="en-US" altLang="en-US" sz="1400" smtClean="0">
                <a:solidFill>
                  <a:schemeClr val="bg1"/>
                </a:solidFill>
              </a:rPr>
              <a:pPr>
                <a:lnSpc>
                  <a:spcPct val="100000"/>
                </a:lnSpc>
                <a:spcBef>
                  <a:spcPct val="0"/>
                </a:spcBef>
                <a:buClrTx/>
                <a:buFontTx/>
                <a:buNone/>
              </a:pPr>
              <a:t>11</a:t>
            </a:fld>
            <a:endParaRPr lang="en-US" altLang="en-US" sz="1400" smtClean="0">
              <a:latin typeface="Times New Roman" panose="02020603050405020304" pitchFamily="18" charset="0"/>
            </a:endParaRPr>
          </a:p>
        </p:txBody>
      </p:sp>
      <p:sp>
        <p:nvSpPr>
          <p:cNvPr id="22531"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2532"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22533" name="Straight Arrow Connector 10"/>
          <p:cNvCxnSpPr>
            <a:cxnSpLocks noChangeShapeType="1"/>
          </p:cNvCxnSpPr>
          <p:nvPr/>
        </p:nvCxnSpPr>
        <p:spPr bwMode="auto">
          <a:xfrm>
            <a:off x="1908175" y="3344863"/>
            <a:ext cx="0" cy="9112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34" name="Cube 11"/>
          <p:cNvSpPr>
            <a:spLocks noChangeArrowheads="1"/>
          </p:cNvSpPr>
          <p:nvPr/>
        </p:nvSpPr>
        <p:spPr bwMode="auto">
          <a:xfrm>
            <a:off x="1268413" y="4583113"/>
            <a:ext cx="1216025" cy="825500"/>
          </a:xfrm>
          <a:prstGeom prst="cube">
            <a:avLst>
              <a:gd name="adj" fmla="val 25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22535" name="Straight Arrow Connector 19"/>
          <p:cNvCxnSpPr>
            <a:cxnSpLocks noChangeShapeType="1"/>
          </p:cNvCxnSpPr>
          <p:nvPr/>
        </p:nvCxnSpPr>
        <p:spPr bwMode="auto">
          <a:xfrm flipV="1">
            <a:off x="1951038" y="4046538"/>
            <a:ext cx="639762" cy="6413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36" name="TextBox 18"/>
          <p:cNvSpPr txBox="1">
            <a:spLocks noChangeArrowheads="1"/>
          </p:cNvSpPr>
          <p:nvPr/>
        </p:nvSpPr>
        <p:spPr bwMode="auto">
          <a:xfrm>
            <a:off x="1268413" y="2636838"/>
            <a:ext cx="1279525"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0"/>
              </a:spcBef>
              <a:buFontTx/>
              <a:buNone/>
            </a:pPr>
            <a:r>
              <a:rPr lang="en-GB" altLang="en-US" sz="2000"/>
              <a:t>Electron gun</a:t>
            </a:r>
            <a:endParaRPr lang="en-GB" altLang="en-US"/>
          </a:p>
        </p:txBody>
      </p:sp>
      <p:sp>
        <p:nvSpPr>
          <p:cNvPr id="22537" name="TextBox 23"/>
          <p:cNvSpPr txBox="1">
            <a:spLocks noChangeArrowheads="1"/>
          </p:cNvSpPr>
          <p:nvPr/>
        </p:nvSpPr>
        <p:spPr bwMode="auto">
          <a:xfrm>
            <a:off x="2590800" y="3548063"/>
            <a:ext cx="1281113"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0"/>
              </a:spcBef>
              <a:buFontTx/>
              <a:buNone/>
            </a:pPr>
            <a:r>
              <a:rPr lang="en-GB" altLang="en-US" sz="2000"/>
              <a:t>Electron detector</a:t>
            </a:r>
            <a:endParaRPr lang="en-GB" altLang="en-US"/>
          </a:p>
        </p:txBody>
      </p:sp>
      <p:sp>
        <p:nvSpPr>
          <p:cNvPr id="22538" name="TextBox 24"/>
          <p:cNvSpPr txBox="1">
            <a:spLocks noChangeArrowheads="1"/>
          </p:cNvSpPr>
          <p:nvPr/>
        </p:nvSpPr>
        <p:spPr bwMode="auto">
          <a:xfrm>
            <a:off x="1116013" y="4864100"/>
            <a:ext cx="127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0"/>
              </a:spcBef>
              <a:buFontTx/>
              <a:buNone/>
            </a:pPr>
            <a:r>
              <a:rPr lang="en-GB" altLang="en-US" sz="2000"/>
              <a:t>crystal</a:t>
            </a:r>
            <a:endParaRPr lang="en-GB" altLang="en-US"/>
          </a:p>
        </p:txBody>
      </p:sp>
      <p:pic>
        <p:nvPicPr>
          <p:cNvPr id="22539" name="Picture 4" descr="File:Broglie 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325" y="2416175"/>
            <a:ext cx="1347788"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Rectangle 27"/>
          <p:cNvSpPr>
            <a:spLocks noChangeArrowheads="1"/>
          </p:cNvSpPr>
          <p:nvPr/>
        </p:nvSpPr>
        <p:spPr bwMode="auto">
          <a:xfrm>
            <a:off x="7488238" y="4259263"/>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600"/>
              <a:t>Louis de Broglie   (1892 – 1987)</a:t>
            </a:r>
          </a:p>
        </p:txBody>
      </p:sp>
      <p:sp>
        <p:nvSpPr>
          <p:cNvPr id="22541" name="Rectangle 28"/>
          <p:cNvSpPr>
            <a:spLocks noChangeArrowheads="1"/>
          </p:cNvSpPr>
          <p:nvPr/>
        </p:nvSpPr>
        <p:spPr bwMode="auto">
          <a:xfrm>
            <a:off x="7481888" y="2276475"/>
            <a:ext cx="1476375" cy="28146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 name="TextBox 3"/>
          <p:cNvSpPr txBox="1">
            <a:spLocks noRot="1" noChangeAspect="1" noMove="1" noResize="1" noEditPoints="1" noAdjustHandles="1" noChangeArrowheads="1" noChangeShapeType="1" noTextEdit="1"/>
          </p:cNvSpPr>
          <p:nvPr/>
        </p:nvSpPr>
        <p:spPr>
          <a:xfrm>
            <a:off x="4380350" y="1920679"/>
            <a:ext cx="2376488" cy="4172617"/>
          </a:xfrm>
          <a:prstGeom prst="rect">
            <a:avLst/>
          </a:prstGeom>
          <a:blipFill rotWithShape="1">
            <a:blip r:embed="rId4"/>
            <a:stretch>
              <a:fillRect l="-2828" t="-584" r="-25193" b="-20438"/>
            </a:stretch>
          </a:blipFill>
        </p:spPr>
        <p:txBody>
          <a:bodyPr/>
          <a:lstStyle/>
          <a:p>
            <a:pPr eaLnBrk="1" hangingPunct="1">
              <a:defRPr/>
            </a:pPr>
            <a:r>
              <a:rPr lang="en-GB">
                <a:noFill/>
                <a:latin typeface="Arial" charset="0"/>
                <a:cs typeface="Arial" charset="0"/>
              </a:rPr>
              <a:t> </a:t>
            </a:r>
          </a:p>
        </p:txBody>
      </p:sp>
      <p:sp>
        <p:nvSpPr>
          <p:cNvPr id="26" name="Rectangle 25"/>
          <p:cNvSpPr>
            <a:spLocks noChangeArrowheads="1"/>
          </p:cNvSpPr>
          <p:nvPr/>
        </p:nvSpPr>
        <p:spPr bwMode="auto">
          <a:xfrm>
            <a:off x="4427538" y="4797425"/>
            <a:ext cx="2376487" cy="169068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2544" name="Rectangle 10"/>
          <p:cNvSpPr>
            <a:spLocks noChangeArrowheads="1"/>
          </p:cNvSpPr>
          <p:nvPr/>
        </p:nvSpPr>
        <p:spPr bwMode="auto">
          <a:xfrm>
            <a:off x="460375" y="908050"/>
            <a:ext cx="8504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Electrons can behave like waves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70149924-E7AF-4543-ACB3-4D1F59779C1A}" type="slidenum">
              <a:rPr lang="en-US" altLang="en-US" sz="1400" smtClean="0">
                <a:solidFill>
                  <a:schemeClr val="bg1"/>
                </a:solidFill>
              </a:rPr>
              <a:pPr>
                <a:lnSpc>
                  <a:spcPct val="100000"/>
                </a:lnSpc>
                <a:spcBef>
                  <a:spcPct val="0"/>
                </a:spcBef>
                <a:buClrTx/>
                <a:buFontTx/>
                <a:buNone/>
              </a:pPr>
              <a:t>12</a:t>
            </a:fld>
            <a:endParaRPr lang="en-US" altLang="en-US" sz="1400" smtClean="0">
              <a:latin typeface="Times New Roman" panose="02020603050405020304" pitchFamily="18" charset="0"/>
            </a:endParaRPr>
          </a:p>
        </p:txBody>
      </p:sp>
      <p:sp>
        <p:nvSpPr>
          <p:cNvPr id="24579"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4580"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4581" name="Rectangle 5"/>
          <p:cNvSpPr>
            <a:spLocks noChangeArrowheads="1"/>
          </p:cNvSpPr>
          <p:nvPr/>
        </p:nvSpPr>
        <p:spPr bwMode="auto">
          <a:xfrm>
            <a:off x="906463" y="4757738"/>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600"/>
              <a:t>Erwin Schrödinger (1887 – 1961)</a:t>
            </a:r>
          </a:p>
        </p:txBody>
      </p:sp>
      <p:sp>
        <p:nvSpPr>
          <p:cNvPr id="24582" name="Rectangle 8"/>
          <p:cNvSpPr>
            <a:spLocks noChangeArrowheads="1"/>
          </p:cNvSpPr>
          <p:nvPr/>
        </p:nvSpPr>
        <p:spPr bwMode="auto">
          <a:xfrm>
            <a:off x="900113" y="2774950"/>
            <a:ext cx="1474787" cy="28146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pic>
        <p:nvPicPr>
          <p:cNvPr id="24583" name="Picture 5" descr="C:\Users\Admin\Pictures\for talks\photos of scientists\Schrodinger_noCopyr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2919413"/>
            <a:ext cx="1404937"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Rot="1" noChangeAspect="1" noMove="1" noResize="1" noEditPoints="1" noAdjustHandles="1" noChangeArrowheads="1" noChangeShapeType="1" noTextEdit="1"/>
          </p:cNvSpPr>
          <p:nvPr/>
        </p:nvSpPr>
        <p:spPr>
          <a:xfrm>
            <a:off x="3806653" y="1091381"/>
            <a:ext cx="4855881" cy="1179871"/>
          </a:xfrm>
          <a:prstGeom prst="rect">
            <a:avLst/>
          </a:prstGeom>
          <a:blipFill rotWithShape="1">
            <a:blip r:embed="rId5"/>
            <a:srcRect/>
            <a:stretch>
              <a:fillRect t="21028" b="14991"/>
            </a:stretch>
          </a:blipFill>
        </p:spPr>
        <p:txBody>
          <a:bodyPr/>
          <a:lstStyle/>
          <a:p>
            <a:pPr eaLnBrk="1" hangingPunct="1">
              <a:defRPr/>
            </a:pPr>
            <a:r>
              <a:rPr lang="en-GB">
                <a:noFill/>
                <a:latin typeface="Arial" charset="0"/>
                <a:cs typeface="Arial" charset="0"/>
              </a:rPr>
              <a:t> </a:t>
            </a:r>
          </a:p>
        </p:txBody>
      </p:sp>
      <p:sp>
        <p:nvSpPr>
          <p:cNvPr id="24585" name="TextBox 6"/>
          <p:cNvSpPr txBox="1">
            <a:spLocks noChangeArrowheads="1"/>
          </p:cNvSpPr>
          <p:nvPr/>
        </p:nvSpPr>
        <p:spPr bwMode="auto">
          <a:xfrm>
            <a:off x="3026664" y="5735040"/>
            <a:ext cx="3207929" cy="64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600" dirty="0" smtClean="0"/>
              <a:t>Image from </a:t>
            </a:r>
            <a:r>
              <a:rPr lang="en-GB" altLang="en-US" sz="1600" dirty="0"/>
              <a:t>Acoustics Group, </a:t>
            </a:r>
          </a:p>
          <a:p>
            <a:pPr>
              <a:lnSpc>
                <a:spcPct val="100000"/>
              </a:lnSpc>
              <a:buFontTx/>
              <a:buNone/>
            </a:pPr>
            <a:r>
              <a:rPr lang="en-GB" altLang="en-US" sz="1600" dirty="0"/>
              <a:t>University of Salford, Manchester</a:t>
            </a:r>
          </a:p>
        </p:txBody>
      </p:sp>
      <p:sp>
        <p:nvSpPr>
          <p:cNvPr id="24586" name="Rectangle 15"/>
          <p:cNvSpPr>
            <a:spLocks noChangeArrowheads="1"/>
          </p:cNvSpPr>
          <p:nvPr/>
        </p:nvSpPr>
        <p:spPr bwMode="auto">
          <a:xfrm>
            <a:off x="612775" y="1368425"/>
            <a:ext cx="32258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1800"/>
              <a:t>Schrödinger’s equation</a:t>
            </a:r>
          </a:p>
          <a:p>
            <a:pPr algn="r">
              <a:lnSpc>
                <a:spcPct val="100000"/>
              </a:lnSpc>
              <a:buFontTx/>
              <a:buNone/>
            </a:pPr>
            <a:r>
              <a:rPr lang="en-GB" altLang="en-US" sz="1800"/>
              <a:t>is a wave equation:</a:t>
            </a:r>
          </a:p>
        </p:txBody>
      </p:sp>
      <p:grpSp>
        <p:nvGrpSpPr>
          <p:cNvPr id="5" name="Group 4"/>
          <p:cNvGrpSpPr>
            <a:grpSpLocks/>
          </p:cNvGrpSpPr>
          <p:nvPr/>
        </p:nvGrpSpPr>
        <p:grpSpPr bwMode="auto">
          <a:xfrm>
            <a:off x="7907338" y="3508375"/>
            <a:ext cx="1236662" cy="1235075"/>
            <a:chOff x="7908211" y="3509100"/>
            <a:chExt cx="1235691" cy="1234350"/>
          </a:xfrm>
        </p:grpSpPr>
        <p:sp>
          <p:nvSpPr>
            <p:cNvPr id="24589" name="TextBox 1"/>
            <p:cNvSpPr txBox="1">
              <a:spLocks noChangeArrowheads="1"/>
            </p:cNvSpPr>
            <p:nvPr/>
          </p:nvSpPr>
          <p:spPr bwMode="auto">
            <a:xfrm>
              <a:off x="7908211" y="3509100"/>
              <a:ext cx="1235691" cy="64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sz="1800"/>
                <a:t>Boundary </a:t>
              </a:r>
            </a:p>
            <a:p>
              <a:pPr eaLnBrk="1" hangingPunct="1">
                <a:lnSpc>
                  <a:spcPct val="100000"/>
                </a:lnSpc>
                <a:spcBef>
                  <a:spcPct val="0"/>
                </a:spcBef>
                <a:buClrTx/>
                <a:buFontTx/>
                <a:buNone/>
              </a:pPr>
              <a:r>
                <a:rPr lang="en-GB" altLang="en-US" sz="1800"/>
                <a:t>Condition</a:t>
              </a:r>
            </a:p>
          </p:txBody>
        </p:sp>
        <p:cxnSp>
          <p:nvCxnSpPr>
            <p:cNvPr id="24590" name="Straight Arrow Connector 3"/>
            <p:cNvCxnSpPr>
              <a:cxnSpLocks noChangeShapeType="1"/>
              <a:stCxn id="24589" idx="2"/>
            </p:cNvCxnSpPr>
            <p:nvPr/>
          </p:nvCxnSpPr>
          <p:spPr bwMode="auto">
            <a:xfrm flipH="1">
              <a:off x="8028384" y="4154994"/>
              <a:ext cx="497673" cy="58845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2" name="Elastic band ping video.mp4">
            <a:hlinkClick r:id="" action="ppaction://media"/>
          </p:cNvPr>
          <p:cNvPicPr>
            <a:picLocks noRot="1" noChangeAspect="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2627313" y="2551113"/>
            <a:ext cx="528002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980E4FBF-42BA-4536-8EC0-B66C8D9B4166}" type="slidenum">
              <a:rPr lang="en-US" altLang="en-US" sz="1400" smtClean="0">
                <a:solidFill>
                  <a:schemeClr val="bg1"/>
                </a:solidFill>
              </a:rPr>
              <a:pPr>
                <a:lnSpc>
                  <a:spcPct val="100000"/>
                </a:lnSpc>
                <a:spcBef>
                  <a:spcPct val="0"/>
                </a:spcBef>
                <a:buClrTx/>
                <a:buFontTx/>
                <a:buNone/>
              </a:pPr>
              <a:t>13</a:t>
            </a:fld>
            <a:endParaRPr lang="en-US" altLang="en-US" sz="1400" smtClean="0">
              <a:latin typeface="Times New Roman" panose="02020603050405020304" pitchFamily="18" charset="0"/>
            </a:endParaRPr>
          </a:p>
        </p:txBody>
      </p:sp>
      <p:sp>
        <p:nvSpPr>
          <p:cNvPr id="26627"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6628"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6629" name="Rectangle 18"/>
          <p:cNvSpPr>
            <a:spLocks noChangeArrowheads="1"/>
          </p:cNvSpPr>
          <p:nvPr/>
        </p:nvSpPr>
        <p:spPr bwMode="auto">
          <a:xfrm>
            <a:off x="3168650" y="5876925"/>
            <a:ext cx="52917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Page 240, </a:t>
            </a:r>
            <a:r>
              <a:rPr lang="en-GB" altLang="en-US" sz="1400" dirty="0" err="1"/>
              <a:t>Eisberg</a:t>
            </a:r>
            <a:r>
              <a:rPr lang="en-GB" altLang="en-US" sz="1400" dirty="0"/>
              <a:t> and Resnick, Quantum Physics of Atoms, Molecules, Solids, Nuclei, and Particles, Wiley 1985</a:t>
            </a:r>
          </a:p>
        </p:txBody>
      </p:sp>
      <p:pic>
        <p:nvPicPr>
          <p:cNvPr id="26630" name="Picture 9" descr="http://image.slidesharecdn.com/eisbergresnick-quantumphysics-140605201016-phpapp02/95/eisberg-resnick-quantum-physics-258-638.jpg?cb=1402017944"/>
          <p:cNvPicPr>
            <a:picLocks noChangeAspect="1" noChangeArrowheads="1"/>
          </p:cNvPicPr>
          <p:nvPr/>
        </p:nvPicPr>
        <p:blipFill>
          <a:blip r:embed="rId3">
            <a:extLst>
              <a:ext uri="{28A0092B-C50C-407E-A947-70E740481C1C}">
                <a14:useLocalDpi xmlns:a14="http://schemas.microsoft.com/office/drawing/2010/main" val="0"/>
              </a:ext>
            </a:extLst>
          </a:blip>
          <a:srcRect l="12088" t="3134" r="19843" b="81744"/>
          <a:stretch>
            <a:fillRect/>
          </a:stretch>
        </p:blipFill>
        <p:spPr bwMode="auto">
          <a:xfrm>
            <a:off x="2765425" y="3090863"/>
            <a:ext cx="60547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20"/>
          <p:cNvSpPr>
            <a:spLocks noChangeArrowheads="1"/>
          </p:cNvSpPr>
          <p:nvPr/>
        </p:nvSpPr>
        <p:spPr bwMode="auto">
          <a:xfrm>
            <a:off x="2792413" y="2466975"/>
            <a:ext cx="285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800"/>
              <a:t>→ Discrete energy levels</a:t>
            </a:r>
          </a:p>
        </p:txBody>
      </p:sp>
      <p:sp>
        <p:nvSpPr>
          <p:cNvPr id="26632" name="Rectangle 1"/>
          <p:cNvSpPr>
            <a:spLocks noChangeArrowheads="1"/>
          </p:cNvSpPr>
          <p:nvPr/>
        </p:nvSpPr>
        <p:spPr bwMode="auto">
          <a:xfrm>
            <a:off x="2987675" y="2924175"/>
            <a:ext cx="5761038" cy="288131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6633" name="Rectangle 24"/>
          <p:cNvSpPr>
            <a:spLocks noChangeArrowheads="1"/>
          </p:cNvSpPr>
          <p:nvPr/>
        </p:nvSpPr>
        <p:spPr bwMode="auto">
          <a:xfrm>
            <a:off x="906463" y="4757738"/>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600"/>
              <a:t>Erwin Schrödinger (1887 – 1961)</a:t>
            </a:r>
          </a:p>
        </p:txBody>
      </p:sp>
      <p:sp>
        <p:nvSpPr>
          <p:cNvPr id="26634" name="Rectangle 25"/>
          <p:cNvSpPr>
            <a:spLocks noChangeArrowheads="1"/>
          </p:cNvSpPr>
          <p:nvPr/>
        </p:nvSpPr>
        <p:spPr bwMode="auto">
          <a:xfrm>
            <a:off x="900113" y="2774950"/>
            <a:ext cx="1474787" cy="28146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pic>
        <p:nvPicPr>
          <p:cNvPr id="26635" name="Picture 5" descr="C:\Users\Admin\Pictures\for talks\photos of scientists\Schrodinger_noCopyr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2919413"/>
            <a:ext cx="1404937"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36" name="Straight Connector 6"/>
          <p:cNvCxnSpPr>
            <a:cxnSpLocks noChangeShapeType="1"/>
          </p:cNvCxnSpPr>
          <p:nvPr/>
        </p:nvCxnSpPr>
        <p:spPr bwMode="auto">
          <a:xfrm>
            <a:off x="6875463" y="3535363"/>
            <a:ext cx="1368425"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cxnSp>
        <p:nvCxnSpPr>
          <p:cNvPr id="26637" name="Straight Connector 19"/>
          <p:cNvCxnSpPr>
            <a:cxnSpLocks noChangeShapeType="1"/>
          </p:cNvCxnSpPr>
          <p:nvPr/>
        </p:nvCxnSpPr>
        <p:spPr bwMode="auto">
          <a:xfrm>
            <a:off x="7200900" y="3679825"/>
            <a:ext cx="719138"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cxnSp>
        <p:nvCxnSpPr>
          <p:cNvPr id="26638" name="Straight Connector 21"/>
          <p:cNvCxnSpPr>
            <a:cxnSpLocks noChangeShapeType="1"/>
          </p:cNvCxnSpPr>
          <p:nvPr/>
        </p:nvCxnSpPr>
        <p:spPr bwMode="auto">
          <a:xfrm>
            <a:off x="7451725" y="4446588"/>
            <a:ext cx="180975"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cxnSp>
        <p:nvCxnSpPr>
          <p:cNvPr id="26639" name="Straight Connector 22"/>
          <p:cNvCxnSpPr>
            <a:cxnSpLocks noChangeShapeType="1"/>
          </p:cNvCxnSpPr>
          <p:nvPr/>
        </p:nvCxnSpPr>
        <p:spPr bwMode="auto">
          <a:xfrm>
            <a:off x="5176838" y="3498850"/>
            <a:ext cx="1187450"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cxnSp>
        <p:nvCxnSpPr>
          <p:cNvPr id="26640" name="Straight Connector 23"/>
          <p:cNvCxnSpPr>
            <a:cxnSpLocks noChangeShapeType="1"/>
          </p:cNvCxnSpPr>
          <p:nvPr/>
        </p:nvCxnSpPr>
        <p:spPr bwMode="auto">
          <a:xfrm>
            <a:off x="5292725" y="3944938"/>
            <a:ext cx="935038"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cxnSp>
        <p:nvCxnSpPr>
          <p:cNvPr id="26641" name="Straight Connector 27"/>
          <p:cNvCxnSpPr>
            <a:cxnSpLocks noChangeShapeType="1"/>
          </p:cNvCxnSpPr>
          <p:nvPr/>
        </p:nvCxnSpPr>
        <p:spPr bwMode="auto">
          <a:xfrm>
            <a:off x="5508625" y="4402138"/>
            <a:ext cx="503238"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cxnSp>
        <p:nvCxnSpPr>
          <p:cNvPr id="26642" name="Straight Connector 28"/>
          <p:cNvCxnSpPr>
            <a:cxnSpLocks noChangeShapeType="1"/>
          </p:cNvCxnSpPr>
          <p:nvPr/>
        </p:nvCxnSpPr>
        <p:spPr bwMode="auto">
          <a:xfrm>
            <a:off x="3527425" y="3500438"/>
            <a:ext cx="900113"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cxnSp>
        <p:nvCxnSpPr>
          <p:cNvPr id="26643" name="Straight Connector 29"/>
          <p:cNvCxnSpPr>
            <a:cxnSpLocks noChangeShapeType="1"/>
          </p:cNvCxnSpPr>
          <p:nvPr/>
        </p:nvCxnSpPr>
        <p:spPr bwMode="auto">
          <a:xfrm>
            <a:off x="3509963" y="4064000"/>
            <a:ext cx="900112"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cxnSp>
        <p:nvCxnSpPr>
          <p:cNvPr id="26644" name="Straight Connector 31"/>
          <p:cNvCxnSpPr>
            <a:cxnSpLocks noChangeShapeType="1"/>
          </p:cNvCxnSpPr>
          <p:nvPr/>
        </p:nvCxnSpPr>
        <p:spPr bwMode="auto">
          <a:xfrm>
            <a:off x="3492500" y="4495800"/>
            <a:ext cx="900113"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sp>
        <p:nvSpPr>
          <p:cNvPr id="36" name="TextBox 35"/>
          <p:cNvSpPr txBox="1">
            <a:spLocks noRot="1" noChangeAspect="1" noMove="1" noResize="1" noEditPoints="1" noAdjustHandles="1" noChangeArrowheads="1" noChangeShapeType="1" noTextEdit="1"/>
          </p:cNvSpPr>
          <p:nvPr/>
        </p:nvSpPr>
        <p:spPr>
          <a:xfrm>
            <a:off x="3806653" y="1061884"/>
            <a:ext cx="4855881" cy="1405091"/>
          </a:xfrm>
          <a:prstGeom prst="rect">
            <a:avLst/>
          </a:prstGeom>
          <a:blipFill rotWithShape="1">
            <a:blip r:embed="rId5"/>
            <a:srcRect/>
            <a:stretch>
              <a:fillRect t="19758" b="26516"/>
            </a:stretch>
          </a:blipFill>
        </p:spPr>
        <p:txBody>
          <a:bodyPr/>
          <a:lstStyle/>
          <a:p>
            <a:pPr eaLnBrk="1" hangingPunct="1">
              <a:defRPr/>
            </a:pPr>
            <a:r>
              <a:rPr lang="en-GB">
                <a:noFill/>
                <a:latin typeface="Arial" charset="0"/>
                <a:cs typeface="Arial" charset="0"/>
              </a:rPr>
              <a:t> </a:t>
            </a:r>
          </a:p>
        </p:txBody>
      </p:sp>
      <p:sp>
        <p:nvSpPr>
          <p:cNvPr id="26646" name="Rectangle 37"/>
          <p:cNvSpPr>
            <a:spLocks noChangeArrowheads="1"/>
          </p:cNvSpPr>
          <p:nvPr/>
        </p:nvSpPr>
        <p:spPr bwMode="auto">
          <a:xfrm>
            <a:off x="612775" y="1368425"/>
            <a:ext cx="32258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1800"/>
              <a:t>Solve Schrödinger’s equation</a:t>
            </a:r>
          </a:p>
          <a:p>
            <a:pPr algn="r">
              <a:lnSpc>
                <a:spcPct val="100000"/>
              </a:lnSpc>
              <a:buFontTx/>
              <a:buNone/>
            </a:pPr>
            <a:r>
              <a:rPr lang="en-GB" altLang="en-US" sz="1800"/>
              <a:t>for an electron in a box:</a:t>
            </a:r>
          </a:p>
        </p:txBody>
      </p:sp>
      <p:sp>
        <p:nvSpPr>
          <p:cNvPr id="26647" name="Rectangle 4"/>
          <p:cNvSpPr>
            <a:spLocks noChangeArrowheads="1"/>
          </p:cNvSpPr>
          <p:nvPr/>
        </p:nvSpPr>
        <p:spPr bwMode="auto">
          <a:xfrm>
            <a:off x="4911725" y="3090863"/>
            <a:ext cx="1604963" cy="2082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nvGrpSpPr>
          <p:cNvPr id="42" name="Group 41"/>
          <p:cNvGrpSpPr>
            <a:grpSpLocks/>
          </p:cNvGrpSpPr>
          <p:nvPr/>
        </p:nvGrpSpPr>
        <p:grpSpPr bwMode="auto">
          <a:xfrm>
            <a:off x="2987675" y="2924175"/>
            <a:ext cx="5761038" cy="3078163"/>
            <a:chOff x="1043608" y="2924944"/>
            <a:chExt cx="5760640" cy="3077358"/>
          </a:xfrm>
        </p:grpSpPr>
        <p:sp>
          <p:nvSpPr>
            <p:cNvPr id="43" name="Rectangle 42"/>
            <p:cNvSpPr>
              <a:spLocks noRot="1" noChangeAspect="1" noMove="1" noResize="1" noEditPoints="1" noAdjustHandles="1" noChangeArrowheads="1" noChangeShapeType="1" noTextEdit="1"/>
            </p:cNvSpPr>
            <p:nvPr/>
          </p:nvSpPr>
          <p:spPr bwMode="auto">
            <a:xfrm>
              <a:off x="1115616" y="2924944"/>
              <a:ext cx="3600400" cy="3077358"/>
            </a:xfrm>
            <a:prstGeom prst="rect">
              <a:avLst/>
            </a:prstGeom>
            <a:blipFill rotWithShape="1">
              <a:blip r:embed="rId6"/>
              <a:srcRect/>
              <a:stretch>
                <a:fillRect l="-1012" t="1" r="-3" b="5907"/>
              </a:stretch>
            </a:blipFill>
            <a:ln w="9525" cap="flat" cmpd="sng" algn="ctr">
              <a:noFill/>
              <a:prstDash val="solid"/>
              <a:round/>
              <a:headEnd type="none" w="med" len="med"/>
              <a:tailEnd type="none" w="med" len="med"/>
            </a:ln>
            <a:effectLst/>
          </p:spPr>
          <p:txBody>
            <a:bodyPr/>
            <a:lstStyle/>
            <a:p>
              <a:pPr eaLnBrk="1" hangingPunct="1">
                <a:defRPr/>
              </a:pPr>
              <a:r>
                <a:rPr lang="en-GB">
                  <a:noFill/>
                  <a:latin typeface="Arial" charset="0"/>
                  <a:cs typeface="Arial" charset="0"/>
                </a:rPr>
                <a:t> </a:t>
              </a:r>
            </a:p>
          </p:txBody>
        </p:sp>
        <p:sp>
          <p:nvSpPr>
            <p:cNvPr id="26651" name="Rectangle 43"/>
            <p:cNvSpPr>
              <a:spLocks noChangeArrowheads="1"/>
            </p:cNvSpPr>
            <p:nvPr/>
          </p:nvSpPr>
          <p:spPr bwMode="auto">
            <a:xfrm>
              <a:off x="1043608" y="2924944"/>
              <a:ext cx="5760640" cy="288032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sp>
        <p:nvSpPr>
          <p:cNvPr id="26649" name="Rectangle 27"/>
          <p:cNvSpPr>
            <a:spLocks noChangeArrowheads="1"/>
          </p:cNvSpPr>
          <p:nvPr/>
        </p:nvSpPr>
        <p:spPr bwMode="auto">
          <a:xfrm>
            <a:off x="5616575" y="2952750"/>
            <a:ext cx="142875" cy="1428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CA13BAA6-CA98-428A-8D77-6E413EAE5993}" type="slidenum">
              <a:rPr lang="en-US" altLang="en-US" sz="1400" smtClean="0">
                <a:solidFill>
                  <a:schemeClr val="bg1"/>
                </a:solidFill>
              </a:rPr>
              <a:pPr>
                <a:lnSpc>
                  <a:spcPct val="100000"/>
                </a:lnSpc>
                <a:spcBef>
                  <a:spcPct val="0"/>
                </a:spcBef>
                <a:buClrTx/>
                <a:buFontTx/>
                <a:buNone/>
              </a:pPr>
              <a:t>14</a:t>
            </a:fld>
            <a:endParaRPr lang="en-US" altLang="en-US" sz="1400" smtClean="0">
              <a:latin typeface="Times New Roman" panose="02020603050405020304" pitchFamily="18" charset="0"/>
            </a:endParaRPr>
          </a:p>
        </p:txBody>
      </p:sp>
      <p:sp>
        <p:nvSpPr>
          <p:cNvPr id="28675"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8676"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8677" name="Rectangle 5"/>
          <p:cNvSpPr>
            <a:spLocks noChangeArrowheads="1"/>
          </p:cNvSpPr>
          <p:nvPr/>
        </p:nvSpPr>
        <p:spPr bwMode="auto">
          <a:xfrm>
            <a:off x="7531100" y="4619625"/>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600"/>
              <a:t>Wolfgang Pauli (1900 – 1958)</a:t>
            </a:r>
          </a:p>
        </p:txBody>
      </p:sp>
      <p:sp>
        <p:nvSpPr>
          <p:cNvPr id="28678" name="Rectangle 8"/>
          <p:cNvSpPr>
            <a:spLocks noChangeArrowheads="1"/>
          </p:cNvSpPr>
          <p:nvPr/>
        </p:nvSpPr>
        <p:spPr bwMode="auto">
          <a:xfrm>
            <a:off x="7524750" y="2636838"/>
            <a:ext cx="1474788" cy="281463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8679" name="Rectangle 13"/>
          <p:cNvSpPr>
            <a:spLocks noChangeArrowheads="1"/>
          </p:cNvSpPr>
          <p:nvPr/>
        </p:nvSpPr>
        <p:spPr bwMode="auto">
          <a:xfrm>
            <a:off x="971550" y="1022350"/>
            <a:ext cx="8035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Pauli’s exclusion principle:</a:t>
            </a:r>
            <a:endParaRPr lang="en-GB" altLang="en-US" sz="1800"/>
          </a:p>
        </p:txBody>
      </p:sp>
      <p:pic>
        <p:nvPicPr>
          <p:cNvPr id="28680" name="Picture 2" descr="C:\Users\Admin\Pictures\for talks\photos of scientists\WolfgangPauliNoCopyr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2713038"/>
            <a:ext cx="1333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960688"/>
            <a:ext cx="5678487" cy="168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82" name="Rectangle 12"/>
          <p:cNvSpPr>
            <a:spLocks noChangeArrowheads="1"/>
          </p:cNvSpPr>
          <p:nvPr/>
        </p:nvSpPr>
        <p:spPr bwMode="auto">
          <a:xfrm>
            <a:off x="3168650" y="5876925"/>
            <a:ext cx="5003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Page 308, </a:t>
            </a:r>
            <a:r>
              <a:rPr lang="en-GB" altLang="en-US" sz="1400" dirty="0" err="1"/>
              <a:t>Eisberg</a:t>
            </a:r>
            <a:r>
              <a:rPr lang="en-GB" altLang="en-US" sz="1400" dirty="0"/>
              <a:t> and Resnick, Quantum Physics of Atoms, Molecules, Solids, Nuclei, and Particles, Wiley 1985</a:t>
            </a:r>
          </a:p>
        </p:txBody>
      </p:sp>
      <p:sp>
        <p:nvSpPr>
          <p:cNvPr id="28683" name="Rectangle 1"/>
          <p:cNvSpPr>
            <a:spLocks noChangeArrowheads="1"/>
          </p:cNvSpPr>
          <p:nvPr/>
        </p:nvSpPr>
        <p:spPr bwMode="auto">
          <a:xfrm>
            <a:off x="1295400" y="1916113"/>
            <a:ext cx="4572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b="1"/>
              <a:t>Two electrons cannot occupy the same quantum state simultaneously</a:t>
            </a:r>
            <a:endParaRPr lang="en-GB" altLang="en-US" b="1"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11B37C78-E2C5-4859-812E-3E0C6BBC57CD}" type="slidenum">
              <a:rPr lang="en-US" altLang="en-US" sz="1400" smtClean="0">
                <a:solidFill>
                  <a:schemeClr val="bg1"/>
                </a:solidFill>
              </a:rPr>
              <a:pPr>
                <a:lnSpc>
                  <a:spcPct val="100000"/>
                </a:lnSpc>
                <a:spcBef>
                  <a:spcPct val="0"/>
                </a:spcBef>
                <a:buClrTx/>
                <a:buFontTx/>
                <a:buNone/>
              </a:pPr>
              <a:t>15</a:t>
            </a:fld>
            <a:endParaRPr lang="en-US" altLang="en-US" sz="1400" smtClean="0">
              <a:latin typeface="Times New Roman" panose="02020603050405020304" pitchFamily="18" charset="0"/>
            </a:endParaRPr>
          </a:p>
        </p:txBody>
      </p:sp>
      <p:sp>
        <p:nvSpPr>
          <p:cNvPr id="30723"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30724"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30725" name="Rectangle 18"/>
          <p:cNvSpPr>
            <a:spLocks noChangeArrowheads="1"/>
          </p:cNvSpPr>
          <p:nvPr/>
        </p:nvSpPr>
        <p:spPr bwMode="auto">
          <a:xfrm>
            <a:off x="3168650" y="5876925"/>
            <a:ext cx="5075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Page 240, </a:t>
            </a:r>
            <a:r>
              <a:rPr lang="en-GB" altLang="en-US" sz="1400" dirty="0" err="1"/>
              <a:t>Eisberg</a:t>
            </a:r>
            <a:r>
              <a:rPr lang="en-GB" altLang="en-US" sz="1400" dirty="0"/>
              <a:t> and Resnick, Quantum Physics of Atoms, Molecules, Solids, Nuclei, and Particles, Wiley 1985</a:t>
            </a:r>
          </a:p>
        </p:txBody>
      </p:sp>
      <p:pic>
        <p:nvPicPr>
          <p:cNvPr id="30726" name="Picture 9" descr="http://image.slidesharecdn.com/eisbergresnick-quantumphysics-140605201016-phpapp02/95/eisberg-resnick-quantum-physics-258-638.jpg?cb=1402017944"/>
          <p:cNvPicPr>
            <a:picLocks noChangeAspect="1" noChangeArrowheads="1"/>
          </p:cNvPicPr>
          <p:nvPr/>
        </p:nvPicPr>
        <p:blipFill>
          <a:blip r:embed="rId3">
            <a:extLst>
              <a:ext uri="{28A0092B-C50C-407E-A947-70E740481C1C}">
                <a14:useLocalDpi xmlns:a14="http://schemas.microsoft.com/office/drawing/2010/main" val="0"/>
              </a:ext>
            </a:extLst>
          </a:blip>
          <a:srcRect l="12088" t="3134" r="19843" b="81744"/>
          <a:stretch>
            <a:fillRect/>
          </a:stretch>
        </p:blipFill>
        <p:spPr bwMode="auto">
          <a:xfrm>
            <a:off x="2765425" y="3090863"/>
            <a:ext cx="60547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20"/>
          <p:cNvSpPr>
            <a:spLocks noChangeArrowheads="1"/>
          </p:cNvSpPr>
          <p:nvPr/>
        </p:nvSpPr>
        <p:spPr bwMode="auto">
          <a:xfrm>
            <a:off x="2792413" y="2466975"/>
            <a:ext cx="285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800"/>
              <a:t>→ Discrete energy levels</a:t>
            </a:r>
          </a:p>
        </p:txBody>
      </p:sp>
      <p:grpSp>
        <p:nvGrpSpPr>
          <p:cNvPr id="30728" name="Group 4"/>
          <p:cNvGrpSpPr>
            <a:grpSpLocks/>
          </p:cNvGrpSpPr>
          <p:nvPr/>
        </p:nvGrpSpPr>
        <p:grpSpPr bwMode="auto">
          <a:xfrm>
            <a:off x="2987675" y="2924175"/>
            <a:ext cx="5761038" cy="3092450"/>
            <a:chOff x="1043608" y="2924944"/>
            <a:chExt cx="5760640" cy="3092101"/>
          </a:xfrm>
        </p:grpSpPr>
        <p:sp>
          <p:nvSpPr>
            <p:cNvPr id="11" name="Rectangle 10"/>
            <p:cNvSpPr>
              <a:spLocks noRot="1" noChangeAspect="1" noMove="1" noResize="1" noEditPoints="1" noAdjustHandles="1" noChangeArrowheads="1" noChangeShapeType="1" noTextEdit="1"/>
            </p:cNvSpPr>
            <p:nvPr/>
          </p:nvSpPr>
          <p:spPr bwMode="auto">
            <a:xfrm>
              <a:off x="1115616" y="2924944"/>
              <a:ext cx="3600400" cy="3092101"/>
            </a:xfrm>
            <a:prstGeom prst="rect">
              <a:avLst/>
            </a:prstGeom>
            <a:blipFill rotWithShape="1">
              <a:blip r:embed="rId4"/>
              <a:srcRect/>
              <a:stretch>
                <a:fillRect l="-1012" t="-1" r="-3" b="6358"/>
              </a:stretch>
            </a:blipFill>
            <a:ln w="9525" cap="flat" cmpd="sng" algn="ctr">
              <a:noFill/>
              <a:prstDash val="solid"/>
              <a:round/>
              <a:headEnd type="none" w="med" len="med"/>
              <a:tailEnd type="none" w="med" len="med"/>
            </a:ln>
            <a:effectLst/>
          </p:spPr>
          <p:txBody>
            <a:bodyPr/>
            <a:lstStyle/>
            <a:p>
              <a:pPr eaLnBrk="1" hangingPunct="1">
                <a:defRPr/>
              </a:pPr>
              <a:r>
                <a:rPr lang="en-GB">
                  <a:noFill/>
                  <a:latin typeface="Arial" charset="0"/>
                  <a:cs typeface="Arial" charset="0"/>
                </a:rPr>
                <a:t> </a:t>
              </a:r>
            </a:p>
          </p:txBody>
        </p:sp>
        <p:sp>
          <p:nvSpPr>
            <p:cNvPr id="30739" name="Rectangle 1"/>
            <p:cNvSpPr>
              <a:spLocks noChangeArrowheads="1"/>
            </p:cNvSpPr>
            <p:nvPr/>
          </p:nvSpPr>
          <p:spPr bwMode="auto">
            <a:xfrm>
              <a:off x="1043608" y="2924944"/>
              <a:ext cx="5760640" cy="288032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sp>
        <p:nvSpPr>
          <p:cNvPr id="30729" name="Rectangle 24"/>
          <p:cNvSpPr>
            <a:spLocks noChangeArrowheads="1"/>
          </p:cNvSpPr>
          <p:nvPr/>
        </p:nvSpPr>
        <p:spPr bwMode="auto">
          <a:xfrm>
            <a:off x="906463" y="4757738"/>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600"/>
              <a:t>Erwin Schrödinger (1887 – 1961)</a:t>
            </a:r>
          </a:p>
        </p:txBody>
      </p:sp>
      <p:sp>
        <p:nvSpPr>
          <p:cNvPr id="30730" name="Rectangle 25"/>
          <p:cNvSpPr>
            <a:spLocks noChangeArrowheads="1"/>
          </p:cNvSpPr>
          <p:nvPr/>
        </p:nvSpPr>
        <p:spPr bwMode="auto">
          <a:xfrm>
            <a:off x="900113" y="2774950"/>
            <a:ext cx="1474787" cy="28146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pic>
        <p:nvPicPr>
          <p:cNvPr id="30731" name="Picture 5" descr="C:\Users\Admin\Pictures\for talks\photos of scientists\Schrodinger_noCopyr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2919413"/>
            <a:ext cx="1404937"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32" name="Straight Connector 16"/>
          <p:cNvCxnSpPr>
            <a:cxnSpLocks noChangeShapeType="1"/>
          </p:cNvCxnSpPr>
          <p:nvPr/>
        </p:nvCxnSpPr>
        <p:spPr bwMode="auto">
          <a:xfrm>
            <a:off x="6875463" y="3535363"/>
            <a:ext cx="1368425"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cxnSp>
        <p:nvCxnSpPr>
          <p:cNvPr id="30733" name="Straight Connector 17"/>
          <p:cNvCxnSpPr>
            <a:cxnSpLocks noChangeShapeType="1"/>
          </p:cNvCxnSpPr>
          <p:nvPr/>
        </p:nvCxnSpPr>
        <p:spPr bwMode="auto">
          <a:xfrm>
            <a:off x="7200900" y="3679825"/>
            <a:ext cx="719138"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cxnSp>
        <p:nvCxnSpPr>
          <p:cNvPr id="30734" name="Straight Connector 19"/>
          <p:cNvCxnSpPr>
            <a:cxnSpLocks noChangeShapeType="1"/>
          </p:cNvCxnSpPr>
          <p:nvPr/>
        </p:nvCxnSpPr>
        <p:spPr bwMode="auto">
          <a:xfrm>
            <a:off x="7451725" y="4446588"/>
            <a:ext cx="180975"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sp>
        <p:nvSpPr>
          <p:cNvPr id="24" name="TextBox 23"/>
          <p:cNvSpPr txBox="1">
            <a:spLocks noRot="1" noChangeAspect="1" noMove="1" noResize="1" noEditPoints="1" noAdjustHandles="1" noChangeArrowheads="1" noChangeShapeType="1" noTextEdit="1"/>
          </p:cNvSpPr>
          <p:nvPr/>
        </p:nvSpPr>
        <p:spPr>
          <a:xfrm>
            <a:off x="3806653" y="887413"/>
            <a:ext cx="4855881" cy="1579562"/>
          </a:xfrm>
          <a:prstGeom prst="rect">
            <a:avLst/>
          </a:prstGeom>
          <a:blipFill rotWithShape="1">
            <a:blip r:embed="rId6"/>
            <a:srcRect/>
            <a:stretch>
              <a:fillRect t="28621" b="23587"/>
            </a:stretch>
          </a:blipFill>
        </p:spPr>
        <p:txBody>
          <a:bodyPr/>
          <a:lstStyle/>
          <a:p>
            <a:pPr eaLnBrk="1" hangingPunct="1">
              <a:defRPr/>
            </a:pPr>
            <a:r>
              <a:rPr lang="en-GB">
                <a:noFill/>
                <a:latin typeface="Arial" charset="0"/>
                <a:cs typeface="Arial" charset="0"/>
              </a:rPr>
              <a:t> </a:t>
            </a:r>
          </a:p>
        </p:txBody>
      </p:sp>
      <p:sp>
        <p:nvSpPr>
          <p:cNvPr id="30736" name="Rectangle 27"/>
          <p:cNvSpPr>
            <a:spLocks noChangeArrowheads="1"/>
          </p:cNvSpPr>
          <p:nvPr/>
        </p:nvSpPr>
        <p:spPr bwMode="auto">
          <a:xfrm>
            <a:off x="612775" y="1368425"/>
            <a:ext cx="32258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1800"/>
              <a:t>Solve Schrödinger’s equation</a:t>
            </a:r>
          </a:p>
          <a:p>
            <a:pPr algn="r">
              <a:lnSpc>
                <a:spcPct val="100000"/>
              </a:lnSpc>
              <a:buFontTx/>
              <a:buNone/>
            </a:pPr>
            <a:r>
              <a:rPr lang="en-GB" altLang="en-US" sz="1800"/>
              <a:t>for an electron in a box:</a:t>
            </a:r>
          </a:p>
        </p:txBody>
      </p:sp>
      <p:sp>
        <p:nvSpPr>
          <p:cNvPr id="30737" name="Rectangle 1"/>
          <p:cNvSpPr>
            <a:spLocks noChangeArrowheads="1"/>
          </p:cNvSpPr>
          <p:nvPr/>
        </p:nvSpPr>
        <p:spPr bwMode="auto">
          <a:xfrm>
            <a:off x="5616575" y="2952750"/>
            <a:ext cx="142875" cy="1428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2C4F1696-12A8-4760-88B2-0E1FE76C8944}" type="slidenum">
              <a:rPr lang="en-US" altLang="en-US" sz="1400" smtClean="0">
                <a:solidFill>
                  <a:schemeClr val="bg1"/>
                </a:solidFill>
              </a:rPr>
              <a:pPr>
                <a:lnSpc>
                  <a:spcPct val="100000"/>
                </a:lnSpc>
                <a:spcBef>
                  <a:spcPct val="0"/>
                </a:spcBef>
                <a:buClrTx/>
                <a:buFontTx/>
                <a:buNone/>
              </a:pPr>
              <a:t>16</a:t>
            </a:fld>
            <a:endParaRPr lang="en-US" altLang="en-US" sz="1400" smtClean="0">
              <a:latin typeface="Times New Roman" panose="02020603050405020304" pitchFamily="18" charset="0"/>
            </a:endParaRPr>
          </a:p>
        </p:txBody>
      </p:sp>
      <p:sp>
        <p:nvSpPr>
          <p:cNvPr id="32771"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32772"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32773" name="Rectangle 13"/>
          <p:cNvSpPr>
            <a:spLocks noChangeArrowheads="1"/>
          </p:cNvSpPr>
          <p:nvPr/>
        </p:nvSpPr>
        <p:spPr bwMode="auto">
          <a:xfrm>
            <a:off x="612775" y="1125538"/>
            <a:ext cx="8280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3200"/>
              <a:t>Solve Schrödinger’s equation for electron in Coulomb potential and include spin</a:t>
            </a:r>
          </a:p>
        </p:txBody>
      </p:sp>
      <p:graphicFrame>
        <p:nvGraphicFramePr>
          <p:cNvPr id="5" name="Table 4"/>
          <p:cNvGraphicFramePr>
            <a:graphicFrameLocks noGrp="1"/>
          </p:cNvGraphicFramePr>
          <p:nvPr/>
        </p:nvGraphicFramePr>
        <p:xfrm>
          <a:off x="971550" y="2378075"/>
          <a:ext cx="7775576" cy="3211515"/>
        </p:xfrm>
        <a:graphic>
          <a:graphicData uri="http://schemas.openxmlformats.org/drawingml/2006/table">
            <a:tbl>
              <a:tblPr firstRow="1" bandRow="1">
                <a:tableStyleId>{5C22544A-7EE6-4342-B048-85BDC9FD1C3A}</a:tableStyleId>
              </a:tblPr>
              <a:tblGrid>
                <a:gridCol w="1799902"/>
                <a:gridCol w="863953"/>
                <a:gridCol w="863953"/>
                <a:gridCol w="935949"/>
                <a:gridCol w="863953"/>
                <a:gridCol w="935949"/>
                <a:gridCol w="1511917"/>
              </a:tblGrid>
              <a:tr h="365696">
                <a:tc>
                  <a:txBody>
                    <a:bodyPr/>
                    <a:lstStyle/>
                    <a:p>
                      <a:pPr algn="ctr"/>
                      <a:r>
                        <a:rPr lang="en-GB" sz="1800" i="1" dirty="0" smtClean="0">
                          <a:solidFill>
                            <a:schemeClr val="tx1"/>
                          </a:solidFill>
                          <a:latin typeface="Times New Roman" panose="02020603050405020304" pitchFamily="18" charset="0"/>
                          <a:cs typeface="Times New Roman" panose="02020603050405020304" pitchFamily="18" charset="0"/>
                        </a:rPr>
                        <a:t>n</a:t>
                      </a:r>
                      <a:endParaRPr lang="en-GB" sz="1800" i="1" dirty="0">
                        <a:solidFill>
                          <a:schemeClr val="tx1"/>
                        </a:solidFill>
                        <a:latin typeface="Times New Roman" panose="02020603050405020304" pitchFamily="18" charset="0"/>
                        <a:cs typeface="Times New Roman" panose="02020603050405020304" pitchFamily="18" charset="0"/>
                      </a:endParaRP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solidFill>
                            <a:schemeClr val="tx1"/>
                          </a:solidFill>
                        </a:rPr>
                        <a:t>1</a:t>
                      </a:r>
                      <a:endParaRPr lang="en-GB" sz="1800" dirty="0">
                        <a:solidFill>
                          <a:schemeClr val="tx1"/>
                        </a:solidFill>
                      </a:endParaRP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n-GB" sz="1800" dirty="0" smtClean="0">
                          <a:solidFill>
                            <a:schemeClr val="tx1"/>
                          </a:solidFill>
                        </a:rPr>
                        <a:t>2</a:t>
                      </a:r>
                      <a:endParaRPr lang="en-GB" sz="1800" dirty="0">
                        <a:solidFill>
                          <a:schemeClr val="tx1"/>
                        </a:solidFill>
                      </a:endParaRP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dirty="0"/>
                    </a:p>
                  </a:txBody>
                  <a:tcPr/>
                </a:tc>
                <a:tc gridSpan="3">
                  <a:txBody>
                    <a:bodyPr/>
                    <a:lstStyle/>
                    <a:p>
                      <a:pPr algn="ctr"/>
                      <a:r>
                        <a:rPr lang="en-GB" sz="1800" dirty="0" smtClean="0">
                          <a:solidFill>
                            <a:schemeClr val="tx1"/>
                          </a:solidFill>
                        </a:rPr>
                        <a:t>3</a:t>
                      </a:r>
                      <a:endParaRPr lang="en-GB" sz="1800" dirty="0">
                        <a:solidFill>
                          <a:schemeClr val="tx1"/>
                        </a:solidFill>
                      </a:endParaRP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dirty="0"/>
                    </a:p>
                  </a:txBody>
                  <a:tcPr/>
                </a:tc>
                <a:tc hMerge="1">
                  <a:txBody>
                    <a:bodyPr/>
                    <a:lstStyle/>
                    <a:p>
                      <a:pPr algn="ctr"/>
                      <a:endParaRPr lang="en-GB" dirty="0"/>
                    </a:p>
                  </a:txBody>
                  <a:tcPr/>
                </a:tc>
              </a:tr>
              <a:tr h="365696">
                <a:tc>
                  <a:txBody>
                    <a:bodyPr/>
                    <a:lstStyle/>
                    <a:p>
                      <a:pPr algn="ctr"/>
                      <a:r>
                        <a:rPr lang="en-GB" sz="1800" i="1" dirty="0" smtClean="0">
                          <a:latin typeface="Times New Roman" panose="02020603050405020304" pitchFamily="18" charset="0"/>
                          <a:cs typeface="Times New Roman" panose="02020603050405020304" pitchFamily="18" charset="0"/>
                        </a:rPr>
                        <a:t>l</a:t>
                      </a:r>
                      <a:endParaRPr lang="en-GB" sz="1800" i="1" dirty="0">
                        <a:latin typeface="Times New Roman" panose="02020603050405020304" pitchFamily="18" charset="0"/>
                        <a:cs typeface="Times New Roman" panose="02020603050405020304" pitchFamily="18" charset="0"/>
                      </a:endParaRP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t>0</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t>0</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t>1</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t>0</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t>1</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t>2</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65696">
                <a:tc>
                  <a:txBody>
                    <a:bodyPr/>
                    <a:lstStyle/>
                    <a:p>
                      <a:pPr algn="ctr"/>
                      <a:r>
                        <a:rPr lang="en-GB" sz="1800" i="1" dirty="0" smtClean="0">
                          <a:latin typeface="Times New Roman" panose="02020603050405020304" pitchFamily="18" charset="0"/>
                          <a:cs typeface="Times New Roman" panose="02020603050405020304" pitchFamily="18" charset="0"/>
                        </a:rPr>
                        <a:t>m</a:t>
                      </a:r>
                      <a:r>
                        <a:rPr lang="en-GB" sz="1800" i="1" baseline="-25000" dirty="0" smtClean="0">
                          <a:latin typeface="Times New Roman" panose="02020603050405020304" pitchFamily="18" charset="0"/>
                          <a:cs typeface="Times New Roman" panose="02020603050405020304" pitchFamily="18" charset="0"/>
                        </a:rPr>
                        <a:t>l</a:t>
                      </a:r>
                      <a:endParaRPr lang="en-GB" sz="1800" i="1" baseline="-25000" dirty="0">
                        <a:latin typeface="Times New Roman" panose="02020603050405020304" pitchFamily="18" charset="0"/>
                        <a:cs typeface="Times New Roman" panose="02020603050405020304" pitchFamily="18" charset="0"/>
                      </a:endParaRP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t>0</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t>0</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t>-1,0,+1</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t>0</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-1,0,+1</a:t>
                      </a: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-2,</a:t>
                      </a:r>
                      <a:r>
                        <a:rPr lang="en-GB" sz="1800" baseline="0" dirty="0" smtClean="0"/>
                        <a:t>-1,</a:t>
                      </a:r>
                      <a:r>
                        <a:rPr lang="en-GB" sz="1800" dirty="0" smtClean="0"/>
                        <a:t>0,+1,+2</a:t>
                      </a: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65696">
                <a:tc>
                  <a:txBody>
                    <a:bodyPr/>
                    <a:lstStyle/>
                    <a:p>
                      <a:pPr algn="ctr"/>
                      <a:r>
                        <a:rPr lang="en-GB" sz="1800" i="1" dirty="0" err="1" smtClean="0">
                          <a:latin typeface="Times New Roman" panose="02020603050405020304" pitchFamily="18" charset="0"/>
                          <a:cs typeface="Times New Roman" panose="02020603050405020304" pitchFamily="18" charset="0"/>
                        </a:rPr>
                        <a:t>m</a:t>
                      </a:r>
                      <a:r>
                        <a:rPr lang="en-GB" sz="1800" i="1" baseline="-25000" dirty="0" err="1" smtClean="0">
                          <a:latin typeface="Times New Roman" panose="02020603050405020304" pitchFamily="18" charset="0"/>
                          <a:cs typeface="Times New Roman" panose="02020603050405020304" pitchFamily="18" charset="0"/>
                        </a:rPr>
                        <a:t>s</a:t>
                      </a:r>
                      <a:endParaRPr lang="en-GB" sz="1800" i="1" baseline="-25000" dirty="0">
                        <a:latin typeface="Times New Roman" panose="02020603050405020304" pitchFamily="18" charset="0"/>
                        <a:cs typeface="Times New Roman" panose="02020603050405020304" pitchFamily="18" charset="0"/>
                      </a:endParaRP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t>+½,-½</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+½,-½</a:t>
                      </a: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smtClean="0"/>
                        <a:t>+½,-½</a:t>
                      </a: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+½,-½</a:t>
                      </a: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+½,-½</a:t>
                      </a: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+½,-½</a:t>
                      </a: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188655">
                <a:tc>
                  <a:txBody>
                    <a:bodyPr/>
                    <a:lstStyle/>
                    <a:p>
                      <a:pPr algn="ctr"/>
                      <a:r>
                        <a:rPr lang="en-GB" sz="1800" dirty="0" smtClean="0"/>
                        <a:t>Number</a:t>
                      </a:r>
                      <a:r>
                        <a:rPr lang="en-GB" sz="1800" baseline="0" dirty="0" smtClean="0"/>
                        <a:t> of degenerate </a:t>
                      </a:r>
                      <a:r>
                        <a:rPr lang="en-GB" sz="1800" baseline="0" dirty="0" err="1" smtClean="0"/>
                        <a:t>eignenfunctions</a:t>
                      </a:r>
                      <a:r>
                        <a:rPr lang="en-GB" sz="1800" baseline="0" dirty="0" smtClean="0"/>
                        <a:t> for each </a:t>
                      </a:r>
                      <a:r>
                        <a:rPr lang="en-GB" sz="1800" i="1" baseline="0" dirty="0" smtClean="0">
                          <a:latin typeface="Times New Roman" panose="02020603050405020304" pitchFamily="18" charset="0"/>
                          <a:cs typeface="Times New Roman" panose="02020603050405020304" pitchFamily="18" charset="0"/>
                        </a:rPr>
                        <a:t>l</a:t>
                      </a:r>
                      <a:endParaRPr lang="en-GB" sz="1800" i="1" dirty="0">
                        <a:latin typeface="Times New Roman" panose="02020603050405020304" pitchFamily="18" charset="0"/>
                        <a:cs typeface="Times New Roman" panose="02020603050405020304" pitchFamily="18" charset="0"/>
                      </a:endParaRP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2</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2</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6</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2</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6</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10</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075">
                <a:tc>
                  <a:txBody>
                    <a:bodyPr/>
                    <a:lstStyle/>
                    <a:p>
                      <a:pPr algn="ctr"/>
                      <a:r>
                        <a:rPr lang="en-GB" sz="1800" i="0" dirty="0" smtClean="0">
                          <a:latin typeface="Arial" panose="020B0604020202020204" pitchFamily="34" charset="0"/>
                          <a:cs typeface="Arial" panose="020B0604020202020204" pitchFamily="34" charset="0"/>
                        </a:rPr>
                        <a:t>Subshell name</a:t>
                      </a:r>
                      <a:endParaRPr lang="en-GB" sz="1800" i="0" dirty="0">
                        <a:latin typeface="Arial" panose="020B0604020202020204" pitchFamily="34" charset="0"/>
                        <a:cs typeface="Arial" panose="020B0604020202020204" pitchFamily="34" charset="0"/>
                      </a:endParaRPr>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1s</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2s</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2p</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3s</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3p</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3d</a:t>
                      </a:r>
                      <a:endParaRPr lang="en-GB" sz="1800" dirty="0"/>
                    </a:p>
                  </a:txBody>
                  <a:tcPr marL="91435" marR="91435"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2829" name="Rectangle 12"/>
          <p:cNvSpPr>
            <a:spLocks noChangeArrowheads="1"/>
          </p:cNvSpPr>
          <p:nvPr/>
        </p:nvSpPr>
        <p:spPr bwMode="auto">
          <a:xfrm>
            <a:off x="3168650" y="5876925"/>
            <a:ext cx="50757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Page 241, </a:t>
            </a:r>
            <a:r>
              <a:rPr lang="en-GB" altLang="en-US" sz="1400" dirty="0" err="1"/>
              <a:t>Eisberg</a:t>
            </a:r>
            <a:r>
              <a:rPr lang="en-GB" altLang="en-US" sz="1400" dirty="0"/>
              <a:t> and Resnick, Quantum Physics of Atoms, Molecules, Solids, Nuclei, and Particles, Wiley 1985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D757C693-EBC6-4466-A85F-4254DF9D0293}" type="slidenum">
              <a:rPr lang="en-US" altLang="en-US" sz="1400" smtClean="0">
                <a:solidFill>
                  <a:schemeClr val="bg1"/>
                </a:solidFill>
              </a:rPr>
              <a:pPr>
                <a:lnSpc>
                  <a:spcPct val="100000"/>
                </a:lnSpc>
                <a:spcBef>
                  <a:spcPct val="0"/>
                </a:spcBef>
                <a:buClrTx/>
                <a:buFontTx/>
                <a:buNone/>
              </a:pPr>
              <a:t>17</a:t>
            </a:fld>
            <a:endParaRPr lang="en-US" altLang="en-US" sz="1400" smtClean="0">
              <a:latin typeface="Times New Roman" panose="02020603050405020304" pitchFamily="18" charset="0"/>
            </a:endParaRPr>
          </a:p>
        </p:txBody>
      </p:sp>
      <p:sp>
        <p:nvSpPr>
          <p:cNvPr id="34819"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34820"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34821" name="Rectangle 12"/>
          <p:cNvSpPr>
            <a:spLocks noChangeArrowheads="1"/>
          </p:cNvSpPr>
          <p:nvPr/>
        </p:nvSpPr>
        <p:spPr bwMode="auto">
          <a:xfrm>
            <a:off x="3168649" y="5876925"/>
            <a:ext cx="5072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Page 330, </a:t>
            </a:r>
            <a:r>
              <a:rPr lang="en-GB" altLang="en-US" sz="1400" dirty="0" err="1"/>
              <a:t>Eisberg</a:t>
            </a:r>
            <a:r>
              <a:rPr lang="en-GB" altLang="en-US" sz="1400" dirty="0"/>
              <a:t> and Resnick, Quantum Physics of Atoms, Molecules, Solids, Nuclei, and Particles, Wiley 1985</a:t>
            </a:r>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00213"/>
            <a:ext cx="712470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3" name="Rectangle 10"/>
          <p:cNvSpPr>
            <a:spLocks noChangeArrowheads="1"/>
          </p:cNvSpPr>
          <p:nvPr/>
        </p:nvSpPr>
        <p:spPr bwMode="auto">
          <a:xfrm>
            <a:off x="460375" y="908050"/>
            <a:ext cx="8504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solidFill>
                  <a:schemeClr val="bg1"/>
                </a:solidFill>
              </a:rPr>
              <a:t>What explains the </a:t>
            </a:r>
            <a:r>
              <a:rPr lang="en-GB" altLang="en-US" sz="4000"/>
              <a:t>Periodic Table</a:t>
            </a:r>
            <a:r>
              <a:rPr lang="en-GB" altLang="en-US" sz="4000">
                <a:solidFill>
                  <a:schemeClr val="bg1"/>
                </a:solidFill>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DED14479-03A6-4346-B970-72D97326A334}" type="slidenum">
              <a:rPr lang="en-US" altLang="en-US" sz="1400" smtClean="0">
                <a:solidFill>
                  <a:schemeClr val="bg1"/>
                </a:solidFill>
              </a:rPr>
              <a:pPr>
                <a:lnSpc>
                  <a:spcPct val="100000"/>
                </a:lnSpc>
                <a:spcBef>
                  <a:spcPct val="0"/>
                </a:spcBef>
                <a:buClrTx/>
                <a:buFontTx/>
                <a:buNone/>
              </a:pPr>
              <a:t>18</a:t>
            </a:fld>
            <a:endParaRPr lang="en-US" altLang="en-US" sz="1400" smtClean="0">
              <a:latin typeface="Times New Roman" panose="02020603050405020304" pitchFamily="18" charset="0"/>
            </a:endParaRPr>
          </a:p>
        </p:txBody>
      </p:sp>
      <p:sp>
        <p:nvSpPr>
          <p:cNvPr id="43011"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3012"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3013" name="Rectangle 7"/>
          <p:cNvSpPr>
            <a:spLocks noChangeArrowheads="1"/>
          </p:cNvSpPr>
          <p:nvPr/>
        </p:nvSpPr>
        <p:spPr bwMode="auto">
          <a:xfrm>
            <a:off x="971550" y="908050"/>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An atom</a:t>
            </a:r>
          </a:p>
        </p:txBody>
      </p:sp>
      <p:sp>
        <p:nvSpPr>
          <p:cNvPr id="2" name="TextBox 1"/>
          <p:cNvSpPr txBox="1">
            <a:spLocks noRot="1" noChangeAspect="1" noMove="1" noResize="1" noEditPoints="1" noAdjustHandles="1" noChangeArrowheads="1" noChangeShapeType="1" noTextEdit="1"/>
          </p:cNvSpPr>
          <p:nvPr/>
        </p:nvSpPr>
        <p:spPr>
          <a:xfrm>
            <a:off x="1899891" y="3284984"/>
            <a:ext cx="2619500" cy="553998"/>
          </a:xfrm>
          <a:prstGeom prst="rect">
            <a:avLst/>
          </a:prstGeom>
          <a:blipFill rotWithShape="1">
            <a:blip r:embed="rId3"/>
            <a:stretch>
              <a:fillRect/>
            </a:stretch>
          </a:blipFill>
        </p:spPr>
        <p:txBody>
          <a:bodyPr/>
          <a:lstStyle/>
          <a:p>
            <a:pPr eaLnBrk="1" hangingPunct="1">
              <a:defRPr/>
            </a:pPr>
            <a:r>
              <a:rPr lang="en-GB">
                <a:noFill/>
                <a:latin typeface="Arial" charset="0"/>
                <a:cs typeface="Arial" charset="0"/>
              </a:rPr>
              <a:t> </a:t>
            </a:r>
          </a:p>
        </p:txBody>
      </p:sp>
      <p:pic>
        <p:nvPicPr>
          <p:cNvPr id="43015" name="Picture 2" descr="C:\Users\Admin\Documents\Teaching\CMP\Kittel bonding.jpg"/>
          <p:cNvPicPr>
            <a:picLocks noChangeAspect="1" noChangeArrowheads="1"/>
          </p:cNvPicPr>
          <p:nvPr/>
        </p:nvPicPr>
        <p:blipFill>
          <a:blip r:embed="rId4">
            <a:extLst>
              <a:ext uri="{28A0092B-C50C-407E-A947-70E740481C1C}">
                <a14:useLocalDpi xmlns:a14="http://schemas.microsoft.com/office/drawing/2010/main" val="0"/>
              </a:ext>
            </a:extLst>
          </a:blip>
          <a:srcRect l="15962" t="-2" r="50897" b="72044"/>
          <a:stretch>
            <a:fillRect/>
          </a:stretch>
        </p:blipFill>
        <p:spPr bwMode="auto">
          <a:xfrm>
            <a:off x="1901825" y="2179638"/>
            <a:ext cx="26416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17"/>
          <p:cNvSpPr>
            <a:spLocks noChangeArrowheads="1"/>
          </p:cNvSpPr>
          <p:nvPr/>
        </p:nvSpPr>
        <p:spPr bwMode="auto">
          <a:xfrm>
            <a:off x="4987925" y="2308225"/>
            <a:ext cx="39052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a:t>Schematic drawing of wavefunction for an electron on a hydrogen atom. Page 245, Kittel, Introduction to Solid State Physics, Wiley 1996</a:t>
            </a:r>
          </a:p>
        </p:txBody>
      </p:sp>
      <p:grpSp>
        <p:nvGrpSpPr>
          <p:cNvPr id="19" name="Group 18"/>
          <p:cNvGrpSpPr>
            <a:grpSpLocks/>
          </p:cNvGrpSpPr>
          <p:nvPr/>
        </p:nvGrpSpPr>
        <p:grpSpPr bwMode="auto">
          <a:xfrm>
            <a:off x="2087563" y="4005263"/>
            <a:ext cx="3960812" cy="2016125"/>
            <a:chOff x="2051720" y="3429000"/>
            <a:chExt cx="3960308" cy="2015735"/>
          </a:xfrm>
        </p:grpSpPr>
        <p:pic>
          <p:nvPicPr>
            <p:cNvPr id="43018" name="Picture 9" descr="http://image.slidesharecdn.com/eisbergresnick-quantumphysics-140605201016-phpapp02/95/eisberg-resnick-quantum-physics-258-638.jpg?cb=1402017944"/>
            <p:cNvPicPr>
              <a:picLocks noChangeAspect="1" noChangeArrowheads="1"/>
            </p:cNvPicPr>
            <p:nvPr/>
          </p:nvPicPr>
          <p:blipFill>
            <a:blip r:embed="rId5">
              <a:extLst>
                <a:ext uri="{28A0092B-C50C-407E-A947-70E740481C1C}">
                  <a14:useLocalDpi xmlns:a14="http://schemas.microsoft.com/office/drawing/2010/main" val="0"/>
                </a:ext>
              </a:extLst>
            </a:blip>
            <a:srcRect l="54375" t="3134" r="19843" b="81744"/>
            <a:stretch>
              <a:fillRect/>
            </a:stretch>
          </p:blipFill>
          <p:spPr bwMode="auto">
            <a:xfrm>
              <a:off x="2051720" y="3429000"/>
              <a:ext cx="229379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19" name="Straight Connector 11"/>
            <p:cNvCxnSpPr>
              <a:cxnSpLocks noChangeShapeType="1"/>
            </p:cNvCxnSpPr>
            <p:nvPr/>
          </p:nvCxnSpPr>
          <p:spPr bwMode="auto">
            <a:xfrm>
              <a:off x="2401046" y="3872957"/>
              <a:ext cx="1368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3020" name="Straight Connector 12"/>
            <p:cNvCxnSpPr>
              <a:cxnSpLocks noChangeShapeType="1"/>
            </p:cNvCxnSpPr>
            <p:nvPr/>
          </p:nvCxnSpPr>
          <p:spPr bwMode="auto">
            <a:xfrm>
              <a:off x="2725422" y="4018157"/>
              <a:ext cx="720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3021" name="Straight Connector 13"/>
            <p:cNvCxnSpPr>
              <a:cxnSpLocks noChangeShapeType="1"/>
            </p:cNvCxnSpPr>
            <p:nvPr/>
          </p:nvCxnSpPr>
          <p:spPr bwMode="auto">
            <a:xfrm>
              <a:off x="2977446" y="4783757"/>
              <a:ext cx="180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sp>
          <p:nvSpPr>
            <p:cNvPr id="43022" name="Rectangle 19"/>
            <p:cNvSpPr>
              <a:spLocks noChangeArrowheads="1"/>
            </p:cNvSpPr>
            <p:nvPr/>
          </p:nvSpPr>
          <p:spPr bwMode="auto">
            <a:xfrm>
              <a:off x="4104324" y="4059740"/>
              <a:ext cx="19077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a:t>Page 240, Eisberg and Resnick, Quantum Physics of Atoms, Molecules, Solids, Nuclei, and Particles, Wiley 1985</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A800151B-7D11-402D-A114-40657C57FF8E}" type="slidenum">
              <a:rPr lang="en-US" altLang="en-US" sz="1400" smtClean="0">
                <a:solidFill>
                  <a:schemeClr val="bg1"/>
                </a:solidFill>
              </a:rPr>
              <a:pPr>
                <a:lnSpc>
                  <a:spcPct val="100000"/>
                </a:lnSpc>
                <a:spcBef>
                  <a:spcPct val="0"/>
                </a:spcBef>
                <a:buClrTx/>
                <a:buFontTx/>
                <a:buNone/>
              </a:pPr>
              <a:t>19</a:t>
            </a:fld>
            <a:endParaRPr lang="en-US" altLang="en-US" sz="1400" smtClean="0">
              <a:latin typeface="Times New Roman" panose="02020603050405020304" pitchFamily="18" charset="0"/>
            </a:endParaRPr>
          </a:p>
        </p:txBody>
      </p:sp>
      <p:sp>
        <p:nvSpPr>
          <p:cNvPr id="45059"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5060"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5061" name="Rectangle 7"/>
          <p:cNvSpPr>
            <a:spLocks noChangeArrowheads="1"/>
          </p:cNvSpPr>
          <p:nvPr/>
        </p:nvSpPr>
        <p:spPr bwMode="auto">
          <a:xfrm>
            <a:off x="971550" y="908050"/>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Two atoms</a:t>
            </a:r>
          </a:p>
        </p:txBody>
      </p:sp>
      <p:pic>
        <p:nvPicPr>
          <p:cNvPr id="45062" name="Picture 2" descr="C:\Users\Admin\Documents\Teaching\CMP\Kittel bonding.jpg"/>
          <p:cNvPicPr>
            <a:picLocks noChangeAspect="1" noChangeArrowheads="1"/>
          </p:cNvPicPr>
          <p:nvPr/>
        </p:nvPicPr>
        <p:blipFill>
          <a:blip r:embed="rId3">
            <a:extLst>
              <a:ext uri="{28A0092B-C50C-407E-A947-70E740481C1C}">
                <a14:useLocalDpi xmlns:a14="http://schemas.microsoft.com/office/drawing/2010/main" val="0"/>
              </a:ext>
            </a:extLst>
          </a:blip>
          <a:srcRect l="2869" t="-2" r="2631" b="69708"/>
          <a:stretch>
            <a:fillRect/>
          </a:stretch>
        </p:blipFill>
        <p:spPr bwMode="auto">
          <a:xfrm>
            <a:off x="858838" y="2179638"/>
            <a:ext cx="752951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17"/>
          <p:cNvSpPr>
            <a:spLocks noChangeArrowheads="1"/>
          </p:cNvSpPr>
          <p:nvPr/>
        </p:nvSpPr>
        <p:spPr bwMode="auto">
          <a:xfrm>
            <a:off x="2700338" y="5427663"/>
            <a:ext cx="4248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a:t>(a) Schematic drawing of wavefunctions for electrons on two hydrogen atoms at large separation. Page 245, Kittel, Introduction to Solid State Physics, Wiley 1996</a:t>
            </a:r>
          </a:p>
        </p:txBody>
      </p:sp>
      <p:grpSp>
        <p:nvGrpSpPr>
          <p:cNvPr id="2" name="Group 1"/>
          <p:cNvGrpSpPr>
            <a:grpSpLocks/>
          </p:cNvGrpSpPr>
          <p:nvPr/>
        </p:nvGrpSpPr>
        <p:grpSpPr bwMode="auto">
          <a:xfrm>
            <a:off x="2051050" y="3429000"/>
            <a:ext cx="7021513" cy="1944688"/>
            <a:chOff x="2051720" y="3429000"/>
            <a:chExt cx="7020272" cy="1944216"/>
          </a:xfrm>
        </p:grpSpPr>
        <p:pic>
          <p:nvPicPr>
            <p:cNvPr id="45065" name="Picture 9" descr="http://image.slidesharecdn.com/eisbergresnick-quantumphysics-140605201016-phpapp02/95/eisberg-resnick-quantum-physics-258-638.jpg?cb=1402017944"/>
            <p:cNvPicPr>
              <a:picLocks noChangeAspect="1" noChangeArrowheads="1"/>
            </p:cNvPicPr>
            <p:nvPr/>
          </p:nvPicPr>
          <p:blipFill>
            <a:blip r:embed="rId4">
              <a:extLst>
                <a:ext uri="{28A0092B-C50C-407E-A947-70E740481C1C}">
                  <a14:useLocalDpi xmlns:a14="http://schemas.microsoft.com/office/drawing/2010/main" val="0"/>
                </a:ext>
              </a:extLst>
            </a:blip>
            <a:srcRect l="54375" t="3134" r="19843" b="81744"/>
            <a:stretch>
              <a:fillRect/>
            </a:stretch>
          </p:blipFill>
          <p:spPr bwMode="auto">
            <a:xfrm>
              <a:off x="2051720" y="3429000"/>
              <a:ext cx="229379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066" name="Straight Connector 11"/>
            <p:cNvCxnSpPr>
              <a:cxnSpLocks noChangeShapeType="1"/>
            </p:cNvCxnSpPr>
            <p:nvPr/>
          </p:nvCxnSpPr>
          <p:spPr bwMode="auto">
            <a:xfrm>
              <a:off x="2401046" y="3872957"/>
              <a:ext cx="1368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5067" name="Straight Connector 12"/>
            <p:cNvCxnSpPr>
              <a:cxnSpLocks noChangeShapeType="1"/>
            </p:cNvCxnSpPr>
            <p:nvPr/>
          </p:nvCxnSpPr>
          <p:spPr bwMode="auto">
            <a:xfrm>
              <a:off x="2725422" y="4018157"/>
              <a:ext cx="720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5068" name="Straight Connector 13"/>
            <p:cNvCxnSpPr>
              <a:cxnSpLocks noChangeShapeType="1"/>
            </p:cNvCxnSpPr>
            <p:nvPr/>
          </p:nvCxnSpPr>
          <p:spPr bwMode="auto">
            <a:xfrm>
              <a:off x="2977446" y="4783757"/>
              <a:ext cx="180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pic>
          <p:nvPicPr>
            <p:cNvPr id="45069" name="Picture 9" descr="http://image.slidesharecdn.com/eisbergresnick-quantumphysics-140605201016-phpapp02/95/eisberg-resnick-quantum-physics-258-638.jpg?cb=1402017944"/>
            <p:cNvPicPr>
              <a:picLocks noChangeAspect="1" noChangeArrowheads="1"/>
            </p:cNvPicPr>
            <p:nvPr/>
          </p:nvPicPr>
          <p:blipFill>
            <a:blip r:embed="rId4">
              <a:extLst>
                <a:ext uri="{28A0092B-C50C-407E-A947-70E740481C1C}">
                  <a14:useLocalDpi xmlns:a14="http://schemas.microsoft.com/office/drawing/2010/main" val="0"/>
                </a:ext>
              </a:extLst>
            </a:blip>
            <a:srcRect l="54375" t="3134" r="19843" b="81744"/>
            <a:stretch>
              <a:fillRect/>
            </a:stretch>
          </p:blipFill>
          <p:spPr bwMode="auto">
            <a:xfrm>
              <a:off x="4942499" y="3429000"/>
              <a:ext cx="229379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070" name="Straight Connector 15"/>
            <p:cNvCxnSpPr>
              <a:cxnSpLocks noChangeShapeType="1"/>
            </p:cNvCxnSpPr>
            <p:nvPr/>
          </p:nvCxnSpPr>
          <p:spPr bwMode="auto">
            <a:xfrm>
              <a:off x="5291825" y="3872957"/>
              <a:ext cx="1368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5071" name="Straight Connector 16"/>
            <p:cNvCxnSpPr>
              <a:cxnSpLocks noChangeShapeType="1"/>
            </p:cNvCxnSpPr>
            <p:nvPr/>
          </p:nvCxnSpPr>
          <p:spPr bwMode="auto">
            <a:xfrm>
              <a:off x="5616201" y="4018157"/>
              <a:ext cx="720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5072" name="Straight Connector 18"/>
            <p:cNvCxnSpPr>
              <a:cxnSpLocks noChangeShapeType="1"/>
            </p:cNvCxnSpPr>
            <p:nvPr/>
          </p:nvCxnSpPr>
          <p:spPr bwMode="auto">
            <a:xfrm>
              <a:off x="5868225" y="4783757"/>
              <a:ext cx="180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sp>
          <p:nvSpPr>
            <p:cNvPr id="45073" name="Rectangle 19"/>
            <p:cNvSpPr>
              <a:spLocks noChangeArrowheads="1"/>
            </p:cNvSpPr>
            <p:nvPr/>
          </p:nvSpPr>
          <p:spPr bwMode="auto">
            <a:xfrm>
              <a:off x="7164288" y="3844205"/>
              <a:ext cx="19077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a:t>Page 240, Eisberg and Resnick, Quantum Physics of Atoms, Molecules, Solids, Nuclei, and Particles, Wiley 1985</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803834"/>
            <a:ext cx="9144000" cy="923827"/>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Rectangle 12"/>
          <p:cNvSpPr/>
          <p:nvPr/>
        </p:nvSpPr>
        <p:spPr>
          <a:xfrm>
            <a:off x="0" y="5891049"/>
            <a:ext cx="7164388"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14" name="Picture 2" descr="C:\Users\Admin\Pictures\Logos\RS logo stacked_black_A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671" y="5667000"/>
            <a:ext cx="1573650" cy="1067011"/>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5891049"/>
            <a:ext cx="14827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50" y="6035511"/>
            <a:ext cx="14605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99600" y="5517232"/>
            <a:ext cx="134143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1538" y="5986546"/>
            <a:ext cx="1223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r="73097"/>
          <a:stretch/>
        </p:blipFill>
        <p:spPr>
          <a:xfrm>
            <a:off x="3583831" y="5871845"/>
            <a:ext cx="766612" cy="803581"/>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7127" y="1802681"/>
            <a:ext cx="5328591" cy="3552395"/>
          </a:xfrm>
          <a:prstGeom prst="rect">
            <a:avLst/>
          </a:prstGeom>
        </p:spPr>
      </p:pic>
      <p:sp>
        <p:nvSpPr>
          <p:cNvPr id="19" name="Title 1"/>
          <p:cNvSpPr>
            <a:spLocks noGrp="1"/>
          </p:cNvSpPr>
          <p:nvPr>
            <p:ph type="ctrTitle"/>
          </p:nvPr>
        </p:nvSpPr>
        <p:spPr>
          <a:xfrm>
            <a:off x="397062" y="230783"/>
            <a:ext cx="8568952" cy="1470025"/>
          </a:xfrm>
        </p:spPr>
        <p:txBody>
          <a:bodyPr>
            <a:normAutofit/>
          </a:bodyPr>
          <a:lstStyle/>
          <a:p>
            <a:pPr algn="ct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Quantum technology with diamond &amp; silicon</a:t>
            </a:r>
            <a:b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r>
            <a:b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Gavin Morley, Department of Physics, University of Warwick</a:t>
            </a:r>
            <a:endParaRPr lang="en-GB"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5112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Admin\Documents\Teaching\CMP\Kittel bonding.jpg"/>
          <p:cNvPicPr>
            <a:picLocks noChangeAspect="1" noChangeArrowheads="1"/>
          </p:cNvPicPr>
          <p:nvPr/>
        </p:nvPicPr>
        <p:blipFill>
          <a:blip r:embed="rId3">
            <a:extLst>
              <a:ext uri="{28A0092B-C50C-407E-A947-70E740481C1C}">
                <a14:useLocalDpi xmlns:a14="http://schemas.microsoft.com/office/drawing/2010/main" val="0"/>
              </a:ext>
            </a:extLst>
          </a:blip>
          <a:srcRect l="2869" t="-2" r="2631" b="19930"/>
          <a:stretch>
            <a:fillRect/>
          </a:stretch>
        </p:blipFill>
        <p:spPr bwMode="auto">
          <a:xfrm>
            <a:off x="858838" y="2179638"/>
            <a:ext cx="7529512"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BAB0B519-595B-4012-8092-40C0CD51421D}" type="slidenum">
              <a:rPr lang="en-US" altLang="en-US" sz="1400" smtClean="0">
                <a:solidFill>
                  <a:schemeClr val="bg1"/>
                </a:solidFill>
              </a:rPr>
              <a:pPr>
                <a:lnSpc>
                  <a:spcPct val="100000"/>
                </a:lnSpc>
                <a:spcBef>
                  <a:spcPct val="0"/>
                </a:spcBef>
                <a:buClrTx/>
                <a:buFontTx/>
                <a:buNone/>
              </a:pPr>
              <a:t>20</a:t>
            </a:fld>
            <a:endParaRPr lang="en-US" altLang="en-US" sz="1400" smtClean="0">
              <a:latin typeface="Times New Roman" panose="02020603050405020304" pitchFamily="18" charset="0"/>
            </a:endParaRPr>
          </a:p>
        </p:txBody>
      </p:sp>
      <p:sp>
        <p:nvSpPr>
          <p:cNvPr id="47108"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7109"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7110" name="Rectangle 17"/>
          <p:cNvSpPr>
            <a:spLocks noChangeArrowheads="1"/>
          </p:cNvSpPr>
          <p:nvPr/>
        </p:nvSpPr>
        <p:spPr bwMode="auto">
          <a:xfrm>
            <a:off x="971550" y="5786438"/>
            <a:ext cx="8064946" cy="58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(b) Ground state wavefunction at closer separation. </a:t>
            </a:r>
            <a:endParaRPr lang="en-GB" altLang="en-US" sz="1400" dirty="0" smtClean="0"/>
          </a:p>
          <a:p>
            <a:pPr>
              <a:lnSpc>
                <a:spcPct val="100000"/>
              </a:lnSpc>
              <a:buFontTx/>
              <a:buNone/>
            </a:pPr>
            <a:r>
              <a:rPr lang="en-GB" altLang="en-US" sz="1400" dirty="0" smtClean="0"/>
              <a:t>(</a:t>
            </a:r>
            <a:r>
              <a:rPr lang="en-GB" altLang="en-US" sz="1400" dirty="0"/>
              <a:t>c) Excited state wavefunction. Page 245, Kittel, Introduction to Solid State Physics, Wiley 1996</a:t>
            </a:r>
          </a:p>
        </p:txBody>
      </p:sp>
      <p:grpSp>
        <p:nvGrpSpPr>
          <p:cNvPr id="10" name="Group 9"/>
          <p:cNvGrpSpPr>
            <a:grpSpLocks/>
          </p:cNvGrpSpPr>
          <p:nvPr/>
        </p:nvGrpSpPr>
        <p:grpSpPr bwMode="auto">
          <a:xfrm>
            <a:off x="858838" y="1700213"/>
            <a:ext cx="7961312" cy="1944687"/>
            <a:chOff x="859297" y="1700808"/>
            <a:chExt cx="7961175" cy="1944216"/>
          </a:xfrm>
        </p:grpSpPr>
        <p:sp>
          <p:nvSpPr>
            <p:cNvPr id="47113" name="Rectangle 5"/>
            <p:cNvSpPr>
              <a:spLocks noChangeArrowheads="1"/>
            </p:cNvSpPr>
            <p:nvPr/>
          </p:nvSpPr>
          <p:spPr bwMode="auto">
            <a:xfrm>
              <a:off x="859297" y="2060848"/>
              <a:ext cx="7961175" cy="158417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pic>
          <p:nvPicPr>
            <p:cNvPr id="47114" name="Picture 9" descr="http://image.slidesharecdn.com/eisbergresnick-quantumphysics-140605201016-phpapp02/95/eisberg-resnick-quantum-physics-258-638.jpg?cb=1402017944"/>
            <p:cNvPicPr>
              <a:picLocks noChangeAspect="1" noChangeArrowheads="1"/>
            </p:cNvPicPr>
            <p:nvPr/>
          </p:nvPicPr>
          <p:blipFill>
            <a:blip r:embed="rId4">
              <a:extLst>
                <a:ext uri="{28A0092B-C50C-407E-A947-70E740481C1C}">
                  <a14:useLocalDpi xmlns:a14="http://schemas.microsoft.com/office/drawing/2010/main" val="0"/>
                </a:ext>
              </a:extLst>
            </a:blip>
            <a:srcRect l="54375" t="3134" r="19843" b="81744"/>
            <a:stretch>
              <a:fillRect/>
            </a:stretch>
          </p:blipFill>
          <p:spPr bwMode="auto">
            <a:xfrm>
              <a:off x="3131840" y="1700808"/>
              <a:ext cx="229379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115" name="Straight Connector 29"/>
            <p:cNvCxnSpPr>
              <a:cxnSpLocks noChangeShapeType="1"/>
            </p:cNvCxnSpPr>
            <p:nvPr/>
          </p:nvCxnSpPr>
          <p:spPr bwMode="auto">
            <a:xfrm>
              <a:off x="3481166" y="2144765"/>
              <a:ext cx="1368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7116" name="Straight Connector 31"/>
            <p:cNvCxnSpPr>
              <a:cxnSpLocks noChangeShapeType="1"/>
            </p:cNvCxnSpPr>
            <p:nvPr/>
          </p:nvCxnSpPr>
          <p:spPr bwMode="auto">
            <a:xfrm>
              <a:off x="3805542" y="2276872"/>
              <a:ext cx="720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7117" name="Straight Connector 32"/>
            <p:cNvCxnSpPr>
              <a:cxnSpLocks noChangeShapeType="1"/>
            </p:cNvCxnSpPr>
            <p:nvPr/>
          </p:nvCxnSpPr>
          <p:spPr bwMode="auto">
            <a:xfrm>
              <a:off x="4057566" y="3055565"/>
              <a:ext cx="180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sp>
          <p:nvSpPr>
            <p:cNvPr id="47118" name="Rectangle 33"/>
            <p:cNvSpPr>
              <a:spLocks noChangeArrowheads="1"/>
            </p:cNvSpPr>
            <p:nvPr/>
          </p:nvSpPr>
          <p:spPr bwMode="auto">
            <a:xfrm>
              <a:off x="1620118" y="2116013"/>
              <a:ext cx="19077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a:t>Page 240, Eisberg and Resnick, Quantum Physics of Atoms, Molecules, Solids, Nuclei, and Particles, Wiley 1985</a:t>
              </a:r>
            </a:p>
          </p:txBody>
        </p:sp>
        <p:cxnSp>
          <p:nvCxnSpPr>
            <p:cNvPr id="47119" name="Straight Connector 25"/>
            <p:cNvCxnSpPr>
              <a:cxnSpLocks noChangeShapeType="1"/>
            </p:cNvCxnSpPr>
            <p:nvPr/>
          </p:nvCxnSpPr>
          <p:spPr bwMode="auto">
            <a:xfrm>
              <a:off x="3672016" y="2204864"/>
              <a:ext cx="972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7120" name="Straight Connector 26"/>
            <p:cNvCxnSpPr>
              <a:cxnSpLocks noChangeShapeType="1"/>
            </p:cNvCxnSpPr>
            <p:nvPr/>
          </p:nvCxnSpPr>
          <p:spPr bwMode="auto">
            <a:xfrm>
              <a:off x="3923928" y="2420888"/>
              <a:ext cx="468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7121" name="Straight Connector 27"/>
            <p:cNvCxnSpPr>
              <a:cxnSpLocks noChangeShapeType="1"/>
            </p:cNvCxnSpPr>
            <p:nvPr/>
          </p:nvCxnSpPr>
          <p:spPr bwMode="auto">
            <a:xfrm>
              <a:off x="4075721" y="2971648"/>
              <a:ext cx="180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sp>
          <p:nvSpPr>
            <p:cNvPr id="47122" name="Rectangle 34"/>
            <p:cNvSpPr>
              <a:spLocks noChangeArrowheads="1"/>
            </p:cNvSpPr>
            <p:nvPr/>
          </p:nvSpPr>
          <p:spPr bwMode="auto">
            <a:xfrm>
              <a:off x="3483496" y="3284984"/>
              <a:ext cx="1160512" cy="36004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sp>
        <p:nvSpPr>
          <p:cNvPr id="47112" name="Rectangle 7"/>
          <p:cNvSpPr>
            <a:spLocks noChangeArrowheads="1"/>
          </p:cNvSpPr>
          <p:nvPr/>
        </p:nvSpPr>
        <p:spPr bwMode="auto">
          <a:xfrm>
            <a:off x="971550" y="908050"/>
            <a:ext cx="777716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Building a molecule from atoms</a:t>
            </a:r>
          </a:p>
          <a:p>
            <a:pPr algn="r">
              <a:lnSpc>
                <a:spcPct val="100000"/>
              </a:lnSpc>
              <a:buFontTx/>
              <a:buNone/>
            </a:pPr>
            <a:r>
              <a:rPr lang="en-GB" altLang="en-US" sz="4000"/>
              <a:t>…a bond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1"/>
          <p:cNvPicPr>
            <a:picLocks noChangeAspect="1" noChangeArrowheads="1"/>
          </p:cNvPicPr>
          <p:nvPr/>
        </p:nvPicPr>
        <p:blipFill>
          <a:blip r:embed="rId3">
            <a:extLst>
              <a:ext uri="{28A0092B-C50C-407E-A947-70E740481C1C}">
                <a14:useLocalDpi xmlns:a14="http://schemas.microsoft.com/office/drawing/2010/main" val="0"/>
              </a:ext>
            </a:extLst>
          </a:blip>
          <a:srcRect l="9840"/>
          <a:stretch>
            <a:fillRect/>
          </a:stretch>
        </p:blipFill>
        <p:spPr bwMode="auto">
          <a:xfrm>
            <a:off x="7854950" y="2697163"/>
            <a:ext cx="1181100"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4CA1F74F-3459-4073-AF15-2725B0D8BBB3}" type="slidenum">
              <a:rPr lang="en-US" altLang="en-US" sz="1400" smtClean="0">
                <a:solidFill>
                  <a:schemeClr val="bg1"/>
                </a:solidFill>
              </a:rPr>
              <a:pPr>
                <a:lnSpc>
                  <a:spcPct val="100000"/>
                </a:lnSpc>
                <a:spcBef>
                  <a:spcPct val="0"/>
                </a:spcBef>
                <a:buClrTx/>
                <a:buFontTx/>
                <a:buNone/>
              </a:pPr>
              <a:t>21</a:t>
            </a:fld>
            <a:endParaRPr lang="en-US" altLang="en-US" sz="1400" smtClean="0">
              <a:latin typeface="Times New Roman" panose="02020603050405020304" pitchFamily="18" charset="0"/>
            </a:endParaRPr>
          </a:p>
        </p:txBody>
      </p:sp>
      <p:sp>
        <p:nvSpPr>
          <p:cNvPr id="49156"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9157"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9158" name="Rectangle 7"/>
          <p:cNvSpPr>
            <a:spLocks noChangeArrowheads="1"/>
          </p:cNvSpPr>
          <p:nvPr/>
        </p:nvSpPr>
        <p:spPr bwMode="auto">
          <a:xfrm>
            <a:off x="971550" y="908050"/>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Potentials</a:t>
            </a:r>
          </a:p>
        </p:txBody>
      </p:sp>
      <p:sp>
        <p:nvSpPr>
          <p:cNvPr id="49159" name="Rectangle 67"/>
          <p:cNvSpPr>
            <a:spLocks noChangeArrowheads="1"/>
          </p:cNvSpPr>
          <p:nvPr/>
        </p:nvSpPr>
        <p:spPr bwMode="auto">
          <a:xfrm>
            <a:off x="2771775" y="5951538"/>
            <a:ext cx="58326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Schematics of the potential due to the ions in the crystal, Page 3, Singleton, Band Theory and Electronic Properties of Solids, OUP 2001</a:t>
            </a:r>
          </a:p>
        </p:txBody>
      </p:sp>
      <p:pic>
        <p:nvPicPr>
          <p:cNvPr id="49160" name="Picture 2" descr="C:\Users\Admin\Documents\Teaching\CMP\Kittel bonding.jpg"/>
          <p:cNvPicPr>
            <a:picLocks noChangeAspect="1" noChangeArrowheads="1"/>
          </p:cNvPicPr>
          <p:nvPr/>
        </p:nvPicPr>
        <p:blipFill>
          <a:blip r:embed="rId4">
            <a:extLst>
              <a:ext uri="{28A0092B-C50C-407E-A947-70E740481C1C}">
                <a14:useLocalDpi xmlns:a14="http://schemas.microsoft.com/office/drawing/2010/main" val="0"/>
              </a:ext>
            </a:extLst>
          </a:blip>
          <a:srcRect l="16974" t="-2" r="52896" b="72044"/>
          <a:stretch>
            <a:fillRect/>
          </a:stretch>
        </p:blipFill>
        <p:spPr bwMode="auto">
          <a:xfrm>
            <a:off x="611188" y="2736850"/>
            <a:ext cx="24018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1" name="Group 19"/>
          <p:cNvGrpSpPr>
            <a:grpSpLocks/>
          </p:cNvGrpSpPr>
          <p:nvPr/>
        </p:nvGrpSpPr>
        <p:grpSpPr bwMode="auto">
          <a:xfrm>
            <a:off x="719138" y="3943350"/>
            <a:ext cx="2293937" cy="1839913"/>
            <a:chOff x="2051720" y="3533537"/>
            <a:chExt cx="2293797" cy="1839678"/>
          </a:xfrm>
        </p:grpSpPr>
        <p:pic>
          <p:nvPicPr>
            <p:cNvPr id="49189" name="Picture 9" descr="http://image.slidesharecdn.com/eisbergresnick-quantumphysics-140605201016-phpapp02/95/eisberg-resnick-quantum-physics-258-638.jpg?cb=1402017944"/>
            <p:cNvPicPr>
              <a:picLocks noChangeAspect="1" noChangeArrowheads="1"/>
            </p:cNvPicPr>
            <p:nvPr/>
          </p:nvPicPr>
          <p:blipFill>
            <a:blip r:embed="rId5">
              <a:extLst>
                <a:ext uri="{28A0092B-C50C-407E-A947-70E740481C1C}">
                  <a14:useLocalDpi xmlns:a14="http://schemas.microsoft.com/office/drawing/2010/main" val="0"/>
                </a:ext>
              </a:extLst>
            </a:blip>
            <a:srcRect l="54375" t="3947" r="19843" b="81744"/>
            <a:stretch>
              <a:fillRect/>
            </a:stretch>
          </p:blipFill>
          <p:spPr bwMode="auto">
            <a:xfrm>
              <a:off x="2051720" y="3533537"/>
              <a:ext cx="2293797" cy="183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190" name="Straight Connector 11"/>
            <p:cNvCxnSpPr>
              <a:cxnSpLocks noChangeShapeType="1"/>
            </p:cNvCxnSpPr>
            <p:nvPr/>
          </p:nvCxnSpPr>
          <p:spPr bwMode="auto">
            <a:xfrm>
              <a:off x="2401046" y="3872957"/>
              <a:ext cx="1368000"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49191" name="Straight Connector 12"/>
            <p:cNvCxnSpPr>
              <a:cxnSpLocks noChangeShapeType="1"/>
            </p:cNvCxnSpPr>
            <p:nvPr/>
          </p:nvCxnSpPr>
          <p:spPr bwMode="auto">
            <a:xfrm>
              <a:off x="2725422" y="4018157"/>
              <a:ext cx="720000"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49192" name="Straight Connector 13"/>
            <p:cNvCxnSpPr>
              <a:cxnSpLocks noChangeShapeType="1"/>
            </p:cNvCxnSpPr>
            <p:nvPr/>
          </p:nvCxnSpPr>
          <p:spPr bwMode="auto">
            <a:xfrm>
              <a:off x="2977446" y="4783757"/>
              <a:ext cx="180000"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grpSp>
      <p:grpSp>
        <p:nvGrpSpPr>
          <p:cNvPr id="49162" name="Group 7"/>
          <p:cNvGrpSpPr>
            <a:grpSpLocks/>
          </p:cNvGrpSpPr>
          <p:nvPr/>
        </p:nvGrpSpPr>
        <p:grpSpPr bwMode="auto">
          <a:xfrm>
            <a:off x="5157788" y="3470275"/>
            <a:ext cx="3951287" cy="2409825"/>
            <a:chOff x="4942334" y="2996952"/>
            <a:chExt cx="3950146" cy="2409825"/>
          </a:xfrm>
        </p:grpSpPr>
        <p:pic>
          <p:nvPicPr>
            <p:cNvPr id="49187" name="Picture 2"/>
            <p:cNvPicPr>
              <a:picLocks noChangeAspect="1" noChangeArrowheads="1"/>
            </p:cNvPicPr>
            <p:nvPr/>
          </p:nvPicPr>
          <p:blipFill>
            <a:blip r:embed="rId6">
              <a:extLst>
                <a:ext uri="{28A0092B-C50C-407E-A947-70E740481C1C}">
                  <a14:useLocalDpi xmlns:a14="http://schemas.microsoft.com/office/drawing/2010/main" val="0"/>
                </a:ext>
              </a:extLst>
            </a:blip>
            <a:srcRect r="3519"/>
            <a:stretch>
              <a:fillRect/>
            </a:stretch>
          </p:blipFill>
          <p:spPr bwMode="auto">
            <a:xfrm>
              <a:off x="4942334" y="2996952"/>
              <a:ext cx="3950146"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88" name="Picture 2"/>
            <p:cNvPicPr>
              <a:picLocks noChangeAspect="1" noChangeArrowheads="1"/>
            </p:cNvPicPr>
            <p:nvPr/>
          </p:nvPicPr>
          <p:blipFill>
            <a:blip r:embed="rId6">
              <a:extLst>
                <a:ext uri="{28A0092B-C50C-407E-A947-70E740481C1C}">
                  <a14:useLocalDpi xmlns:a14="http://schemas.microsoft.com/office/drawing/2010/main" val="0"/>
                </a:ext>
              </a:extLst>
            </a:blip>
            <a:srcRect l="63760" t="65356" r="8093" b="7755"/>
            <a:stretch>
              <a:fillRect/>
            </a:stretch>
          </p:blipFill>
          <p:spPr bwMode="auto">
            <a:xfrm>
              <a:off x="7552184" y="3428752"/>
              <a:ext cx="1152525" cy="18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9163" name="Rectangle 3"/>
          <p:cNvSpPr>
            <a:spLocks noChangeArrowheads="1"/>
          </p:cNvSpPr>
          <p:nvPr/>
        </p:nvSpPr>
        <p:spPr bwMode="auto">
          <a:xfrm>
            <a:off x="5149850" y="3313113"/>
            <a:ext cx="2195513" cy="26368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pic>
        <p:nvPicPr>
          <p:cNvPr id="49164" name="Picture 2" descr="C:\Users\Admin\Documents\Teaching\CMP\Kittel bonding.jpg"/>
          <p:cNvPicPr>
            <a:picLocks noChangeAspect="1" noChangeArrowheads="1"/>
          </p:cNvPicPr>
          <p:nvPr/>
        </p:nvPicPr>
        <p:blipFill>
          <a:blip r:embed="rId4">
            <a:extLst>
              <a:ext uri="{28A0092B-C50C-407E-A947-70E740481C1C}">
                <a14:useLocalDpi xmlns:a14="http://schemas.microsoft.com/office/drawing/2010/main" val="0"/>
              </a:ext>
            </a:extLst>
          </a:blip>
          <a:srcRect l="5220" t="37186" r="51068" b="34959"/>
          <a:stretch>
            <a:fillRect/>
          </a:stretch>
        </p:blipFill>
        <p:spPr bwMode="auto">
          <a:xfrm>
            <a:off x="3132138" y="2736850"/>
            <a:ext cx="34829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TextBox 64"/>
          <p:cNvSpPr txBox="1">
            <a:spLocks noChangeArrowheads="1"/>
          </p:cNvSpPr>
          <p:nvPr/>
        </p:nvSpPr>
        <p:spPr bwMode="auto">
          <a:xfrm>
            <a:off x="6799263" y="5281613"/>
            <a:ext cx="312737" cy="490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800"/>
              <a:t>0</a:t>
            </a:r>
          </a:p>
        </p:txBody>
      </p:sp>
      <p:sp>
        <p:nvSpPr>
          <p:cNvPr id="49166" name="TextBox 65"/>
          <p:cNvSpPr txBox="1">
            <a:spLocks noChangeArrowheads="1"/>
          </p:cNvSpPr>
          <p:nvPr/>
        </p:nvSpPr>
        <p:spPr bwMode="auto">
          <a:xfrm>
            <a:off x="6824663" y="3552825"/>
            <a:ext cx="3127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800"/>
              <a:t>1</a:t>
            </a:r>
          </a:p>
        </p:txBody>
      </p:sp>
      <p:cxnSp>
        <p:nvCxnSpPr>
          <p:cNvPr id="49167" name="Straight Connector 5"/>
          <p:cNvCxnSpPr>
            <a:cxnSpLocks noChangeShapeType="1"/>
          </p:cNvCxnSpPr>
          <p:nvPr/>
        </p:nvCxnSpPr>
        <p:spPr bwMode="auto">
          <a:xfrm>
            <a:off x="7345363" y="3686175"/>
            <a:ext cx="0" cy="20859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9168" name="Straight Connector 29"/>
          <p:cNvCxnSpPr>
            <a:cxnSpLocks noChangeShapeType="1"/>
          </p:cNvCxnSpPr>
          <p:nvPr/>
        </p:nvCxnSpPr>
        <p:spPr bwMode="auto">
          <a:xfrm flipH="1">
            <a:off x="7210425" y="3905250"/>
            <a:ext cx="1428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9169" name="Straight Connector 31"/>
          <p:cNvCxnSpPr>
            <a:cxnSpLocks noChangeShapeType="1"/>
          </p:cNvCxnSpPr>
          <p:nvPr/>
        </p:nvCxnSpPr>
        <p:spPr bwMode="auto">
          <a:xfrm flipH="1">
            <a:off x="7210425" y="5559425"/>
            <a:ext cx="1428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9170" name="Rectangle 67"/>
          <p:cNvSpPr>
            <a:spLocks noChangeArrowheads="1"/>
          </p:cNvSpPr>
          <p:nvPr/>
        </p:nvSpPr>
        <p:spPr bwMode="auto">
          <a:xfrm>
            <a:off x="1403350" y="1989138"/>
            <a:ext cx="7740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a:t>Atom			Molecule		Insulating crystal: 					           tight binding model</a:t>
            </a:r>
          </a:p>
        </p:txBody>
      </p:sp>
      <p:sp>
        <p:nvSpPr>
          <p:cNvPr id="49171" name="Rectangle 8"/>
          <p:cNvSpPr>
            <a:spLocks noChangeArrowheads="1"/>
          </p:cNvSpPr>
          <p:nvPr/>
        </p:nvSpPr>
        <p:spPr bwMode="auto">
          <a:xfrm>
            <a:off x="611188" y="1844675"/>
            <a:ext cx="2401887" cy="39814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nvGrpSpPr>
          <p:cNvPr id="49172" name="Group 63"/>
          <p:cNvGrpSpPr>
            <a:grpSpLocks/>
          </p:cNvGrpSpPr>
          <p:nvPr/>
        </p:nvGrpSpPr>
        <p:grpSpPr bwMode="auto">
          <a:xfrm>
            <a:off x="3057525" y="3860800"/>
            <a:ext cx="2295525" cy="1839913"/>
            <a:chOff x="2051720" y="3533537"/>
            <a:chExt cx="2293797" cy="1839678"/>
          </a:xfrm>
        </p:grpSpPr>
        <p:pic>
          <p:nvPicPr>
            <p:cNvPr id="49183" name="Picture 9" descr="http://image.slidesharecdn.com/eisbergresnick-quantumphysics-140605201016-phpapp02/95/eisberg-resnick-quantum-physics-258-638.jpg?cb=1402017944"/>
            <p:cNvPicPr>
              <a:picLocks noChangeAspect="1" noChangeArrowheads="1"/>
            </p:cNvPicPr>
            <p:nvPr/>
          </p:nvPicPr>
          <p:blipFill>
            <a:blip r:embed="rId5">
              <a:extLst>
                <a:ext uri="{28A0092B-C50C-407E-A947-70E740481C1C}">
                  <a14:useLocalDpi xmlns:a14="http://schemas.microsoft.com/office/drawing/2010/main" val="0"/>
                </a:ext>
              </a:extLst>
            </a:blip>
            <a:srcRect l="54375" t="3947" r="19843" b="81744"/>
            <a:stretch>
              <a:fillRect/>
            </a:stretch>
          </p:blipFill>
          <p:spPr bwMode="auto">
            <a:xfrm>
              <a:off x="2051720" y="3533537"/>
              <a:ext cx="2293797" cy="183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184" name="Straight Connector 11"/>
            <p:cNvCxnSpPr>
              <a:cxnSpLocks noChangeShapeType="1"/>
            </p:cNvCxnSpPr>
            <p:nvPr/>
          </p:nvCxnSpPr>
          <p:spPr bwMode="auto">
            <a:xfrm>
              <a:off x="2401046" y="3872957"/>
              <a:ext cx="1368000"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49185" name="Straight Connector 12"/>
            <p:cNvCxnSpPr>
              <a:cxnSpLocks noChangeShapeType="1"/>
            </p:cNvCxnSpPr>
            <p:nvPr/>
          </p:nvCxnSpPr>
          <p:spPr bwMode="auto">
            <a:xfrm>
              <a:off x="2725422" y="4018157"/>
              <a:ext cx="720000"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49186" name="Straight Connector 13"/>
            <p:cNvCxnSpPr>
              <a:cxnSpLocks noChangeShapeType="1"/>
            </p:cNvCxnSpPr>
            <p:nvPr/>
          </p:nvCxnSpPr>
          <p:spPr bwMode="auto">
            <a:xfrm>
              <a:off x="2977446" y="4783757"/>
              <a:ext cx="180000"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grpSp>
      <p:grpSp>
        <p:nvGrpSpPr>
          <p:cNvPr id="49173" name="Group 69"/>
          <p:cNvGrpSpPr>
            <a:grpSpLocks/>
          </p:cNvGrpSpPr>
          <p:nvPr/>
        </p:nvGrpSpPr>
        <p:grpSpPr bwMode="auto">
          <a:xfrm>
            <a:off x="4859338" y="3860800"/>
            <a:ext cx="1944687" cy="1839913"/>
            <a:chOff x="2401046" y="3533537"/>
            <a:chExt cx="1944471" cy="1839678"/>
          </a:xfrm>
        </p:grpSpPr>
        <p:pic>
          <p:nvPicPr>
            <p:cNvPr id="49179" name="Picture 9" descr="http://image.slidesharecdn.com/eisbergresnick-quantumphysics-140605201016-phpapp02/95/eisberg-resnick-quantum-physics-258-638.jpg?cb=1402017944"/>
            <p:cNvPicPr>
              <a:picLocks noChangeAspect="1" noChangeArrowheads="1"/>
            </p:cNvPicPr>
            <p:nvPr/>
          </p:nvPicPr>
          <p:blipFill>
            <a:blip r:embed="rId5">
              <a:extLst>
                <a:ext uri="{28A0092B-C50C-407E-A947-70E740481C1C}">
                  <a14:useLocalDpi xmlns:a14="http://schemas.microsoft.com/office/drawing/2010/main" val="0"/>
                </a:ext>
              </a:extLst>
            </a:blip>
            <a:srcRect l="58302" t="3947" r="19843" b="81744"/>
            <a:stretch>
              <a:fillRect/>
            </a:stretch>
          </p:blipFill>
          <p:spPr bwMode="auto">
            <a:xfrm>
              <a:off x="2401046" y="3533537"/>
              <a:ext cx="1944471" cy="183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180" name="Straight Connector 11"/>
            <p:cNvCxnSpPr>
              <a:cxnSpLocks noChangeShapeType="1"/>
            </p:cNvCxnSpPr>
            <p:nvPr/>
          </p:nvCxnSpPr>
          <p:spPr bwMode="auto">
            <a:xfrm>
              <a:off x="2401046" y="3872957"/>
              <a:ext cx="1368000"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49181" name="Straight Connector 12"/>
            <p:cNvCxnSpPr>
              <a:cxnSpLocks noChangeShapeType="1"/>
            </p:cNvCxnSpPr>
            <p:nvPr/>
          </p:nvCxnSpPr>
          <p:spPr bwMode="auto">
            <a:xfrm>
              <a:off x="2725422" y="4018157"/>
              <a:ext cx="720000"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49182" name="Straight Connector 13"/>
            <p:cNvCxnSpPr>
              <a:cxnSpLocks noChangeShapeType="1"/>
            </p:cNvCxnSpPr>
            <p:nvPr/>
          </p:nvCxnSpPr>
          <p:spPr bwMode="auto">
            <a:xfrm>
              <a:off x="2977446" y="4783757"/>
              <a:ext cx="180000"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grpSp>
      <p:sp>
        <p:nvSpPr>
          <p:cNvPr id="67" name="TextBox 66"/>
          <p:cNvSpPr txBox="1"/>
          <p:nvPr/>
        </p:nvSpPr>
        <p:spPr>
          <a:xfrm>
            <a:off x="6631196" y="4044728"/>
            <a:ext cx="677108" cy="1237032"/>
          </a:xfrm>
          <a:prstGeom prst="rect">
            <a:avLst/>
          </a:prstGeom>
          <a:solidFill>
            <a:schemeClr val="bg1"/>
          </a:solidFill>
        </p:spPr>
        <p:txBody>
          <a:bodyPr vert="vert270">
            <a:spAutoFit/>
          </a:bodyPr>
          <a:lstStyle/>
          <a:p>
            <a:pPr>
              <a:spcBef>
                <a:spcPts val="0"/>
              </a:spcBef>
              <a:buClr>
                <a:srgbClr val="990033"/>
              </a:buClr>
              <a:defRPr/>
            </a:pPr>
            <a:r>
              <a:rPr lang="en-GB" sz="1600" dirty="0">
                <a:cs typeface="+mn-cs"/>
              </a:rPr>
              <a:t>Potential energy (V)</a:t>
            </a:r>
          </a:p>
        </p:txBody>
      </p:sp>
      <p:sp>
        <p:nvSpPr>
          <p:cNvPr id="49175" name="Rectangle 61"/>
          <p:cNvSpPr>
            <a:spLocks noChangeArrowheads="1"/>
          </p:cNvSpPr>
          <p:nvPr/>
        </p:nvSpPr>
        <p:spPr bwMode="auto">
          <a:xfrm>
            <a:off x="3132138" y="1844675"/>
            <a:ext cx="3482975" cy="39814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9176" name="Rectangle 62"/>
          <p:cNvSpPr>
            <a:spLocks noChangeArrowheads="1"/>
          </p:cNvSpPr>
          <p:nvPr/>
        </p:nvSpPr>
        <p:spPr bwMode="auto">
          <a:xfrm>
            <a:off x="6707188" y="1844675"/>
            <a:ext cx="2401887" cy="39814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9177" name="Rectangle 3"/>
          <p:cNvSpPr>
            <a:spLocks noChangeArrowheads="1"/>
          </p:cNvSpPr>
          <p:nvPr/>
        </p:nvSpPr>
        <p:spPr bwMode="auto">
          <a:xfrm>
            <a:off x="4376738" y="4170363"/>
            <a:ext cx="863600" cy="1952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9178" name="Freeform 2"/>
          <p:cNvSpPr>
            <a:spLocks/>
          </p:cNvSpPr>
          <p:nvPr/>
        </p:nvSpPr>
        <p:spPr bwMode="auto">
          <a:xfrm>
            <a:off x="4395788" y="4284663"/>
            <a:ext cx="823912" cy="80962"/>
          </a:xfrm>
          <a:custGeom>
            <a:avLst/>
            <a:gdLst>
              <a:gd name="T0" fmla="*/ 0 w 859316"/>
              <a:gd name="T1" fmla="*/ 20663 h 88135"/>
              <a:gd name="T2" fmla="*/ 215637 w 859316"/>
              <a:gd name="T3" fmla="*/ 0 h 88135"/>
              <a:gd name="T4" fmla="*/ 420489 w 859316"/>
              <a:gd name="T5" fmla="*/ 20663 h 88135"/>
              <a:gd name="T6" fmla="*/ 420489 w 859316"/>
              <a:gd name="T7" fmla="*/ 20663 h 88135"/>
              <a:gd name="T8" fmla="*/ 420489 w 859316"/>
              <a:gd name="T9" fmla="*/ 20663 h 88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9316" h="88135">
                <a:moveTo>
                  <a:pt x="0" y="88135"/>
                </a:moveTo>
                <a:cubicBezTo>
                  <a:pt x="148728" y="44067"/>
                  <a:pt x="297456" y="0"/>
                  <a:pt x="440675" y="0"/>
                </a:cubicBezTo>
                <a:cubicBezTo>
                  <a:pt x="583894" y="0"/>
                  <a:pt x="859316" y="88135"/>
                  <a:pt x="859316" y="88135"/>
                </a:cubicBezTo>
              </a:path>
            </a:pathLst>
          </a:cu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F7473219-62D9-4AA3-A111-A840AE9B7395}" type="slidenum">
              <a:rPr lang="en-US" altLang="en-US" sz="1400" smtClean="0">
                <a:solidFill>
                  <a:schemeClr val="bg1"/>
                </a:solidFill>
              </a:rPr>
              <a:pPr>
                <a:lnSpc>
                  <a:spcPct val="100000"/>
                </a:lnSpc>
                <a:spcBef>
                  <a:spcPct val="0"/>
                </a:spcBef>
                <a:buClrTx/>
                <a:buFontTx/>
                <a:buNone/>
              </a:pPr>
              <a:t>22</a:t>
            </a:fld>
            <a:endParaRPr lang="en-US" altLang="en-US" sz="1400" smtClean="0">
              <a:latin typeface="Times New Roman" panose="02020603050405020304" pitchFamily="18" charset="0"/>
            </a:endParaRPr>
          </a:p>
        </p:txBody>
      </p:sp>
      <p:sp>
        <p:nvSpPr>
          <p:cNvPr id="51203"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51204"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51205" name="Rectangle 7"/>
          <p:cNvSpPr>
            <a:spLocks noChangeArrowheads="1"/>
          </p:cNvSpPr>
          <p:nvPr/>
        </p:nvSpPr>
        <p:spPr bwMode="auto">
          <a:xfrm>
            <a:off x="971550" y="908050"/>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The tight-binding model</a:t>
            </a:r>
          </a:p>
        </p:txBody>
      </p:sp>
      <p:sp>
        <p:nvSpPr>
          <p:cNvPr id="51206" name="Rectangle 67"/>
          <p:cNvSpPr>
            <a:spLocks noChangeArrowheads="1"/>
          </p:cNvSpPr>
          <p:nvPr/>
        </p:nvSpPr>
        <p:spPr bwMode="auto">
          <a:xfrm>
            <a:off x="2771775" y="5951538"/>
            <a:ext cx="5771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Schematics of the potential due to the ions in the crystal, Page 3, Singleton, Band Theory and Electronic Properties of Solids, OUP 2001</a:t>
            </a:r>
          </a:p>
        </p:txBody>
      </p:sp>
      <p:pic>
        <p:nvPicPr>
          <p:cNvPr id="51207" name="Picture 2" descr="C:\Users\Admin\Documents\Teaching\CMP\Kittel bonding.jpg"/>
          <p:cNvPicPr>
            <a:picLocks noChangeAspect="1" noChangeArrowheads="1"/>
          </p:cNvPicPr>
          <p:nvPr/>
        </p:nvPicPr>
        <p:blipFill>
          <a:blip r:embed="rId3">
            <a:extLst>
              <a:ext uri="{28A0092B-C50C-407E-A947-70E740481C1C}">
                <a14:useLocalDpi xmlns:a14="http://schemas.microsoft.com/office/drawing/2010/main" val="0"/>
              </a:ext>
            </a:extLst>
          </a:blip>
          <a:srcRect l="16974" t="-2" r="52896" b="72044"/>
          <a:stretch>
            <a:fillRect/>
          </a:stretch>
        </p:blipFill>
        <p:spPr bwMode="auto">
          <a:xfrm>
            <a:off x="611188" y="2736850"/>
            <a:ext cx="24018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8" name="Group 19"/>
          <p:cNvGrpSpPr>
            <a:grpSpLocks/>
          </p:cNvGrpSpPr>
          <p:nvPr/>
        </p:nvGrpSpPr>
        <p:grpSpPr bwMode="auto">
          <a:xfrm>
            <a:off x="719138" y="3943350"/>
            <a:ext cx="2293937" cy="1839913"/>
            <a:chOff x="2051720" y="3533537"/>
            <a:chExt cx="2293797" cy="1839678"/>
          </a:xfrm>
        </p:grpSpPr>
        <p:pic>
          <p:nvPicPr>
            <p:cNvPr id="51234" name="Picture 9" descr="http://image.slidesharecdn.com/eisbergresnick-quantumphysics-140605201016-phpapp02/95/eisberg-resnick-quantum-physics-258-638.jpg?cb=1402017944"/>
            <p:cNvPicPr>
              <a:picLocks noChangeAspect="1" noChangeArrowheads="1"/>
            </p:cNvPicPr>
            <p:nvPr/>
          </p:nvPicPr>
          <p:blipFill>
            <a:blip r:embed="rId4">
              <a:extLst>
                <a:ext uri="{28A0092B-C50C-407E-A947-70E740481C1C}">
                  <a14:useLocalDpi xmlns:a14="http://schemas.microsoft.com/office/drawing/2010/main" val="0"/>
                </a:ext>
              </a:extLst>
            </a:blip>
            <a:srcRect l="54375" t="3947" r="19843" b="81744"/>
            <a:stretch>
              <a:fillRect/>
            </a:stretch>
          </p:blipFill>
          <p:spPr bwMode="auto">
            <a:xfrm>
              <a:off x="2051720" y="3533537"/>
              <a:ext cx="2293797" cy="183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35" name="Straight Connector 11"/>
            <p:cNvCxnSpPr>
              <a:cxnSpLocks noChangeShapeType="1"/>
            </p:cNvCxnSpPr>
            <p:nvPr/>
          </p:nvCxnSpPr>
          <p:spPr bwMode="auto">
            <a:xfrm>
              <a:off x="2401046" y="3872957"/>
              <a:ext cx="1368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51236" name="Straight Connector 12"/>
            <p:cNvCxnSpPr>
              <a:cxnSpLocks noChangeShapeType="1"/>
            </p:cNvCxnSpPr>
            <p:nvPr/>
          </p:nvCxnSpPr>
          <p:spPr bwMode="auto">
            <a:xfrm>
              <a:off x="2725422" y="4018157"/>
              <a:ext cx="720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51237" name="Straight Connector 13"/>
            <p:cNvCxnSpPr>
              <a:cxnSpLocks noChangeShapeType="1"/>
            </p:cNvCxnSpPr>
            <p:nvPr/>
          </p:nvCxnSpPr>
          <p:spPr bwMode="auto">
            <a:xfrm>
              <a:off x="2977446" y="4783757"/>
              <a:ext cx="180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grpSp>
      <p:sp>
        <p:nvSpPr>
          <p:cNvPr id="51209" name="Rectangle 3"/>
          <p:cNvSpPr>
            <a:spLocks noChangeArrowheads="1"/>
          </p:cNvSpPr>
          <p:nvPr/>
        </p:nvSpPr>
        <p:spPr bwMode="auto">
          <a:xfrm>
            <a:off x="5149850" y="3313113"/>
            <a:ext cx="2195513" cy="26368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nvGrpSpPr>
          <p:cNvPr id="51210" name="Group 43"/>
          <p:cNvGrpSpPr>
            <a:grpSpLocks/>
          </p:cNvGrpSpPr>
          <p:nvPr/>
        </p:nvGrpSpPr>
        <p:grpSpPr bwMode="auto">
          <a:xfrm>
            <a:off x="3779838" y="3881438"/>
            <a:ext cx="2293937" cy="1944687"/>
            <a:chOff x="3131840" y="1700808"/>
            <a:chExt cx="2293797" cy="1944216"/>
          </a:xfrm>
        </p:grpSpPr>
        <p:pic>
          <p:nvPicPr>
            <p:cNvPr id="51226" name="Picture 9" descr="http://image.slidesharecdn.com/eisbergresnick-quantumphysics-140605201016-phpapp02/95/eisberg-resnick-quantum-physics-258-638.jpg?cb=1402017944"/>
            <p:cNvPicPr>
              <a:picLocks noChangeAspect="1" noChangeArrowheads="1"/>
            </p:cNvPicPr>
            <p:nvPr/>
          </p:nvPicPr>
          <p:blipFill>
            <a:blip r:embed="rId4">
              <a:extLst>
                <a:ext uri="{28A0092B-C50C-407E-A947-70E740481C1C}">
                  <a14:useLocalDpi xmlns:a14="http://schemas.microsoft.com/office/drawing/2010/main" val="0"/>
                </a:ext>
              </a:extLst>
            </a:blip>
            <a:srcRect l="54375" t="3134" r="19843" b="81744"/>
            <a:stretch>
              <a:fillRect/>
            </a:stretch>
          </p:blipFill>
          <p:spPr bwMode="auto">
            <a:xfrm>
              <a:off x="3131840" y="1700808"/>
              <a:ext cx="229379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27" name="Straight Connector 29"/>
            <p:cNvCxnSpPr>
              <a:cxnSpLocks noChangeShapeType="1"/>
            </p:cNvCxnSpPr>
            <p:nvPr/>
          </p:nvCxnSpPr>
          <p:spPr bwMode="auto">
            <a:xfrm>
              <a:off x="3481166" y="2144765"/>
              <a:ext cx="1368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51228" name="Straight Connector 31"/>
            <p:cNvCxnSpPr>
              <a:cxnSpLocks noChangeShapeType="1"/>
            </p:cNvCxnSpPr>
            <p:nvPr/>
          </p:nvCxnSpPr>
          <p:spPr bwMode="auto">
            <a:xfrm>
              <a:off x="3805542" y="2276872"/>
              <a:ext cx="720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51229" name="Straight Connector 32"/>
            <p:cNvCxnSpPr>
              <a:cxnSpLocks noChangeShapeType="1"/>
            </p:cNvCxnSpPr>
            <p:nvPr/>
          </p:nvCxnSpPr>
          <p:spPr bwMode="auto">
            <a:xfrm>
              <a:off x="4057566" y="3055565"/>
              <a:ext cx="180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51230" name="Straight Connector 25"/>
            <p:cNvCxnSpPr>
              <a:cxnSpLocks noChangeShapeType="1"/>
            </p:cNvCxnSpPr>
            <p:nvPr/>
          </p:nvCxnSpPr>
          <p:spPr bwMode="auto">
            <a:xfrm>
              <a:off x="3672016" y="2204864"/>
              <a:ext cx="972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51231" name="Straight Connector 26"/>
            <p:cNvCxnSpPr>
              <a:cxnSpLocks noChangeShapeType="1"/>
            </p:cNvCxnSpPr>
            <p:nvPr/>
          </p:nvCxnSpPr>
          <p:spPr bwMode="auto">
            <a:xfrm>
              <a:off x="3923928" y="2420888"/>
              <a:ext cx="468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51232" name="Straight Connector 27"/>
            <p:cNvCxnSpPr>
              <a:cxnSpLocks noChangeShapeType="1"/>
            </p:cNvCxnSpPr>
            <p:nvPr/>
          </p:nvCxnSpPr>
          <p:spPr bwMode="auto">
            <a:xfrm>
              <a:off x="4075721" y="2971648"/>
              <a:ext cx="180000"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sp>
          <p:nvSpPr>
            <p:cNvPr id="51233" name="Rectangle 34"/>
            <p:cNvSpPr>
              <a:spLocks noChangeArrowheads="1"/>
            </p:cNvSpPr>
            <p:nvPr/>
          </p:nvSpPr>
          <p:spPr bwMode="auto">
            <a:xfrm>
              <a:off x="3483496" y="3284984"/>
              <a:ext cx="1160512" cy="36004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pic>
        <p:nvPicPr>
          <p:cNvPr id="51211" name="Picture 2" descr="C:\Users\Admin\Documents\Teaching\CMP\Kittel bonding.jpg"/>
          <p:cNvPicPr>
            <a:picLocks noChangeAspect="1" noChangeArrowheads="1"/>
          </p:cNvPicPr>
          <p:nvPr/>
        </p:nvPicPr>
        <p:blipFill>
          <a:blip r:embed="rId3">
            <a:extLst>
              <a:ext uri="{28A0092B-C50C-407E-A947-70E740481C1C}">
                <a14:useLocalDpi xmlns:a14="http://schemas.microsoft.com/office/drawing/2010/main" val="0"/>
              </a:ext>
            </a:extLst>
          </a:blip>
          <a:srcRect l="5220" t="37186" r="51068" b="34959"/>
          <a:stretch>
            <a:fillRect/>
          </a:stretch>
        </p:blipFill>
        <p:spPr bwMode="auto">
          <a:xfrm>
            <a:off x="3132138" y="2736850"/>
            <a:ext cx="34829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Rectangle 67"/>
          <p:cNvSpPr>
            <a:spLocks noChangeArrowheads="1"/>
          </p:cNvSpPr>
          <p:nvPr/>
        </p:nvSpPr>
        <p:spPr bwMode="auto">
          <a:xfrm>
            <a:off x="1403350" y="1989138"/>
            <a:ext cx="7740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a:t>Atom			Molecule		Insulating crystal 					           tight binding model</a:t>
            </a:r>
          </a:p>
          <a:p>
            <a:pPr>
              <a:lnSpc>
                <a:spcPct val="100000"/>
              </a:lnSpc>
              <a:buFontTx/>
              <a:buNone/>
            </a:pPr>
            <a:endParaRPr lang="en-GB" altLang="en-US" sz="2000"/>
          </a:p>
        </p:txBody>
      </p:sp>
      <p:sp>
        <p:nvSpPr>
          <p:cNvPr id="51213" name="Rectangle 8"/>
          <p:cNvSpPr>
            <a:spLocks noChangeArrowheads="1"/>
          </p:cNvSpPr>
          <p:nvPr/>
        </p:nvSpPr>
        <p:spPr bwMode="auto">
          <a:xfrm>
            <a:off x="611188" y="1844675"/>
            <a:ext cx="2401887" cy="39814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51214" name="Rectangle 61"/>
          <p:cNvSpPr>
            <a:spLocks noChangeArrowheads="1"/>
          </p:cNvSpPr>
          <p:nvPr/>
        </p:nvSpPr>
        <p:spPr bwMode="auto">
          <a:xfrm>
            <a:off x="3132138" y="1844675"/>
            <a:ext cx="3482975" cy="39814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51215" name="Rectangle 62"/>
          <p:cNvSpPr>
            <a:spLocks noChangeArrowheads="1"/>
          </p:cNvSpPr>
          <p:nvPr/>
        </p:nvSpPr>
        <p:spPr bwMode="auto">
          <a:xfrm>
            <a:off x="6707188" y="1844675"/>
            <a:ext cx="2401887" cy="39814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nvGrpSpPr>
          <p:cNvPr id="51216" name="Group 37"/>
          <p:cNvGrpSpPr>
            <a:grpSpLocks/>
          </p:cNvGrpSpPr>
          <p:nvPr/>
        </p:nvGrpSpPr>
        <p:grpSpPr bwMode="auto">
          <a:xfrm>
            <a:off x="7031038" y="3860800"/>
            <a:ext cx="2078037" cy="1944688"/>
            <a:chOff x="3131840" y="1700808"/>
            <a:chExt cx="2077777" cy="1944216"/>
          </a:xfrm>
        </p:grpSpPr>
        <p:pic>
          <p:nvPicPr>
            <p:cNvPr id="51218" name="Picture 9" descr="http://image.slidesharecdn.com/eisbergresnick-quantumphysics-140605201016-phpapp02/95/eisberg-resnick-quantum-physics-258-638.jpg?cb=1402017944"/>
            <p:cNvPicPr>
              <a:picLocks noChangeAspect="1" noChangeArrowheads="1"/>
            </p:cNvPicPr>
            <p:nvPr/>
          </p:nvPicPr>
          <p:blipFill>
            <a:blip r:embed="rId4">
              <a:extLst>
                <a:ext uri="{28A0092B-C50C-407E-A947-70E740481C1C}">
                  <a14:useLocalDpi xmlns:a14="http://schemas.microsoft.com/office/drawing/2010/main" val="0"/>
                </a:ext>
              </a:extLst>
            </a:blip>
            <a:srcRect l="54375" t="3134" r="22272" b="81744"/>
            <a:stretch>
              <a:fillRect/>
            </a:stretch>
          </p:blipFill>
          <p:spPr bwMode="auto">
            <a:xfrm>
              <a:off x="3131840" y="1700808"/>
              <a:ext cx="207777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19" name="Straight Connector 29"/>
            <p:cNvCxnSpPr>
              <a:cxnSpLocks noChangeShapeType="1"/>
            </p:cNvCxnSpPr>
            <p:nvPr/>
          </p:nvCxnSpPr>
          <p:spPr bwMode="auto">
            <a:xfrm>
              <a:off x="3481166" y="2144765"/>
              <a:ext cx="1368000" cy="0"/>
            </a:xfrm>
            <a:prstGeom prst="line">
              <a:avLst/>
            </a:prstGeom>
            <a:noFill/>
            <a:ln w="76200" algn="ctr">
              <a:solidFill>
                <a:srgbClr val="FF3300"/>
              </a:solidFill>
              <a:round/>
              <a:headEnd/>
              <a:tailEnd/>
            </a:ln>
            <a:extLst>
              <a:ext uri="{909E8E84-426E-40DD-AFC4-6F175D3DCCD1}">
                <a14:hiddenFill xmlns:a14="http://schemas.microsoft.com/office/drawing/2010/main">
                  <a:noFill/>
                </a14:hiddenFill>
              </a:ext>
            </a:extLst>
          </p:spPr>
        </p:cxnSp>
        <p:cxnSp>
          <p:nvCxnSpPr>
            <p:cNvPr id="51220" name="Straight Connector 31"/>
            <p:cNvCxnSpPr>
              <a:cxnSpLocks noChangeShapeType="1"/>
            </p:cNvCxnSpPr>
            <p:nvPr/>
          </p:nvCxnSpPr>
          <p:spPr bwMode="auto">
            <a:xfrm>
              <a:off x="3805542" y="2348723"/>
              <a:ext cx="720000" cy="0"/>
            </a:xfrm>
            <a:prstGeom prst="line">
              <a:avLst/>
            </a:prstGeom>
            <a:noFill/>
            <a:ln w="76200" algn="ctr">
              <a:solidFill>
                <a:srgbClr val="FF3300"/>
              </a:solidFill>
              <a:round/>
              <a:headEnd/>
              <a:tailEnd/>
            </a:ln>
            <a:extLst>
              <a:ext uri="{909E8E84-426E-40DD-AFC4-6F175D3DCCD1}">
                <a14:hiddenFill xmlns:a14="http://schemas.microsoft.com/office/drawing/2010/main">
                  <a:noFill/>
                </a14:hiddenFill>
              </a:ext>
            </a:extLst>
          </p:spPr>
        </p:cxnSp>
        <p:cxnSp>
          <p:nvCxnSpPr>
            <p:cNvPr id="51221" name="Straight Connector 32"/>
            <p:cNvCxnSpPr>
              <a:cxnSpLocks noChangeShapeType="1"/>
            </p:cNvCxnSpPr>
            <p:nvPr/>
          </p:nvCxnSpPr>
          <p:spPr bwMode="auto">
            <a:xfrm>
              <a:off x="4057566" y="3023440"/>
              <a:ext cx="180000" cy="0"/>
            </a:xfrm>
            <a:prstGeom prst="line">
              <a:avLst/>
            </a:prstGeom>
            <a:noFill/>
            <a:ln w="76200" algn="ctr">
              <a:solidFill>
                <a:srgbClr val="FF3300"/>
              </a:solidFill>
              <a:round/>
              <a:headEnd/>
              <a:tailEnd/>
            </a:ln>
            <a:extLst>
              <a:ext uri="{909E8E84-426E-40DD-AFC4-6F175D3DCCD1}">
                <a14:hiddenFill xmlns:a14="http://schemas.microsoft.com/office/drawing/2010/main">
                  <a:noFill/>
                </a14:hiddenFill>
              </a:ext>
            </a:extLst>
          </p:spPr>
        </p:cxnSp>
        <p:cxnSp>
          <p:nvCxnSpPr>
            <p:cNvPr id="51222" name="Straight Connector 25"/>
            <p:cNvCxnSpPr>
              <a:cxnSpLocks noChangeShapeType="1"/>
            </p:cNvCxnSpPr>
            <p:nvPr/>
          </p:nvCxnSpPr>
          <p:spPr bwMode="auto">
            <a:xfrm>
              <a:off x="3672016" y="2204864"/>
              <a:ext cx="972000" cy="0"/>
            </a:xfrm>
            <a:prstGeom prst="line">
              <a:avLst/>
            </a:prstGeom>
            <a:noFill/>
            <a:ln w="76200" algn="ctr">
              <a:solidFill>
                <a:srgbClr val="FF3300"/>
              </a:solidFill>
              <a:round/>
              <a:headEnd/>
              <a:tailEnd/>
            </a:ln>
            <a:extLst>
              <a:ext uri="{909E8E84-426E-40DD-AFC4-6F175D3DCCD1}">
                <a14:hiddenFill xmlns:a14="http://schemas.microsoft.com/office/drawing/2010/main">
                  <a:noFill/>
                </a14:hiddenFill>
              </a:ext>
            </a:extLst>
          </p:spPr>
        </p:cxnSp>
        <p:cxnSp>
          <p:nvCxnSpPr>
            <p:cNvPr id="51223" name="Straight Connector 26"/>
            <p:cNvCxnSpPr>
              <a:cxnSpLocks noChangeShapeType="1"/>
            </p:cNvCxnSpPr>
            <p:nvPr/>
          </p:nvCxnSpPr>
          <p:spPr bwMode="auto">
            <a:xfrm>
              <a:off x="3923928" y="2420888"/>
              <a:ext cx="468000" cy="0"/>
            </a:xfrm>
            <a:prstGeom prst="line">
              <a:avLst/>
            </a:prstGeom>
            <a:noFill/>
            <a:ln w="76200" algn="ctr">
              <a:solidFill>
                <a:srgbClr val="FF3300"/>
              </a:solidFill>
              <a:round/>
              <a:headEnd/>
              <a:tailEnd/>
            </a:ln>
            <a:extLst>
              <a:ext uri="{909E8E84-426E-40DD-AFC4-6F175D3DCCD1}">
                <a14:hiddenFill xmlns:a14="http://schemas.microsoft.com/office/drawing/2010/main">
                  <a:noFill/>
                </a14:hiddenFill>
              </a:ext>
            </a:extLst>
          </p:spPr>
        </p:cxnSp>
        <p:cxnSp>
          <p:nvCxnSpPr>
            <p:cNvPr id="51224" name="Straight Connector 27"/>
            <p:cNvCxnSpPr>
              <a:cxnSpLocks noChangeShapeType="1"/>
            </p:cNvCxnSpPr>
            <p:nvPr/>
          </p:nvCxnSpPr>
          <p:spPr bwMode="auto">
            <a:xfrm>
              <a:off x="4075721" y="2971648"/>
              <a:ext cx="180000" cy="0"/>
            </a:xfrm>
            <a:prstGeom prst="line">
              <a:avLst/>
            </a:prstGeom>
            <a:noFill/>
            <a:ln w="76200" algn="ctr">
              <a:solidFill>
                <a:srgbClr val="FF3300"/>
              </a:solidFill>
              <a:round/>
              <a:headEnd/>
              <a:tailEnd/>
            </a:ln>
            <a:extLst>
              <a:ext uri="{909E8E84-426E-40DD-AFC4-6F175D3DCCD1}">
                <a14:hiddenFill xmlns:a14="http://schemas.microsoft.com/office/drawing/2010/main">
                  <a:noFill/>
                </a14:hiddenFill>
              </a:ext>
            </a:extLst>
          </p:spPr>
        </p:cxnSp>
        <p:sp>
          <p:nvSpPr>
            <p:cNvPr id="51225" name="Rectangle 34"/>
            <p:cNvSpPr>
              <a:spLocks noChangeArrowheads="1"/>
            </p:cNvSpPr>
            <p:nvPr/>
          </p:nvSpPr>
          <p:spPr bwMode="auto">
            <a:xfrm>
              <a:off x="3483496" y="3284984"/>
              <a:ext cx="1160512" cy="36004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pic>
        <p:nvPicPr>
          <p:cNvPr id="51217" name="Picture 11"/>
          <p:cNvPicPr>
            <a:picLocks noChangeAspect="1" noChangeArrowheads="1"/>
          </p:cNvPicPr>
          <p:nvPr/>
        </p:nvPicPr>
        <p:blipFill>
          <a:blip r:embed="rId5">
            <a:extLst>
              <a:ext uri="{28A0092B-C50C-407E-A947-70E740481C1C}">
                <a14:useLocalDpi xmlns:a14="http://schemas.microsoft.com/office/drawing/2010/main" val="0"/>
              </a:ext>
            </a:extLst>
          </a:blip>
          <a:srcRect l="9840"/>
          <a:stretch>
            <a:fillRect/>
          </a:stretch>
        </p:blipFill>
        <p:spPr bwMode="auto">
          <a:xfrm>
            <a:off x="7505700" y="2717800"/>
            <a:ext cx="1181100"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83F53CB5-ABFF-4088-B92E-5DE2378438C2}" type="slidenum">
              <a:rPr lang="en-US" altLang="en-US" sz="1400" smtClean="0">
                <a:solidFill>
                  <a:schemeClr val="bg1"/>
                </a:solidFill>
              </a:rPr>
              <a:pPr>
                <a:lnSpc>
                  <a:spcPct val="100000"/>
                </a:lnSpc>
                <a:spcBef>
                  <a:spcPct val="0"/>
                </a:spcBef>
                <a:buClrTx/>
                <a:buFontTx/>
                <a:buNone/>
              </a:pPr>
              <a:t>23</a:t>
            </a:fld>
            <a:endParaRPr lang="en-US" altLang="en-US" sz="1400" smtClean="0">
              <a:latin typeface="Times New Roman" panose="02020603050405020304" pitchFamily="18" charset="0"/>
            </a:endParaRPr>
          </a:p>
        </p:txBody>
      </p:sp>
      <p:sp>
        <p:nvSpPr>
          <p:cNvPr id="57347"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57348"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 name="Rectangle 9"/>
          <p:cNvSpPr/>
          <p:nvPr/>
        </p:nvSpPr>
        <p:spPr>
          <a:xfrm>
            <a:off x="1763713" y="1052513"/>
            <a:ext cx="6459537" cy="4541837"/>
          </a:xfrm>
          <a:prstGeom prst="rect">
            <a:avLst/>
          </a:prstGeom>
        </p:spPr>
        <p:txBody>
          <a:bodyPr>
            <a:spAutoFit/>
          </a:bodyPr>
          <a:lstStyle/>
          <a:p>
            <a:pPr algn="r">
              <a:spcBef>
                <a:spcPts val="500"/>
              </a:spcBef>
              <a:buClr>
                <a:srgbClr val="990033"/>
              </a:buClr>
              <a:defRPr/>
            </a:pPr>
            <a:r>
              <a:rPr lang="en-GB" sz="3200" dirty="0">
                <a:cs typeface="+mn-cs"/>
              </a:rPr>
              <a:t>Which of these elements is not in Group IV of the periodic table? </a:t>
            </a:r>
          </a:p>
          <a:p>
            <a:pPr>
              <a:spcBef>
                <a:spcPts val="500"/>
              </a:spcBef>
              <a:buClr>
                <a:srgbClr val="990033"/>
              </a:buClr>
              <a:defRPr/>
            </a:pPr>
            <a:endParaRPr lang="en-GB" sz="2800" dirty="0">
              <a:cs typeface="+mn-cs"/>
            </a:endParaRPr>
          </a:p>
          <a:p>
            <a:pPr marL="342900" indent="-342900">
              <a:spcBef>
                <a:spcPts val="500"/>
              </a:spcBef>
              <a:buClr>
                <a:srgbClr val="C00000"/>
              </a:buClr>
              <a:buFontTx/>
              <a:buAutoNum type="alphaLcParenR"/>
              <a:defRPr/>
            </a:pPr>
            <a:r>
              <a:rPr lang="en-GB" sz="2800" dirty="0">
                <a:cs typeface="+mn-cs"/>
              </a:rPr>
              <a:t>C	   </a:t>
            </a:r>
            <a:r>
              <a:rPr lang="en-GB" sz="2800" dirty="0">
                <a:solidFill>
                  <a:srgbClr val="C00000"/>
                </a:solidFill>
                <a:cs typeface="+mn-cs"/>
              </a:rPr>
              <a:t>f)</a:t>
            </a:r>
            <a:r>
              <a:rPr lang="en-GB" sz="2800" dirty="0">
                <a:cs typeface="+mn-cs"/>
              </a:rPr>
              <a:t> N</a:t>
            </a:r>
          </a:p>
          <a:p>
            <a:pPr marL="342900" indent="-342900">
              <a:spcBef>
                <a:spcPts val="500"/>
              </a:spcBef>
              <a:buClr>
                <a:srgbClr val="990033"/>
              </a:buClr>
              <a:buFontTx/>
              <a:buAutoNum type="alphaLcParenR"/>
              <a:defRPr/>
            </a:pPr>
            <a:r>
              <a:rPr lang="en-GB" sz="2800" dirty="0">
                <a:cs typeface="+mn-cs"/>
              </a:rPr>
              <a:t>Si	</a:t>
            </a:r>
          </a:p>
          <a:p>
            <a:pPr marL="342900" indent="-342900">
              <a:spcBef>
                <a:spcPts val="500"/>
              </a:spcBef>
              <a:buClr>
                <a:srgbClr val="990033"/>
              </a:buClr>
              <a:buFontTx/>
              <a:buAutoNum type="alphaLcParenR"/>
              <a:defRPr/>
            </a:pPr>
            <a:r>
              <a:rPr lang="en-GB" sz="2800" dirty="0">
                <a:cs typeface="+mn-cs"/>
              </a:rPr>
              <a:t>Ge	</a:t>
            </a:r>
          </a:p>
          <a:p>
            <a:pPr marL="342900" indent="-342900">
              <a:spcBef>
                <a:spcPts val="500"/>
              </a:spcBef>
              <a:buClr>
                <a:srgbClr val="990033"/>
              </a:buClr>
              <a:buFontTx/>
              <a:buAutoNum type="alphaLcParenR"/>
              <a:defRPr/>
            </a:pPr>
            <a:r>
              <a:rPr lang="en-GB" sz="2800" dirty="0">
                <a:cs typeface="+mn-cs"/>
              </a:rPr>
              <a:t>Sn	</a:t>
            </a:r>
          </a:p>
          <a:p>
            <a:pPr marL="342900" indent="-342900">
              <a:spcBef>
                <a:spcPts val="500"/>
              </a:spcBef>
              <a:buClr>
                <a:srgbClr val="990033"/>
              </a:buClr>
              <a:buFontTx/>
              <a:buAutoNum type="alphaLcParenR"/>
              <a:defRPr/>
            </a:pPr>
            <a:r>
              <a:rPr lang="en-GB" sz="2800" dirty="0" err="1">
                <a:cs typeface="+mn-cs"/>
              </a:rPr>
              <a:t>Pb</a:t>
            </a:r>
            <a:r>
              <a:rPr lang="en-GB" sz="2800" dirty="0">
                <a:cs typeface="+mn-cs"/>
              </a:rPr>
              <a:t>	</a:t>
            </a:r>
          </a:p>
          <a:p>
            <a:pPr marL="342900" indent="-342900">
              <a:spcBef>
                <a:spcPts val="500"/>
              </a:spcBef>
              <a:buClr>
                <a:srgbClr val="990033"/>
              </a:buClr>
              <a:buFontTx/>
              <a:buAutoNum type="alphaLcParenR"/>
              <a:defRPr/>
            </a:pPr>
            <a:endParaRPr lang="en-GB" sz="2800" dirty="0">
              <a:cs typeface="+mn-cs"/>
            </a:endParaRPr>
          </a:p>
        </p:txBody>
      </p:sp>
      <p:pic>
        <p:nvPicPr>
          <p:cNvPr id="57350" name="Picture 3" descr="C:\Users\Admin\Pictures\for talks\photos of scientists\Mendeleev public dom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900" y="2420938"/>
            <a:ext cx="138747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Rectangle 11"/>
          <p:cNvSpPr>
            <a:spLocks noChangeArrowheads="1"/>
          </p:cNvSpPr>
          <p:nvPr/>
        </p:nvSpPr>
        <p:spPr bwMode="auto">
          <a:xfrm>
            <a:off x="7581900" y="4332288"/>
            <a:ext cx="1474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600"/>
              <a:t>Dmitri Mendeleev (1834 – 1907)</a:t>
            </a:r>
          </a:p>
        </p:txBody>
      </p:sp>
      <p:sp>
        <p:nvSpPr>
          <p:cNvPr id="57352" name="Rectangle 12"/>
          <p:cNvSpPr>
            <a:spLocks noChangeArrowheads="1"/>
          </p:cNvSpPr>
          <p:nvPr/>
        </p:nvSpPr>
        <p:spPr bwMode="auto">
          <a:xfrm>
            <a:off x="7524750" y="2349500"/>
            <a:ext cx="1474788" cy="2813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E61DA35A-4365-4225-9CF1-460A72A83CE1}" type="slidenum">
              <a:rPr lang="en-US" altLang="en-US" sz="1400" smtClean="0">
                <a:solidFill>
                  <a:schemeClr val="bg1"/>
                </a:solidFill>
              </a:rPr>
              <a:pPr>
                <a:lnSpc>
                  <a:spcPct val="100000"/>
                </a:lnSpc>
                <a:spcBef>
                  <a:spcPct val="0"/>
                </a:spcBef>
                <a:buClrTx/>
                <a:buFontTx/>
                <a:buNone/>
              </a:pPr>
              <a:t>24</a:t>
            </a:fld>
            <a:endParaRPr lang="en-US" altLang="en-US" sz="1400" smtClean="0">
              <a:latin typeface="Times New Roman" panose="02020603050405020304" pitchFamily="18" charset="0"/>
            </a:endParaRPr>
          </a:p>
        </p:txBody>
      </p:sp>
      <p:sp>
        <p:nvSpPr>
          <p:cNvPr id="59395"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59396"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59397" name="Rectangle 10"/>
          <p:cNvSpPr>
            <a:spLocks noChangeArrowheads="1"/>
          </p:cNvSpPr>
          <p:nvPr/>
        </p:nvSpPr>
        <p:spPr bwMode="auto">
          <a:xfrm>
            <a:off x="971550" y="908050"/>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Group IV</a:t>
            </a:r>
          </a:p>
        </p:txBody>
      </p:sp>
      <p:pic>
        <p:nvPicPr>
          <p:cNvPr id="59398" name="Picture 2" descr="File:Periodic table-metal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44675"/>
            <a:ext cx="6767512"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5435600" y="2420938"/>
            <a:ext cx="576263" cy="1655762"/>
          </a:xfrm>
          <a:prstGeom prst="rect">
            <a:avLst/>
          </a:prstGeom>
          <a:noFill/>
          <a:ln w="1270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pic>
        <p:nvPicPr>
          <p:cNvPr id="59400" name="Picture 3" descr="C:\Users\Admin\Pictures\for talks\photos of scientists\Mendeleev public dom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1900" y="2420938"/>
            <a:ext cx="138747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Rectangle 11"/>
          <p:cNvSpPr>
            <a:spLocks noChangeArrowheads="1"/>
          </p:cNvSpPr>
          <p:nvPr/>
        </p:nvSpPr>
        <p:spPr bwMode="auto">
          <a:xfrm>
            <a:off x="7581900" y="4332288"/>
            <a:ext cx="1474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600"/>
              <a:t>Dmitri Mendeleev (1834 – 1907)</a:t>
            </a:r>
          </a:p>
        </p:txBody>
      </p:sp>
      <p:sp>
        <p:nvSpPr>
          <p:cNvPr id="59402" name="Rectangle 12"/>
          <p:cNvSpPr>
            <a:spLocks noChangeArrowheads="1"/>
          </p:cNvSpPr>
          <p:nvPr/>
        </p:nvSpPr>
        <p:spPr bwMode="auto">
          <a:xfrm>
            <a:off x="7524750" y="2349500"/>
            <a:ext cx="1474788" cy="2813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BE3200AD-11CC-46FC-A306-1D88C9B4AD66}" type="slidenum">
              <a:rPr lang="en-US" altLang="en-US" sz="1400" smtClean="0">
                <a:solidFill>
                  <a:schemeClr val="bg1"/>
                </a:solidFill>
              </a:rPr>
              <a:pPr>
                <a:lnSpc>
                  <a:spcPct val="100000"/>
                </a:lnSpc>
                <a:spcBef>
                  <a:spcPct val="0"/>
                </a:spcBef>
                <a:buClrTx/>
                <a:buFontTx/>
                <a:buNone/>
              </a:pPr>
              <a:t>25</a:t>
            </a:fld>
            <a:endParaRPr lang="en-US" altLang="en-US" sz="1400" smtClean="0">
              <a:latin typeface="Times New Roman" panose="02020603050405020304" pitchFamily="18" charset="0"/>
            </a:endParaRPr>
          </a:p>
        </p:txBody>
      </p:sp>
      <p:sp>
        <p:nvSpPr>
          <p:cNvPr id="61443"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61444"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61445" name="Rectangle 15"/>
          <p:cNvSpPr>
            <a:spLocks noChangeArrowheads="1"/>
          </p:cNvSpPr>
          <p:nvPr/>
        </p:nvSpPr>
        <p:spPr bwMode="auto">
          <a:xfrm>
            <a:off x="2705100" y="5876925"/>
            <a:ext cx="4675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Diamond crystal structure. Page 37, Singleton, Band Theory and Electronic Properties of Solids, OUP 2001</a:t>
            </a:r>
          </a:p>
        </p:txBody>
      </p:sp>
      <p:sp>
        <p:nvSpPr>
          <p:cNvPr id="61446" name="Rectangle 10"/>
          <p:cNvSpPr>
            <a:spLocks noChangeArrowheads="1"/>
          </p:cNvSpPr>
          <p:nvPr/>
        </p:nvSpPr>
        <p:spPr bwMode="auto">
          <a:xfrm>
            <a:off x="812005" y="405080"/>
            <a:ext cx="7777163" cy="13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dirty="0" smtClean="0"/>
              <a:t>Diamond and silicon: </a:t>
            </a:r>
          </a:p>
          <a:p>
            <a:pPr algn="r">
              <a:lnSpc>
                <a:spcPct val="100000"/>
              </a:lnSpc>
              <a:buFontTx/>
              <a:buNone/>
            </a:pPr>
            <a:r>
              <a:rPr lang="en-GB" altLang="en-US" sz="4000" dirty="0" smtClean="0"/>
              <a:t>FCC </a:t>
            </a:r>
            <a:r>
              <a:rPr lang="en-GB" altLang="en-US" sz="4000" dirty="0"/>
              <a:t>with two atom basis</a:t>
            </a:r>
          </a:p>
        </p:txBody>
      </p:sp>
      <p:pic>
        <p:nvPicPr>
          <p:cNvPr id="61447" name="Picture 2" descr="C:\Users\Admin\Documents\Teaching\CMP\Oxford CMP major option C3\CMP Singleton book\singleton diamond crystal stru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89138"/>
            <a:ext cx="4491038"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461835">
            <a:off x="6203157" y="3086894"/>
            <a:ext cx="2832100" cy="104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EB02346D-1311-4F5C-BF4F-5101EBF813F5}" type="slidenum">
              <a:rPr lang="en-US" altLang="en-US" sz="1400" smtClean="0">
                <a:solidFill>
                  <a:schemeClr val="bg1"/>
                </a:solidFill>
              </a:rPr>
              <a:pPr>
                <a:lnSpc>
                  <a:spcPct val="100000"/>
                </a:lnSpc>
                <a:spcBef>
                  <a:spcPct val="0"/>
                </a:spcBef>
                <a:buClrTx/>
                <a:buFontTx/>
                <a:buNone/>
              </a:pPr>
              <a:t>26</a:t>
            </a:fld>
            <a:endParaRPr lang="en-US" altLang="en-US" sz="1400" smtClean="0">
              <a:latin typeface="Times New Roman" panose="02020603050405020304" pitchFamily="18" charset="0"/>
            </a:endParaRPr>
          </a:p>
        </p:txBody>
      </p:sp>
      <p:sp>
        <p:nvSpPr>
          <p:cNvPr id="63491"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63492"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63493" name="Rectangle 15"/>
          <p:cNvSpPr>
            <a:spLocks noChangeArrowheads="1"/>
          </p:cNvSpPr>
          <p:nvPr/>
        </p:nvSpPr>
        <p:spPr bwMode="auto">
          <a:xfrm>
            <a:off x="2705100" y="5876925"/>
            <a:ext cx="6259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Schematic of the formation of sp</a:t>
            </a:r>
            <a:r>
              <a:rPr lang="en-GB" altLang="en-US" sz="1400" baseline="30000" dirty="0"/>
              <a:t>3</a:t>
            </a:r>
            <a:r>
              <a:rPr lang="en-GB" altLang="en-US" sz="1400" dirty="0"/>
              <a:t> hybrid bonding states in diamond. Page 37, Singleton, Band Theory and Electronic Properties of Solids, OUP 2001</a:t>
            </a:r>
          </a:p>
        </p:txBody>
      </p:sp>
      <p:sp>
        <p:nvSpPr>
          <p:cNvPr id="63494" name="Rectangle 10"/>
          <p:cNvSpPr>
            <a:spLocks noChangeArrowheads="1"/>
          </p:cNvSpPr>
          <p:nvPr/>
        </p:nvSpPr>
        <p:spPr bwMode="auto">
          <a:xfrm>
            <a:off x="971550" y="908050"/>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The tight-binding model: diamond</a:t>
            </a:r>
          </a:p>
        </p:txBody>
      </p:sp>
      <p:pic>
        <p:nvPicPr>
          <p:cNvPr id="63495" name="Picture 2" descr="C:\Users\Admin\Documents\Teaching\CMP\Oxford CMP major option C3\CMP Singleton book\singleton sp3 bonding diamond.jpg"/>
          <p:cNvPicPr>
            <a:picLocks noChangeAspect="1" noChangeArrowheads="1"/>
          </p:cNvPicPr>
          <p:nvPr/>
        </p:nvPicPr>
        <p:blipFill>
          <a:blip r:embed="rId3">
            <a:extLst>
              <a:ext uri="{28A0092B-C50C-407E-A947-70E740481C1C}">
                <a14:useLocalDpi xmlns:a14="http://schemas.microsoft.com/office/drawing/2010/main" val="0"/>
              </a:ext>
            </a:extLst>
          </a:blip>
          <a:srcRect b="19720"/>
          <a:stretch>
            <a:fillRect/>
          </a:stretch>
        </p:blipFill>
        <p:spPr bwMode="auto">
          <a:xfrm>
            <a:off x="3117850" y="1871663"/>
            <a:ext cx="354171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Box 6"/>
          <p:cNvSpPr txBox="1">
            <a:spLocks noChangeArrowheads="1"/>
          </p:cNvSpPr>
          <p:nvPr/>
        </p:nvSpPr>
        <p:spPr bwMode="auto">
          <a:xfrm>
            <a:off x="971550" y="2924175"/>
            <a:ext cx="169068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a:t>Carbon: </a:t>
            </a:r>
          </a:p>
          <a:p>
            <a:pPr>
              <a:lnSpc>
                <a:spcPct val="100000"/>
              </a:lnSpc>
              <a:buFontTx/>
              <a:buNone/>
            </a:pPr>
            <a:r>
              <a:rPr lang="en-GB" altLang="en-US"/>
              <a:t>1s</a:t>
            </a:r>
            <a:r>
              <a:rPr lang="en-GB" altLang="en-US" baseline="30000"/>
              <a:t>2</a:t>
            </a:r>
            <a:r>
              <a:rPr lang="en-GB" altLang="en-US"/>
              <a:t> 2s</a:t>
            </a:r>
            <a:r>
              <a:rPr lang="en-GB" altLang="en-US" baseline="30000"/>
              <a:t>2</a:t>
            </a:r>
            <a:r>
              <a:rPr lang="en-GB" altLang="en-US"/>
              <a:t> 2p</a:t>
            </a:r>
            <a:r>
              <a:rPr lang="en-GB" altLang="en-US" baseline="30000"/>
              <a:t>2</a:t>
            </a:r>
          </a:p>
        </p:txBody>
      </p:sp>
      <p:cxnSp>
        <p:nvCxnSpPr>
          <p:cNvPr id="63497" name="Straight Arrow Connector 8"/>
          <p:cNvCxnSpPr>
            <a:cxnSpLocks noChangeShapeType="1"/>
          </p:cNvCxnSpPr>
          <p:nvPr/>
        </p:nvCxnSpPr>
        <p:spPr bwMode="auto">
          <a:xfrm flipV="1">
            <a:off x="3419475" y="3703638"/>
            <a:ext cx="0" cy="373062"/>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3498" name="Straight Arrow Connector 17"/>
          <p:cNvCxnSpPr>
            <a:cxnSpLocks noChangeShapeType="1"/>
          </p:cNvCxnSpPr>
          <p:nvPr/>
        </p:nvCxnSpPr>
        <p:spPr bwMode="auto">
          <a:xfrm>
            <a:off x="3779838" y="3789363"/>
            <a:ext cx="0" cy="350837"/>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3499" name="Straight Arrow Connector 22"/>
          <p:cNvCxnSpPr>
            <a:cxnSpLocks noChangeShapeType="1"/>
          </p:cNvCxnSpPr>
          <p:nvPr/>
        </p:nvCxnSpPr>
        <p:spPr bwMode="auto">
          <a:xfrm flipV="1">
            <a:off x="3492500" y="3141663"/>
            <a:ext cx="0" cy="373062"/>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3500" name="Straight Arrow Connector 23"/>
          <p:cNvCxnSpPr>
            <a:cxnSpLocks noChangeShapeType="1"/>
          </p:cNvCxnSpPr>
          <p:nvPr/>
        </p:nvCxnSpPr>
        <p:spPr bwMode="auto">
          <a:xfrm flipV="1">
            <a:off x="3708400" y="2997200"/>
            <a:ext cx="0" cy="373063"/>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3501" name="Straight Arrow Connector 24"/>
          <p:cNvCxnSpPr>
            <a:cxnSpLocks noChangeShapeType="1"/>
          </p:cNvCxnSpPr>
          <p:nvPr/>
        </p:nvCxnSpPr>
        <p:spPr bwMode="auto">
          <a:xfrm flipV="1">
            <a:off x="5867400" y="3703638"/>
            <a:ext cx="0" cy="373062"/>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3502" name="Straight Arrow Connector 25"/>
          <p:cNvCxnSpPr>
            <a:cxnSpLocks noChangeShapeType="1"/>
          </p:cNvCxnSpPr>
          <p:nvPr/>
        </p:nvCxnSpPr>
        <p:spPr bwMode="auto">
          <a:xfrm>
            <a:off x="6227763" y="3789363"/>
            <a:ext cx="0" cy="350837"/>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3503" name="Straight Arrow Connector 26"/>
          <p:cNvCxnSpPr>
            <a:cxnSpLocks noChangeShapeType="1"/>
          </p:cNvCxnSpPr>
          <p:nvPr/>
        </p:nvCxnSpPr>
        <p:spPr bwMode="auto">
          <a:xfrm flipV="1">
            <a:off x="5940425" y="3141663"/>
            <a:ext cx="0" cy="373062"/>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3504" name="Straight Arrow Connector 27"/>
          <p:cNvCxnSpPr>
            <a:cxnSpLocks noChangeShapeType="1"/>
          </p:cNvCxnSpPr>
          <p:nvPr/>
        </p:nvCxnSpPr>
        <p:spPr bwMode="auto">
          <a:xfrm flipV="1">
            <a:off x="6156325" y="2997200"/>
            <a:ext cx="0" cy="373063"/>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pic>
        <p:nvPicPr>
          <p:cNvPr id="63505" name="Picture 11"/>
          <p:cNvPicPr>
            <a:picLocks noChangeAspect="1" noChangeArrowheads="1"/>
          </p:cNvPicPr>
          <p:nvPr/>
        </p:nvPicPr>
        <p:blipFill>
          <a:blip r:embed="rId4">
            <a:extLst>
              <a:ext uri="{28A0092B-C50C-407E-A947-70E740481C1C}">
                <a14:useLocalDpi xmlns:a14="http://schemas.microsoft.com/office/drawing/2010/main" val="0"/>
              </a:ext>
            </a:extLst>
          </a:blip>
          <a:srcRect l="9840"/>
          <a:stretch>
            <a:fillRect/>
          </a:stretch>
        </p:blipFill>
        <p:spPr bwMode="auto">
          <a:xfrm>
            <a:off x="8459788" y="7938"/>
            <a:ext cx="684212" cy="62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a:cxnSpLocks noChangeShapeType="1"/>
          </p:cNvCxnSpPr>
          <p:nvPr/>
        </p:nvCxnSpPr>
        <p:spPr bwMode="auto">
          <a:xfrm flipV="1">
            <a:off x="4700588" y="2997200"/>
            <a:ext cx="0" cy="893763"/>
          </a:xfrm>
          <a:prstGeom prst="straightConnector1">
            <a:avLst/>
          </a:prstGeom>
          <a:noFill/>
          <a:ln w="28575" algn="ctr">
            <a:solidFill>
              <a:srgbClr val="00CC00"/>
            </a:solidFill>
            <a:round/>
            <a:headEnd type="arrow" w="med" len="me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3BD15E1C-18AC-4851-B34B-7CA82D79FA79}" type="slidenum">
              <a:rPr lang="en-US" altLang="en-US" sz="1400" smtClean="0">
                <a:solidFill>
                  <a:schemeClr val="bg1"/>
                </a:solidFill>
              </a:rPr>
              <a:pPr>
                <a:lnSpc>
                  <a:spcPct val="100000"/>
                </a:lnSpc>
                <a:spcBef>
                  <a:spcPct val="0"/>
                </a:spcBef>
                <a:buClrTx/>
                <a:buFontTx/>
                <a:buNone/>
              </a:pPr>
              <a:t>27</a:t>
            </a:fld>
            <a:endParaRPr lang="en-US" altLang="en-US" sz="1400" smtClean="0">
              <a:latin typeface="Times New Roman" panose="02020603050405020304" pitchFamily="18" charset="0"/>
            </a:endParaRPr>
          </a:p>
        </p:txBody>
      </p:sp>
      <p:sp>
        <p:nvSpPr>
          <p:cNvPr id="65539"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65540"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65541" name="Rectangle 15"/>
          <p:cNvSpPr>
            <a:spLocks noChangeArrowheads="1"/>
          </p:cNvSpPr>
          <p:nvPr/>
        </p:nvSpPr>
        <p:spPr bwMode="auto">
          <a:xfrm>
            <a:off x="2705100" y="5876925"/>
            <a:ext cx="65474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Schematic of the formation of sp</a:t>
            </a:r>
            <a:r>
              <a:rPr lang="en-GB" altLang="en-US" sz="1400" baseline="30000" dirty="0"/>
              <a:t>3</a:t>
            </a:r>
            <a:r>
              <a:rPr lang="en-GB" altLang="en-US" sz="1400" dirty="0"/>
              <a:t> hybrid bonding states in diamond. Page 37, Singleton, Band Theory and Electronic Properties of Solids, OUP 2001</a:t>
            </a:r>
          </a:p>
        </p:txBody>
      </p:sp>
      <p:pic>
        <p:nvPicPr>
          <p:cNvPr id="65542" name="Picture 2" descr="C:\Users\Admin\Documents\Teaching\CMP\Oxford CMP major option C3\CMP Singleton book\singleton sp3 bonding diamond.jpg"/>
          <p:cNvPicPr>
            <a:picLocks noChangeAspect="1" noChangeArrowheads="1"/>
          </p:cNvPicPr>
          <p:nvPr/>
        </p:nvPicPr>
        <p:blipFill>
          <a:blip r:embed="rId3">
            <a:extLst>
              <a:ext uri="{28A0092B-C50C-407E-A947-70E740481C1C}">
                <a14:useLocalDpi xmlns:a14="http://schemas.microsoft.com/office/drawing/2010/main" val="0"/>
              </a:ext>
            </a:extLst>
          </a:blip>
          <a:srcRect b="19720"/>
          <a:stretch>
            <a:fillRect/>
          </a:stretch>
        </p:blipFill>
        <p:spPr bwMode="auto">
          <a:xfrm>
            <a:off x="3117850" y="1871663"/>
            <a:ext cx="354171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TextBox 6"/>
          <p:cNvSpPr txBox="1">
            <a:spLocks noChangeArrowheads="1"/>
          </p:cNvSpPr>
          <p:nvPr/>
        </p:nvSpPr>
        <p:spPr bwMode="auto">
          <a:xfrm>
            <a:off x="971550" y="2924175"/>
            <a:ext cx="169068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a:t>Carbon: </a:t>
            </a:r>
          </a:p>
          <a:p>
            <a:pPr>
              <a:lnSpc>
                <a:spcPct val="100000"/>
              </a:lnSpc>
              <a:buFontTx/>
              <a:buNone/>
            </a:pPr>
            <a:r>
              <a:rPr lang="en-GB" altLang="en-US"/>
              <a:t>1s</a:t>
            </a:r>
            <a:r>
              <a:rPr lang="en-GB" altLang="en-US" baseline="30000"/>
              <a:t>2</a:t>
            </a:r>
            <a:r>
              <a:rPr lang="en-GB" altLang="en-US"/>
              <a:t> 2s</a:t>
            </a:r>
            <a:r>
              <a:rPr lang="en-GB" altLang="en-US" baseline="30000"/>
              <a:t>2</a:t>
            </a:r>
            <a:r>
              <a:rPr lang="en-GB" altLang="en-US"/>
              <a:t> 2p</a:t>
            </a:r>
            <a:r>
              <a:rPr lang="en-GB" altLang="en-US" baseline="30000"/>
              <a:t>2</a:t>
            </a:r>
          </a:p>
        </p:txBody>
      </p:sp>
      <p:cxnSp>
        <p:nvCxnSpPr>
          <p:cNvPr id="65544" name="Straight Arrow Connector 8"/>
          <p:cNvCxnSpPr>
            <a:cxnSpLocks noChangeShapeType="1"/>
          </p:cNvCxnSpPr>
          <p:nvPr/>
        </p:nvCxnSpPr>
        <p:spPr bwMode="auto">
          <a:xfrm flipV="1">
            <a:off x="4643438" y="4365625"/>
            <a:ext cx="0" cy="373063"/>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5545" name="Straight Arrow Connector 17"/>
          <p:cNvCxnSpPr>
            <a:cxnSpLocks noChangeShapeType="1"/>
          </p:cNvCxnSpPr>
          <p:nvPr/>
        </p:nvCxnSpPr>
        <p:spPr bwMode="auto">
          <a:xfrm>
            <a:off x="5003800" y="4449763"/>
            <a:ext cx="0" cy="352425"/>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5546" name="Straight Arrow Connector 18"/>
          <p:cNvCxnSpPr>
            <a:cxnSpLocks noChangeShapeType="1"/>
          </p:cNvCxnSpPr>
          <p:nvPr/>
        </p:nvCxnSpPr>
        <p:spPr bwMode="auto">
          <a:xfrm flipV="1">
            <a:off x="4572000" y="3933825"/>
            <a:ext cx="0" cy="373063"/>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5547" name="Straight Arrow Connector 19"/>
          <p:cNvCxnSpPr>
            <a:cxnSpLocks noChangeShapeType="1"/>
          </p:cNvCxnSpPr>
          <p:nvPr/>
        </p:nvCxnSpPr>
        <p:spPr bwMode="auto">
          <a:xfrm>
            <a:off x="4932363" y="4017963"/>
            <a:ext cx="0" cy="352425"/>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5548" name="Straight Arrow Connector 20"/>
          <p:cNvCxnSpPr>
            <a:cxnSpLocks noChangeShapeType="1"/>
          </p:cNvCxnSpPr>
          <p:nvPr/>
        </p:nvCxnSpPr>
        <p:spPr bwMode="auto">
          <a:xfrm flipV="1">
            <a:off x="4716463" y="3784600"/>
            <a:ext cx="0" cy="373063"/>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5549" name="Straight Arrow Connector 21"/>
          <p:cNvCxnSpPr>
            <a:cxnSpLocks noChangeShapeType="1"/>
          </p:cNvCxnSpPr>
          <p:nvPr/>
        </p:nvCxnSpPr>
        <p:spPr bwMode="auto">
          <a:xfrm>
            <a:off x="5076825" y="3868738"/>
            <a:ext cx="0" cy="352425"/>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5550" name="Straight Arrow Connector 28"/>
          <p:cNvCxnSpPr>
            <a:cxnSpLocks noChangeShapeType="1"/>
          </p:cNvCxnSpPr>
          <p:nvPr/>
        </p:nvCxnSpPr>
        <p:spPr bwMode="auto">
          <a:xfrm flipV="1">
            <a:off x="4859338" y="3644900"/>
            <a:ext cx="0" cy="373063"/>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5551" name="Straight Arrow Connector 29"/>
          <p:cNvCxnSpPr>
            <a:cxnSpLocks noChangeShapeType="1"/>
          </p:cNvCxnSpPr>
          <p:nvPr/>
        </p:nvCxnSpPr>
        <p:spPr bwMode="auto">
          <a:xfrm>
            <a:off x="5219700" y="3730625"/>
            <a:ext cx="0" cy="350838"/>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65552" name="Straight Arrow Connector 20"/>
          <p:cNvCxnSpPr>
            <a:cxnSpLocks noChangeShapeType="1"/>
          </p:cNvCxnSpPr>
          <p:nvPr/>
        </p:nvCxnSpPr>
        <p:spPr bwMode="auto">
          <a:xfrm flipV="1">
            <a:off x="4700588" y="2997200"/>
            <a:ext cx="0" cy="893763"/>
          </a:xfrm>
          <a:prstGeom prst="straightConnector1">
            <a:avLst/>
          </a:prstGeom>
          <a:noFill/>
          <a:ln w="28575" algn="ctr">
            <a:solidFill>
              <a:srgbClr val="00CC00"/>
            </a:solidFill>
            <a:round/>
            <a:headEnd type="arrow" w="med" len="med"/>
            <a:tailEnd type="arrow" w="med" len="med"/>
          </a:ln>
          <a:extLst>
            <a:ext uri="{909E8E84-426E-40DD-AFC4-6F175D3DCCD1}">
              <a14:hiddenFill xmlns:a14="http://schemas.microsoft.com/office/drawing/2010/main">
                <a:noFill/>
              </a14:hiddenFill>
            </a:ext>
          </a:extLst>
        </p:spPr>
      </p:cxnSp>
      <p:pic>
        <p:nvPicPr>
          <p:cNvPr id="65553" name="Picture 11"/>
          <p:cNvPicPr>
            <a:picLocks noChangeAspect="1" noChangeArrowheads="1"/>
          </p:cNvPicPr>
          <p:nvPr/>
        </p:nvPicPr>
        <p:blipFill>
          <a:blip r:embed="rId4">
            <a:extLst>
              <a:ext uri="{28A0092B-C50C-407E-A947-70E740481C1C}">
                <a14:useLocalDpi xmlns:a14="http://schemas.microsoft.com/office/drawing/2010/main" val="0"/>
              </a:ext>
            </a:extLst>
          </a:blip>
          <a:srcRect l="9840"/>
          <a:stretch>
            <a:fillRect/>
          </a:stretch>
        </p:blipFill>
        <p:spPr bwMode="auto">
          <a:xfrm>
            <a:off x="8459788" y="7938"/>
            <a:ext cx="684212" cy="62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54" name="Rectangle 10"/>
          <p:cNvSpPr>
            <a:spLocks noChangeArrowheads="1"/>
          </p:cNvSpPr>
          <p:nvPr/>
        </p:nvSpPr>
        <p:spPr bwMode="auto">
          <a:xfrm>
            <a:off x="971550" y="908050"/>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The tight-binding model: diamond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BBFA9C73-0708-4DAA-A320-2800A406F07E}" type="slidenum">
              <a:rPr lang="en-US" altLang="en-US" sz="1400" smtClean="0">
                <a:solidFill>
                  <a:schemeClr val="bg1"/>
                </a:solidFill>
              </a:rPr>
              <a:pPr>
                <a:lnSpc>
                  <a:spcPct val="100000"/>
                </a:lnSpc>
                <a:spcBef>
                  <a:spcPct val="0"/>
                </a:spcBef>
                <a:buClrTx/>
                <a:buFontTx/>
                <a:buNone/>
              </a:pPr>
              <a:t>28</a:t>
            </a:fld>
            <a:endParaRPr lang="en-US" altLang="en-US" sz="1400" smtClean="0">
              <a:latin typeface="Times New Roman" panose="02020603050405020304" pitchFamily="18" charset="0"/>
            </a:endParaRPr>
          </a:p>
        </p:txBody>
      </p:sp>
      <p:sp>
        <p:nvSpPr>
          <p:cNvPr id="67587"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67588"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67589" name="Rectangle 15"/>
          <p:cNvSpPr>
            <a:spLocks noChangeArrowheads="1"/>
          </p:cNvSpPr>
          <p:nvPr/>
        </p:nvSpPr>
        <p:spPr bwMode="auto">
          <a:xfrm>
            <a:off x="2627312" y="5949280"/>
            <a:ext cx="6516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Schematic of tight-binding band formation in the group IV elements, Page 38, Singleton, Band Theory and Electronic Properties of Solids, OUP 2001</a:t>
            </a:r>
          </a:p>
        </p:txBody>
      </p:sp>
      <p:sp>
        <p:nvSpPr>
          <p:cNvPr id="67590" name="Rectangle 10"/>
          <p:cNvSpPr>
            <a:spLocks noChangeArrowheads="1"/>
          </p:cNvSpPr>
          <p:nvPr/>
        </p:nvSpPr>
        <p:spPr bwMode="auto">
          <a:xfrm>
            <a:off x="611188" y="908050"/>
            <a:ext cx="8137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The tight-binding model: Group IV</a:t>
            </a:r>
          </a:p>
        </p:txBody>
      </p:sp>
      <p:pic>
        <p:nvPicPr>
          <p:cNvPr id="67591" name="Picture 4" descr="C:\Users\Admin\Documents\Teaching\CMP\Oxford CMP major option C3\CMP Singleton book\singleton diamond tin tight binding.jpg"/>
          <p:cNvPicPr>
            <a:picLocks noChangeAspect="1" noChangeArrowheads="1"/>
          </p:cNvPicPr>
          <p:nvPr/>
        </p:nvPicPr>
        <p:blipFill>
          <a:blip r:embed="rId3">
            <a:extLst>
              <a:ext uri="{28A0092B-C50C-407E-A947-70E740481C1C}">
                <a14:useLocalDpi xmlns:a14="http://schemas.microsoft.com/office/drawing/2010/main" val="0"/>
              </a:ext>
            </a:extLst>
          </a:blip>
          <a:srcRect l="46507"/>
          <a:stretch>
            <a:fillRect/>
          </a:stretch>
        </p:blipFill>
        <p:spPr bwMode="auto">
          <a:xfrm>
            <a:off x="2022475" y="2076450"/>
            <a:ext cx="3681413"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592" name="Straight Arrow Connector 4"/>
          <p:cNvCxnSpPr>
            <a:cxnSpLocks noChangeShapeType="1"/>
          </p:cNvCxnSpPr>
          <p:nvPr/>
        </p:nvCxnSpPr>
        <p:spPr bwMode="auto">
          <a:xfrm>
            <a:off x="1624013" y="5445125"/>
            <a:ext cx="4608512"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7593" name="Straight Arrow Connector 23"/>
          <p:cNvCxnSpPr>
            <a:cxnSpLocks noChangeShapeType="1"/>
          </p:cNvCxnSpPr>
          <p:nvPr/>
        </p:nvCxnSpPr>
        <p:spPr bwMode="auto">
          <a:xfrm flipV="1">
            <a:off x="1776413" y="1844675"/>
            <a:ext cx="0" cy="37528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7594" name="TextBox 7"/>
          <p:cNvSpPr txBox="1">
            <a:spLocks noChangeArrowheads="1"/>
          </p:cNvSpPr>
          <p:nvPr/>
        </p:nvSpPr>
        <p:spPr bwMode="auto">
          <a:xfrm>
            <a:off x="611188" y="1700213"/>
            <a:ext cx="1228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a:t>Electron energy</a:t>
            </a:r>
          </a:p>
        </p:txBody>
      </p:sp>
      <p:sp>
        <p:nvSpPr>
          <p:cNvPr id="67595" name="TextBox 26"/>
          <p:cNvSpPr txBox="1">
            <a:spLocks noChangeArrowheads="1"/>
          </p:cNvSpPr>
          <p:nvPr/>
        </p:nvSpPr>
        <p:spPr bwMode="auto">
          <a:xfrm>
            <a:off x="6232525" y="5091113"/>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a:t>Interatomic spacing</a:t>
            </a:r>
          </a:p>
        </p:txBody>
      </p:sp>
      <p:sp>
        <p:nvSpPr>
          <p:cNvPr id="67596" name="TextBox 27"/>
          <p:cNvSpPr txBox="1">
            <a:spLocks noChangeArrowheads="1"/>
          </p:cNvSpPr>
          <p:nvPr/>
        </p:nvSpPr>
        <p:spPr bwMode="auto">
          <a:xfrm>
            <a:off x="4144963" y="3387725"/>
            <a:ext cx="350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b="1">
                <a:solidFill>
                  <a:schemeClr val="bg1"/>
                </a:solidFill>
              </a:rPr>
              <a:t>2</a:t>
            </a:r>
          </a:p>
        </p:txBody>
      </p:sp>
      <p:sp>
        <p:nvSpPr>
          <p:cNvPr id="67597" name="TextBox 31"/>
          <p:cNvSpPr txBox="1">
            <a:spLocks noChangeArrowheads="1"/>
          </p:cNvSpPr>
          <p:nvPr/>
        </p:nvSpPr>
        <p:spPr bwMode="auto">
          <a:xfrm>
            <a:off x="3208338" y="2436813"/>
            <a:ext cx="350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b="1">
                <a:solidFill>
                  <a:schemeClr val="bg1"/>
                </a:solidFill>
              </a:rPr>
              <a:t>4</a:t>
            </a:r>
          </a:p>
        </p:txBody>
      </p:sp>
      <p:sp>
        <p:nvSpPr>
          <p:cNvPr id="67598" name="TextBox 32"/>
          <p:cNvSpPr txBox="1">
            <a:spLocks noChangeArrowheads="1"/>
          </p:cNvSpPr>
          <p:nvPr/>
        </p:nvSpPr>
        <p:spPr bwMode="auto">
          <a:xfrm>
            <a:off x="3208338" y="3963988"/>
            <a:ext cx="350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b="1">
                <a:solidFill>
                  <a:schemeClr val="bg1"/>
                </a:solidFill>
              </a:rPr>
              <a:t>4</a:t>
            </a:r>
          </a:p>
        </p:txBody>
      </p:sp>
      <p:sp>
        <p:nvSpPr>
          <p:cNvPr id="67599" name="TextBox 33"/>
          <p:cNvSpPr txBox="1">
            <a:spLocks noChangeArrowheads="1"/>
          </p:cNvSpPr>
          <p:nvPr/>
        </p:nvSpPr>
        <p:spPr bwMode="auto">
          <a:xfrm>
            <a:off x="4152900" y="2636838"/>
            <a:ext cx="350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b="1">
                <a:solidFill>
                  <a:schemeClr val="bg1"/>
                </a:solidFill>
              </a:rPr>
              <a:t>6</a:t>
            </a:r>
          </a:p>
        </p:txBody>
      </p:sp>
      <p:graphicFrame>
        <p:nvGraphicFramePr>
          <p:cNvPr id="2" name="Table 1"/>
          <p:cNvGraphicFramePr>
            <a:graphicFrameLocks noGrp="1"/>
          </p:cNvGraphicFramePr>
          <p:nvPr/>
        </p:nvGraphicFramePr>
        <p:xfrm>
          <a:off x="5868988" y="2370138"/>
          <a:ext cx="3240087" cy="1865310"/>
        </p:xfrm>
        <a:graphic>
          <a:graphicData uri="http://schemas.openxmlformats.org/drawingml/2006/table">
            <a:tbl>
              <a:tblPr firstRow="1" bandRow="1">
                <a:tableStyleId>{5C22544A-7EE6-4342-B048-85BDC9FD1C3A}</a:tableStyleId>
              </a:tblPr>
              <a:tblGrid>
                <a:gridCol w="1080029"/>
                <a:gridCol w="1080029"/>
                <a:gridCol w="1080029"/>
              </a:tblGrid>
              <a:tr h="373062">
                <a:tc>
                  <a:txBody>
                    <a:bodyPr/>
                    <a:lstStyle/>
                    <a:p>
                      <a:r>
                        <a:rPr lang="en-GB" sz="1800" dirty="0" smtClean="0"/>
                        <a:t>Element</a:t>
                      </a:r>
                      <a:endParaRPr lang="en-GB" sz="1800" dirty="0"/>
                    </a:p>
                  </a:txBody>
                  <a:tcPr marL="91441" marR="91441"/>
                </a:tc>
                <a:tc>
                  <a:txBody>
                    <a:bodyPr/>
                    <a:lstStyle/>
                    <a:p>
                      <a:r>
                        <a:rPr lang="en-GB" sz="1800" i="1" dirty="0" smtClean="0"/>
                        <a:t>E</a:t>
                      </a:r>
                      <a:r>
                        <a:rPr lang="en-GB" sz="1800" baseline="-25000" dirty="0" smtClean="0"/>
                        <a:t>g</a:t>
                      </a:r>
                      <a:r>
                        <a:rPr lang="en-GB" sz="1800" baseline="0" dirty="0" smtClean="0"/>
                        <a:t> (eV)</a:t>
                      </a:r>
                      <a:endParaRPr lang="en-GB" sz="1800" baseline="0" dirty="0"/>
                    </a:p>
                  </a:txBody>
                  <a:tcPr marL="91441" marR="91441"/>
                </a:tc>
                <a:tc>
                  <a:txBody>
                    <a:bodyPr/>
                    <a:lstStyle/>
                    <a:p>
                      <a:r>
                        <a:rPr lang="en-GB" sz="1800" i="1" dirty="0" smtClean="0"/>
                        <a:t>a</a:t>
                      </a:r>
                      <a:r>
                        <a:rPr lang="en-GB" sz="1800" dirty="0" smtClean="0"/>
                        <a:t> (nm)</a:t>
                      </a:r>
                      <a:endParaRPr lang="en-GB" sz="1800" dirty="0"/>
                    </a:p>
                  </a:txBody>
                  <a:tcPr marL="91441" marR="91441"/>
                </a:tc>
              </a:tr>
              <a:tr h="373062">
                <a:tc>
                  <a:txBody>
                    <a:bodyPr/>
                    <a:lstStyle/>
                    <a:p>
                      <a:r>
                        <a:rPr lang="en-GB" sz="1800" dirty="0" smtClean="0"/>
                        <a:t>C</a:t>
                      </a:r>
                      <a:endParaRPr lang="en-GB" sz="1800" dirty="0"/>
                    </a:p>
                  </a:txBody>
                  <a:tcPr marL="91441" marR="91441"/>
                </a:tc>
                <a:tc>
                  <a:txBody>
                    <a:bodyPr/>
                    <a:lstStyle/>
                    <a:p>
                      <a:r>
                        <a:rPr lang="en-GB" sz="1800" dirty="0" smtClean="0"/>
                        <a:t>5.5</a:t>
                      </a:r>
                      <a:endParaRPr lang="en-GB" sz="1800" dirty="0"/>
                    </a:p>
                  </a:txBody>
                  <a:tcPr marL="91441" marR="91441"/>
                </a:tc>
                <a:tc>
                  <a:txBody>
                    <a:bodyPr/>
                    <a:lstStyle/>
                    <a:p>
                      <a:r>
                        <a:rPr lang="en-GB" sz="1800" dirty="0" smtClean="0"/>
                        <a:t>0.356</a:t>
                      </a:r>
                      <a:endParaRPr lang="en-GB" sz="1800" dirty="0"/>
                    </a:p>
                  </a:txBody>
                  <a:tcPr marL="91441" marR="91441"/>
                </a:tc>
              </a:tr>
              <a:tr h="373062">
                <a:tc>
                  <a:txBody>
                    <a:bodyPr/>
                    <a:lstStyle/>
                    <a:p>
                      <a:r>
                        <a:rPr lang="en-GB" sz="1800" dirty="0" smtClean="0"/>
                        <a:t>Si</a:t>
                      </a:r>
                      <a:endParaRPr lang="en-GB" sz="1800" dirty="0"/>
                    </a:p>
                  </a:txBody>
                  <a:tcPr marL="91441" marR="91441"/>
                </a:tc>
                <a:tc>
                  <a:txBody>
                    <a:bodyPr/>
                    <a:lstStyle/>
                    <a:p>
                      <a:r>
                        <a:rPr lang="en-GB" sz="1800" dirty="0" smtClean="0"/>
                        <a:t>1.1</a:t>
                      </a:r>
                      <a:endParaRPr lang="en-GB" sz="1800" dirty="0"/>
                    </a:p>
                  </a:txBody>
                  <a:tcPr marL="91441" marR="91441"/>
                </a:tc>
                <a:tc>
                  <a:txBody>
                    <a:bodyPr/>
                    <a:lstStyle/>
                    <a:p>
                      <a:r>
                        <a:rPr lang="en-GB" sz="1800" dirty="0" smtClean="0"/>
                        <a:t>0.543</a:t>
                      </a:r>
                      <a:endParaRPr lang="en-GB" sz="1800" dirty="0"/>
                    </a:p>
                  </a:txBody>
                  <a:tcPr marL="91441" marR="91441"/>
                </a:tc>
              </a:tr>
              <a:tr h="373062">
                <a:tc>
                  <a:txBody>
                    <a:bodyPr/>
                    <a:lstStyle/>
                    <a:p>
                      <a:r>
                        <a:rPr lang="en-GB" sz="1800" dirty="0" smtClean="0"/>
                        <a:t>Ge</a:t>
                      </a:r>
                      <a:endParaRPr lang="en-GB" sz="1800" dirty="0"/>
                    </a:p>
                  </a:txBody>
                  <a:tcPr marL="91441" marR="91441"/>
                </a:tc>
                <a:tc>
                  <a:txBody>
                    <a:bodyPr/>
                    <a:lstStyle/>
                    <a:p>
                      <a:r>
                        <a:rPr lang="en-GB" sz="1800" dirty="0" smtClean="0"/>
                        <a:t>1.0</a:t>
                      </a:r>
                      <a:endParaRPr lang="en-GB" sz="1800" dirty="0"/>
                    </a:p>
                  </a:txBody>
                  <a:tcPr marL="91441" marR="91441"/>
                </a:tc>
                <a:tc>
                  <a:txBody>
                    <a:bodyPr/>
                    <a:lstStyle/>
                    <a:p>
                      <a:r>
                        <a:rPr lang="en-GB" sz="1800" dirty="0" smtClean="0"/>
                        <a:t>0.566</a:t>
                      </a:r>
                      <a:endParaRPr lang="en-GB" sz="1800" dirty="0"/>
                    </a:p>
                  </a:txBody>
                  <a:tcPr marL="91441" marR="91441"/>
                </a:tc>
              </a:tr>
              <a:tr h="373062">
                <a:tc>
                  <a:txBody>
                    <a:bodyPr/>
                    <a:lstStyle/>
                    <a:p>
                      <a:r>
                        <a:rPr lang="en-GB" sz="1800" dirty="0" smtClean="0"/>
                        <a:t>Sn</a:t>
                      </a:r>
                      <a:endParaRPr lang="en-GB" sz="1800" dirty="0"/>
                    </a:p>
                  </a:txBody>
                  <a:tcPr marL="91441" marR="91441"/>
                </a:tc>
                <a:tc>
                  <a:txBody>
                    <a:bodyPr/>
                    <a:lstStyle/>
                    <a:p>
                      <a:r>
                        <a:rPr lang="en-GB" sz="1800" dirty="0" smtClean="0"/>
                        <a:t>metallic</a:t>
                      </a:r>
                      <a:endParaRPr lang="en-GB" sz="1800" dirty="0"/>
                    </a:p>
                  </a:txBody>
                  <a:tcPr marL="91441" marR="91441"/>
                </a:tc>
                <a:tc>
                  <a:txBody>
                    <a:bodyPr/>
                    <a:lstStyle/>
                    <a:p>
                      <a:r>
                        <a:rPr lang="en-GB" sz="1800" dirty="0" smtClean="0"/>
                        <a:t>0.646</a:t>
                      </a:r>
                      <a:endParaRPr lang="en-GB" sz="1800" dirty="0"/>
                    </a:p>
                  </a:txBody>
                  <a:tcPr marL="91441" marR="91441"/>
                </a:tc>
              </a:tr>
            </a:tbl>
          </a:graphicData>
        </a:graphic>
      </p:graphicFrame>
      <p:grpSp>
        <p:nvGrpSpPr>
          <p:cNvPr id="5" name="Group 4"/>
          <p:cNvGrpSpPr/>
          <p:nvPr/>
        </p:nvGrpSpPr>
        <p:grpSpPr>
          <a:xfrm>
            <a:off x="3010086" y="739391"/>
            <a:ext cx="4946290" cy="5523234"/>
            <a:chOff x="3010086" y="739391"/>
            <a:chExt cx="4946290" cy="5523234"/>
          </a:xfrm>
        </p:grpSpPr>
        <p:sp>
          <p:nvSpPr>
            <p:cNvPr id="19" name="Arc 18"/>
            <p:cNvSpPr/>
            <p:nvPr/>
          </p:nvSpPr>
          <p:spPr bwMode="auto">
            <a:xfrm flipH="1">
              <a:off x="3010086" y="3501008"/>
              <a:ext cx="4946290" cy="2761617"/>
            </a:xfrm>
            <a:prstGeom prst="arc">
              <a:avLst>
                <a:gd name="adj1" fmla="val 16200000"/>
                <a:gd name="adj2" fmla="val 20944268"/>
              </a:avLst>
            </a:prstGeom>
            <a:noFill/>
            <a:ln w="28575" cap="flat" cmpd="sng" algn="ctr">
              <a:solidFill>
                <a:srgbClr val="92D050"/>
              </a:solidFill>
              <a:prstDash val="solid"/>
              <a:round/>
              <a:headEnd type="none" w="med" len="med"/>
              <a:tailEnd type="none" w="med" len="med"/>
            </a:ln>
            <a:effectLst/>
          </p:spPr>
          <p:txBody>
            <a:bodyPr rtlCol="0" anchor="ctr"/>
            <a:lstStyle/>
            <a:p>
              <a:pPr algn="ctr"/>
              <a:endParaRPr lang="en-GB"/>
            </a:p>
          </p:txBody>
        </p:sp>
        <p:sp>
          <p:nvSpPr>
            <p:cNvPr id="20" name="Arc 19"/>
            <p:cNvSpPr/>
            <p:nvPr/>
          </p:nvSpPr>
          <p:spPr bwMode="auto">
            <a:xfrm flipH="1" flipV="1">
              <a:off x="3010086" y="739391"/>
              <a:ext cx="4946290" cy="2761617"/>
            </a:xfrm>
            <a:prstGeom prst="arc">
              <a:avLst>
                <a:gd name="adj1" fmla="val 16200000"/>
                <a:gd name="adj2" fmla="val 20944268"/>
              </a:avLst>
            </a:prstGeom>
            <a:noFill/>
            <a:ln w="28575" cap="flat" cmpd="sng" algn="ctr">
              <a:solidFill>
                <a:srgbClr val="92D050"/>
              </a:solidFill>
              <a:prstDash val="solid"/>
              <a:round/>
              <a:headEnd type="none" w="med" len="med"/>
              <a:tailEnd type="none" w="med" len="med"/>
            </a:ln>
            <a:effectLst/>
          </p:spPr>
          <p:txBody>
            <a:bodyPr rtlCol="0" anchor="ctr"/>
            <a:lstStyle/>
            <a:p>
              <a:pPr algn="ctr"/>
              <a:endParaRPr lang="en-GB"/>
            </a:p>
          </p:txBody>
        </p:sp>
      </p:grpSp>
      <p:grpSp>
        <p:nvGrpSpPr>
          <p:cNvPr id="22" name="Group 21"/>
          <p:cNvGrpSpPr/>
          <p:nvPr/>
        </p:nvGrpSpPr>
        <p:grpSpPr>
          <a:xfrm>
            <a:off x="3089460" y="138014"/>
            <a:ext cx="4844653" cy="5523234"/>
            <a:chOff x="3010086" y="739391"/>
            <a:chExt cx="4946290" cy="5523234"/>
          </a:xfrm>
        </p:grpSpPr>
        <p:sp>
          <p:nvSpPr>
            <p:cNvPr id="23" name="Arc 22"/>
            <p:cNvSpPr/>
            <p:nvPr/>
          </p:nvSpPr>
          <p:spPr bwMode="auto">
            <a:xfrm flipH="1">
              <a:off x="3010086" y="3501008"/>
              <a:ext cx="4946290" cy="2761617"/>
            </a:xfrm>
            <a:prstGeom prst="arc">
              <a:avLst>
                <a:gd name="adj1" fmla="val 16200000"/>
                <a:gd name="adj2" fmla="val 20944268"/>
              </a:avLst>
            </a:prstGeom>
            <a:noFill/>
            <a:ln w="28575" cap="flat" cmpd="sng" algn="ctr">
              <a:solidFill>
                <a:srgbClr val="92D050"/>
              </a:solidFill>
              <a:prstDash val="solid"/>
              <a:round/>
              <a:headEnd type="none" w="med" len="med"/>
              <a:tailEnd type="none" w="med" len="med"/>
            </a:ln>
            <a:effectLst/>
          </p:spPr>
          <p:txBody>
            <a:bodyPr rtlCol="0" anchor="ctr"/>
            <a:lstStyle/>
            <a:p>
              <a:pPr algn="ctr"/>
              <a:endParaRPr lang="en-GB"/>
            </a:p>
          </p:txBody>
        </p:sp>
        <p:sp>
          <p:nvSpPr>
            <p:cNvPr id="24" name="Arc 23"/>
            <p:cNvSpPr/>
            <p:nvPr/>
          </p:nvSpPr>
          <p:spPr bwMode="auto">
            <a:xfrm flipH="1" flipV="1">
              <a:off x="3010086" y="739391"/>
              <a:ext cx="4946290" cy="2761617"/>
            </a:xfrm>
            <a:prstGeom prst="arc">
              <a:avLst>
                <a:gd name="adj1" fmla="val 16200000"/>
                <a:gd name="adj2" fmla="val 20944268"/>
              </a:avLst>
            </a:prstGeom>
            <a:noFill/>
            <a:ln w="28575" cap="flat" cmpd="sng" algn="ctr">
              <a:solidFill>
                <a:srgbClr val="92D050"/>
              </a:solidFill>
              <a:prstDash val="solid"/>
              <a:round/>
              <a:headEnd type="none" w="med" len="med"/>
              <a:tailEnd type="none" w="med" len="med"/>
            </a:ln>
            <a:effectLst/>
          </p:spPr>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28BF625A-5403-4F25-8146-6D8EF640904C}" type="slidenum">
              <a:rPr lang="en-US" altLang="en-US" sz="1400" smtClean="0">
                <a:solidFill>
                  <a:schemeClr val="bg1"/>
                </a:solidFill>
              </a:rPr>
              <a:pPr>
                <a:lnSpc>
                  <a:spcPct val="100000"/>
                </a:lnSpc>
                <a:spcBef>
                  <a:spcPct val="0"/>
                </a:spcBef>
                <a:buClrTx/>
                <a:buFontTx/>
                <a:buNone/>
              </a:pPr>
              <a:t>29</a:t>
            </a:fld>
            <a:endParaRPr lang="en-US" altLang="en-US" sz="1400" smtClean="0">
              <a:latin typeface="Times New Roman" panose="02020603050405020304" pitchFamily="18" charset="0"/>
            </a:endParaRPr>
          </a:p>
        </p:txBody>
      </p:sp>
      <p:sp>
        <p:nvSpPr>
          <p:cNvPr id="79875"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79876"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79877" name="Rectangle 10"/>
          <p:cNvSpPr>
            <a:spLocks noChangeArrowheads="1"/>
          </p:cNvSpPr>
          <p:nvPr/>
        </p:nvSpPr>
        <p:spPr bwMode="auto">
          <a:xfrm>
            <a:off x="971550" y="908050"/>
            <a:ext cx="7777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3600"/>
              <a:t>Electronic Bandstructure of diamond</a:t>
            </a:r>
          </a:p>
        </p:txBody>
      </p:sp>
      <p:grpSp>
        <p:nvGrpSpPr>
          <p:cNvPr id="79878" name="Group 16"/>
          <p:cNvGrpSpPr>
            <a:grpSpLocks/>
          </p:cNvGrpSpPr>
          <p:nvPr/>
        </p:nvGrpSpPr>
        <p:grpSpPr bwMode="auto">
          <a:xfrm>
            <a:off x="987425" y="1644650"/>
            <a:ext cx="3303588" cy="3959225"/>
            <a:chOff x="4892628" y="1340768"/>
            <a:chExt cx="3302754" cy="3959837"/>
          </a:xfrm>
        </p:grpSpPr>
        <p:pic>
          <p:nvPicPr>
            <p:cNvPr id="79883" name="Picture 2"/>
            <p:cNvPicPr>
              <a:picLocks noChangeAspect="1" noChangeArrowheads="1"/>
            </p:cNvPicPr>
            <p:nvPr/>
          </p:nvPicPr>
          <p:blipFill>
            <a:blip r:embed="rId3">
              <a:extLst>
                <a:ext uri="{28A0092B-C50C-407E-A947-70E740481C1C}">
                  <a14:useLocalDpi xmlns:a14="http://schemas.microsoft.com/office/drawing/2010/main" val="0"/>
                </a:ext>
              </a:extLst>
            </a:blip>
            <a:srcRect b="5379"/>
            <a:stretch>
              <a:fillRect/>
            </a:stretch>
          </p:blipFill>
          <p:spPr bwMode="auto">
            <a:xfrm>
              <a:off x="4892628" y="1340768"/>
              <a:ext cx="3302754" cy="395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84" name="Oval 18"/>
            <p:cNvSpPr>
              <a:spLocks noChangeArrowheads="1"/>
            </p:cNvSpPr>
            <p:nvPr/>
          </p:nvSpPr>
          <p:spPr bwMode="auto">
            <a:xfrm>
              <a:off x="6588224" y="2519185"/>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79885" name="Oval 19"/>
            <p:cNvSpPr>
              <a:spLocks noChangeArrowheads="1"/>
            </p:cNvSpPr>
            <p:nvPr/>
          </p:nvSpPr>
          <p:spPr bwMode="auto">
            <a:xfrm>
              <a:off x="6470497" y="2502000"/>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79886" name="Oval 20"/>
            <p:cNvSpPr>
              <a:spLocks noChangeArrowheads="1"/>
            </p:cNvSpPr>
            <p:nvPr/>
          </p:nvSpPr>
          <p:spPr bwMode="auto">
            <a:xfrm>
              <a:off x="6326481" y="2519185"/>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79887" name="Straight Connector 21"/>
            <p:cNvCxnSpPr>
              <a:cxnSpLocks noChangeShapeType="1"/>
            </p:cNvCxnSpPr>
            <p:nvPr/>
          </p:nvCxnSpPr>
          <p:spPr bwMode="auto">
            <a:xfrm flipH="1">
              <a:off x="6611083" y="2524859"/>
              <a:ext cx="121157" cy="1718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888" name="Straight Connector 22"/>
            <p:cNvCxnSpPr>
              <a:cxnSpLocks noChangeShapeType="1"/>
            </p:cNvCxnSpPr>
            <p:nvPr/>
          </p:nvCxnSpPr>
          <p:spPr bwMode="auto">
            <a:xfrm flipH="1" flipV="1">
              <a:off x="6493356" y="2524859"/>
              <a:ext cx="117727" cy="1718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889" name="Straight Connector 24"/>
            <p:cNvCxnSpPr>
              <a:cxnSpLocks noChangeShapeType="1"/>
            </p:cNvCxnSpPr>
            <p:nvPr/>
          </p:nvCxnSpPr>
          <p:spPr bwMode="auto">
            <a:xfrm flipH="1">
              <a:off x="6363600" y="2533451"/>
              <a:ext cx="129756" cy="142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79879" name="Rectangle 25"/>
          <p:cNvSpPr>
            <a:spLocks noChangeArrowheads="1"/>
          </p:cNvSpPr>
          <p:nvPr/>
        </p:nvSpPr>
        <p:spPr bwMode="auto">
          <a:xfrm>
            <a:off x="5687813" y="6076352"/>
            <a:ext cx="34464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W. </a:t>
            </a:r>
            <a:r>
              <a:rPr lang="en-GB" altLang="en-US" sz="1400" dirty="0" err="1"/>
              <a:t>Saslow</a:t>
            </a:r>
            <a:r>
              <a:rPr lang="en-GB" altLang="en-US" sz="1400" dirty="0"/>
              <a:t>, T. K. </a:t>
            </a:r>
            <a:r>
              <a:rPr lang="en-GB" altLang="en-US" sz="1400" dirty="0" err="1"/>
              <a:t>Bergstresser</a:t>
            </a:r>
            <a:r>
              <a:rPr lang="en-GB" altLang="en-US" sz="1400" dirty="0"/>
              <a:t>, and Marvin L. Cohen, Physical Review Letters </a:t>
            </a:r>
            <a:r>
              <a:rPr lang="en-GB" altLang="en-US" sz="1400" b="1" dirty="0"/>
              <a:t>16</a:t>
            </a:r>
            <a:r>
              <a:rPr lang="en-GB" altLang="en-US" sz="1400" dirty="0"/>
              <a:t>, 354 (1966)</a:t>
            </a:r>
          </a:p>
        </p:txBody>
      </p:sp>
      <p:pic>
        <p:nvPicPr>
          <p:cNvPr id="79880" name="Picture 11"/>
          <p:cNvPicPr>
            <a:picLocks noChangeAspect="1" noChangeArrowheads="1"/>
          </p:cNvPicPr>
          <p:nvPr/>
        </p:nvPicPr>
        <p:blipFill>
          <a:blip r:embed="rId4">
            <a:extLst>
              <a:ext uri="{28A0092B-C50C-407E-A947-70E740481C1C}">
                <a14:useLocalDpi xmlns:a14="http://schemas.microsoft.com/office/drawing/2010/main" val="0"/>
              </a:ext>
            </a:extLst>
          </a:blip>
          <a:srcRect l="9840"/>
          <a:stretch>
            <a:fillRect/>
          </a:stretch>
        </p:blipFill>
        <p:spPr bwMode="auto">
          <a:xfrm>
            <a:off x="8459788" y="7938"/>
            <a:ext cx="684212" cy="62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Arrow Connector 25"/>
          <p:cNvCxnSpPr>
            <a:cxnSpLocks noChangeShapeType="1"/>
          </p:cNvCxnSpPr>
          <p:nvPr/>
        </p:nvCxnSpPr>
        <p:spPr bwMode="auto">
          <a:xfrm flipV="1">
            <a:off x="2700338" y="2997200"/>
            <a:ext cx="0" cy="315913"/>
          </a:xfrm>
          <a:prstGeom prst="straightConnector1">
            <a:avLst/>
          </a:prstGeom>
          <a:noFill/>
          <a:ln w="28575" algn="ctr">
            <a:solidFill>
              <a:srgbClr val="00CC00"/>
            </a:solidFill>
            <a:round/>
            <a:headEnd type="arrow" w="med" len="med"/>
            <a:tailEnd type="arrow" w="med" len="med"/>
          </a:ln>
          <a:extLst>
            <a:ext uri="{909E8E84-426E-40DD-AFC4-6F175D3DCCD1}">
              <a14:hiddenFill xmlns:a14="http://schemas.microsoft.com/office/drawing/2010/main">
                <a:noFill/>
              </a14:hiddenFill>
            </a:ext>
          </a:extLst>
        </p:spPr>
      </p:cxnSp>
      <p:sp>
        <p:nvSpPr>
          <p:cNvPr id="18" name="TextBox 17"/>
          <p:cNvSpPr txBox="1"/>
          <p:nvPr/>
        </p:nvSpPr>
        <p:spPr>
          <a:xfrm>
            <a:off x="250355" y="5661248"/>
            <a:ext cx="4249637" cy="707886"/>
          </a:xfrm>
          <a:prstGeom prst="rect">
            <a:avLst/>
          </a:prstGeom>
          <a:noFill/>
        </p:spPr>
        <p:txBody>
          <a:bodyPr wrap="square" rtlCol="0">
            <a:spAutoFit/>
          </a:bodyPr>
          <a:lstStyle/>
          <a:p>
            <a:r>
              <a:rPr lang="en-GB" sz="2000" dirty="0" smtClean="0"/>
              <a:t>Electron momentum </a:t>
            </a:r>
          </a:p>
          <a:p>
            <a:r>
              <a:rPr lang="en-GB" sz="2000" i="1" dirty="0" smtClean="0">
                <a:latin typeface="Times New Roman" panose="02020603050405020304" pitchFamily="18" charset="0"/>
                <a:cs typeface="Times New Roman" panose="02020603050405020304" pitchFamily="18" charset="0"/>
              </a:rPr>
              <a:t>p = ħ k, </a:t>
            </a:r>
            <a:r>
              <a:rPr lang="en-GB" sz="2000" dirty="0" smtClean="0">
                <a:latin typeface="+mn-lt"/>
                <a:cs typeface="Times New Roman" panose="02020603050405020304" pitchFamily="18" charset="0"/>
              </a:rPr>
              <a:t>for </a:t>
            </a:r>
            <a:r>
              <a:rPr lang="en-GB" sz="2000" dirty="0" err="1" smtClean="0">
                <a:latin typeface="+mn-lt"/>
                <a:cs typeface="Times New Roman" panose="02020603050405020304" pitchFamily="18" charset="0"/>
              </a:rPr>
              <a:t>wavevector</a:t>
            </a:r>
            <a:r>
              <a:rPr lang="en-GB" sz="2000" dirty="0" smtClean="0">
                <a:latin typeface="+mn-lt"/>
                <a:cs typeface="Times New Roman" panose="02020603050405020304" pitchFamily="18" charset="0"/>
              </a:rPr>
              <a:t> k</a:t>
            </a:r>
            <a:endParaRPr lang="en-GB" sz="2000" dirty="0">
              <a:latin typeface="+mn-lt"/>
              <a:cs typeface="Times New Roman" panose="02020603050405020304" pitchFamily="18" charset="0"/>
            </a:endParaRPr>
          </a:p>
        </p:txBody>
      </p:sp>
      <p:sp>
        <p:nvSpPr>
          <p:cNvPr id="19" name="Rectangle 18"/>
          <p:cNvSpPr/>
          <p:nvPr/>
        </p:nvSpPr>
        <p:spPr bwMode="auto">
          <a:xfrm>
            <a:off x="155575" y="5656446"/>
            <a:ext cx="3264298" cy="712688"/>
          </a:xfrm>
          <a:prstGeom prst="rect">
            <a:avLst/>
          </a:prstGeom>
          <a:noFill/>
          <a:ln w="28575" cap="flat" cmpd="sng" algn="ctr">
            <a:solidFill>
              <a:schemeClr val="accent6">
                <a:lumMod val="25000"/>
                <a:lumOff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en-GB" sz="24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BD19A766-C3DE-4363-84C9-497965579874}" type="slidenum">
              <a:rPr lang="en-US" altLang="en-US" sz="1400" smtClean="0">
                <a:solidFill>
                  <a:schemeClr val="bg1"/>
                </a:solidFill>
              </a:rPr>
              <a:pPr>
                <a:lnSpc>
                  <a:spcPct val="100000"/>
                </a:lnSpc>
                <a:spcBef>
                  <a:spcPct val="0"/>
                </a:spcBef>
                <a:buClrTx/>
                <a:buFontTx/>
                <a:buNone/>
              </a:pPr>
              <a:t>3</a:t>
            </a:fld>
            <a:endParaRPr lang="en-US" altLang="en-US" sz="1400" smtClean="0">
              <a:latin typeface="Times New Roman" panose="02020603050405020304" pitchFamily="18" charset="0"/>
            </a:endParaRPr>
          </a:p>
        </p:txBody>
      </p:sp>
      <p:sp>
        <p:nvSpPr>
          <p:cNvPr id="10244"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5"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9" name="Rectangle 10"/>
          <p:cNvSpPr>
            <a:spLocks noChangeArrowheads="1"/>
          </p:cNvSpPr>
          <p:nvPr/>
        </p:nvSpPr>
        <p:spPr bwMode="auto">
          <a:xfrm>
            <a:off x="1835571" y="404664"/>
            <a:ext cx="532871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sz="4000" dirty="0" smtClean="0"/>
              <a:t>Dopants in crystals are like trapped ions</a:t>
            </a:r>
          </a:p>
        </p:txBody>
      </p:sp>
      <p:sp>
        <p:nvSpPr>
          <p:cNvPr id="4" name="Rectangle 3"/>
          <p:cNvSpPr/>
          <p:nvPr/>
        </p:nvSpPr>
        <p:spPr>
          <a:xfrm>
            <a:off x="827584" y="2447116"/>
            <a:ext cx="6624736" cy="461665"/>
          </a:xfrm>
          <a:prstGeom prst="rect">
            <a:avLst/>
          </a:prstGeom>
        </p:spPr>
        <p:txBody>
          <a:bodyPr wrap="square">
            <a:spAutoFit/>
          </a:bodyPr>
          <a:lstStyle/>
          <a:p>
            <a:r>
              <a:rPr lang="en-GB" dirty="0" smtClean="0"/>
              <a:t>Their unpaired electron spins are qubits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158" y="3169944"/>
            <a:ext cx="4461698" cy="3346273"/>
          </a:xfrm>
          <a:prstGeom prst="rect">
            <a:avLst/>
          </a:prstGeom>
        </p:spPr>
      </p:pic>
      <p:sp>
        <p:nvSpPr>
          <p:cNvPr id="15" name="TextBox 1"/>
          <p:cNvSpPr txBox="1">
            <a:spLocks noChangeArrowheads="1"/>
          </p:cNvSpPr>
          <p:nvPr/>
        </p:nvSpPr>
        <p:spPr bwMode="auto">
          <a:xfrm>
            <a:off x="1421586" y="5589240"/>
            <a:ext cx="30783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sz="2000" dirty="0" smtClean="0"/>
              <a:t>Picture </a:t>
            </a:r>
            <a:r>
              <a:rPr lang="en-GB" altLang="en-US" sz="2000" dirty="0"/>
              <a:t>by Manuel </a:t>
            </a:r>
            <a:r>
              <a:rPr lang="en-GB" altLang="en-US" sz="2000" dirty="0" err="1"/>
              <a:t>Voegtli</a:t>
            </a:r>
            <a:endParaRPr lang="en-GB" alt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F3ADA3BE-A444-48EB-99BD-16E471E48A0A}" type="slidenum">
              <a:rPr lang="en-US" altLang="en-US" sz="1400" smtClean="0">
                <a:solidFill>
                  <a:schemeClr val="bg1"/>
                </a:solidFill>
              </a:rPr>
              <a:pPr>
                <a:lnSpc>
                  <a:spcPct val="100000"/>
                </a:lnSpc>
                <a:spcBef>
                  <a:spcPct val="0"/>
                </a:spcBef>
                <a:buClrTx/>
                <a:buFontTx/>
                <a:buNone/>
              </a:pPr>
              <a:t>30</a:t>
            </a:fld>
            <a:endParaRPr lang="en-US" altLang="en-US" sz="1400" smtClean="0">
              <a:latin typeface="Times New Roman" panose="02020603050405020304" pitchFamily="18" charset="0"/>
            </a:endParaRPr>
          </a:p>
        </p:txBody>
      </p:sp>
      <p:sp>
        <p:nvSpPr>
          <p:cNvPr id="49155"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9156"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9157" name="Rectangle 10"/>
          <p:cNvSpPr>
            <a:spLocks noChangeArrowheads="1"/>
          </p:cNvSpPr>
          <p:nvPr/>
        </p:nvSpPr>
        <p:spPr bwMode="auto">
          <a:xfrm>
            <a:off x="971550" y="908050"/>
            <a:ext cx="7777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3600"/>
              <a:t>Electronic Bandstructure of diamond</a:t>
            </a:r>
          </a:p>
        </p:txBody>
      </p:sp>
      <p:grpSp>
        <p:nvGrpSpPr>
          <p:cNvPr id="49158" name="Group 16"/>
          <p:cNvGrpSpPr>
            <a:grpSpLocks/>
          </p:cNvGrpSpPr>
          <p:nvPr/>
        </p:nvGrpSpPr>
        <p:grpSpPr bwMode="auto">
          <a:xfrm>
            <a:off x="987425" y="1644650"/>
            <a:ext cx="3303588" cy="3959225"/>
            <a:chOff x="4892628" y="1340768"/>
            <a:chExt cx="3302754" cy="3959837"/>
          </a:xfrm>
        </p:grpSpPr>
        <p:pic>
          <p:nvPicPr>
            <p:cNvPr id="49170" name="Picture 2"/>
            <p:cNvPicPr>
              <a:picLocks noChangeAspect="1" noChangeArrowheads="1"/>
            </p:cNvPicPr>
            <p:nvPr/>
          </p:nvPicPr>
          <p:blipFill>
            <a:blip r:embed="rId3">
              <a:extLst>
                <a:ext uri="{28A0092B-C50C-407E-A947-70E740481C1C}">
                  <a14:useLocalDpi xmlns:a14="http://schemas.microsoft.com/office/drawing/2010/main" val="0"/>
                </a:ext>
              </a:extLst>
            </a:blip>
            <a:srcRect b="5379"/>
            <a:stretch>
              <a:fillRect/>
            </a:stretch>
          </p:blipFill>
          <p:spPr bwMode="auto">
            <a:xfrm>
              <a:off x="4892628" y="1340768"/>
              <a:ext cx="3302754" cy="395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71" name="Oval 18"/>
            <p:cNvSpPr>
              <a:spLocks noChangeArrowheads="1"/>
            </p:cNvSpPr>
            <p:nvPr/>
          </p:nvSpPr>
          <p:spPr bwMode="auto">
            <a:xfrm>
              <a:off x="6588224" y="2519185"/>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9172" name="Oval 19"/>
            <p:cNvSpPr>
              <a:spLocks noChangeArrowheads="1"/>
            </p:cNvSpPr>
            <p:nvPr/>
          </p:nvSpPr>
          <p:spPr bwMode="auto">
            <a:xfrm>
              <a:off x="6470497" y="2502000"/>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9173" name="Oval 20"/>
            <p:cNvSpPr>
              <a:spLocks noChangeArrowheads="1"/>
            </p:cNvSpPr>
            <p:nvPr/>
          </p:nvSpPr>
          <p:spPr bwMode="auto">
            <a:xfrm>
              <a:off x="6326481" y="2519185"/>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49174" name="Straight Connector 21"/>
            <p:cNvCxnSpPr>
              <a:cxnSpLocks noChangeShapeType="1"/>
            </p:cNvCxnSpPr>
            <p:nvPr/>
          </p:nvCxnSpPr>
          <p:spPr bwMode="auto">
            <a:xfrm flipH="1">
              <a:off x="6611083" y="2524859"/>
              <a:ext cx="121157" cy="1718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9175" name="Straight Connector 22"/>
            <p:cNvCxnSpPr>
              <a:cxnSpLocks noChangeShapeType="1"/>
            </p:cNvCxnSpPr>
            <p:nvPr/>
          </p:nvCxnSpPr>
          <p:spPr bwMode="auto">
            <a:xfrm flipH="1" flipV="1">
              <a:off x="6493356" y="2524859"/>
              <a:ext cx="117727" cy="1718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9176" name="Straight Connector 24"/>
            <p:cNvCxnSpPr>
              <a:cxnSpLocks noChangeShapeType="1"/>
            </p:cNvCxnSpPr>
            <p:nvPr/>
          </p:nvCxnSpPr>
          <p:spPr bwMode="auto">
            <a:xfrm flipH="1">
              <a:off x="6363600" y="2533451"/>
              <a:ext cx="129756" cy="142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9" name="Group 8"/>
          <p:cNvGrpSpPr>
            <a:grpSpLocks/>
          </p:cNvGrpSpPr>
          <p:nvPr/>
        </p:nvGrpSpPr>
        <p:grpSpPr bwMode="auto">
          <a:xfrm>
            <a:off x="5222875" y="1555750"/>
            <a:ext cx="3813175" cy="4233863"/>
            <a:chOff x="5223077" y="1555050"/>
            <a:chExt cx="3813419" cy="4234207"/>
          </a:xfrm>
        </p:grpSpPr>
        <p:grpSp>
          <p:nvGrpSpPr>
            <p:cNvPr id="49163" name="Group 5"/>
            <p:cNvGrpSpPr>
              <a:grpSpLocks/>
            </p:cNvGrpSpPr>
            <p:nvPr/>
          </p:nvGrpSpPr>
          <p:grpSpPr bwMode="auto">
            <a:xfrm>
              <a:off x="5223077" y="1556792"/>
              <a:ext cx="3813419" cy="4032448"/>
              <a:chOff x="5223077" y="1556792"/>
              <a:chExt cx="3813419" cy="4032448"/>
            </a:xfrm>
          </p:grpSpPr>
          <p:grpSp>
            <p:nvGrpSpPr>
              <p:cNvPr id="49165" name="Group 1"/>
              <p:cNvGrpSpPr>
                <a:grpSpLocks/>
              </p:cNvGrpSpPr>
              <p:nvPr/>
            </p:nvGrpSpPr>
            <p:grpSpPr bwMode="auto">
              <a:xfrm>
                <a:off x="5392800" y="1556792"/>
                <a:ext cx="3643696" cy="3210996"/>
                <a:chOff x="5392800" y="2329125"/>
                <a:chExt cx="3643696" cy="3210996"/>
              </a:xfrm>
            </p:grpSpPr>
            <p:pic>
              <p:nvPicPr>
                <p:cNvPr id="49167" name="Picture 5" descr="C:\Users\Admin\Documents\Teaching\CMP\Kittel energy bands crop.jpg"/>
                <p:cNvPicPr>
                  <a:picLocks noChangeAspect="1" noChangeArrowheads="1"/>
                </p:cNvPicPr>
                <p:nvPr/>
              </p:nvPicPr>
              <p:blipFill>
                <a:blip r:embed="rId4">
                  <a:extLst>
                    <a:ext uri="{28A0092B-C50C-407E-A947-70E740481C1C}">
                      <a14:useLocalDpi xmlns:a14="http://schemas.microsoft.com/office/drawing/2010/main" val="0"/>
                    </a:ext>
                  </a:extLst>
                </a:blip>
                <a:srcRect l="1291" t="8601" r="62946" b="6158"/>
                <a:stretch>
                  <a:fillRect/>
                </a:stretch>
              </p:blipFill>
              <p:spPr bwMode="auto">
                <a:xfrm>
                  <a:off x="5392800" y="2789695"/>
                  <a:ext cx="3132000" cy="232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a:spLocks noRot="1" noChangeAspect="1" noMove="1" noResize="1" noEditPoints="1" noAdjustHandles="1" noChangeArrowheads="1" noChangeShapeType="1" noTextEdit="1"/>
                </p:cNvSpPr>
                <p:nvPr/>
              </p:nvSpPr>
              <p:spPr>
                <a:xfrm>
                  <a:off x="6660232" y="2329125"/>
                  <a:ext cx="1748811" cy="461665"/>
                </a:xfrm>
                <a:prstGeom prst="rect">
                  <a:avLst/>
                </a:prstGeom>
                <a:blipFill rotWithShape="1">
                  <a:blip r:embed="rId5"/>
                  <a:stretch>
                    <a:fillRect l="-5245" t="-6579" b="-27632"/>
                  </a:stretch>
                </a:blipFill>
              </p:spPr>
              <p:txBody>
                <a:bodyPr/>
                <a:lstStyle/>
                <a:p>
                  <a:pPr eaLnBrk="1" hangingPunct="1">
                    <a:defRPr/>
                  </a:pPr>
                  <a:r>
                    <a:rPr lang="en-GB">
                      <a:noFill/>
                      <a:latin typeface="Arial" charset="0"/>
                      <a:cs typeface="Arial" charset="0"/>
                    </a:rPr>
                    <a:t> </a:t>
                  </a:r>
                </a:p>
              </p:txBody>
            </p:sp>
            <p:sp>
              <p:nvSpPr>
                <p:cNvPr id="36" name="Rectangle 35"/>
                <p:cNvSpPr>
                  <a:spLocks noRot="1" noChangeAspect="1" noMove="1" noResize="1" noEditPoints="1" noAdjustHandles="1" noChangeArrowheads="1" noChangeShapeType="1" noTextEdit="1"/>
                </p:cNvSpPr>
                <p:nvPr/>
              </p:nvSpPr>
              <p:spPr>
                <a:xfrm>
                  <a:off x="6820141" y="5078456"/>
                  <a:ext cx="2216355" cy="461665"/>
                </a:xfrm>
                <a:prstGeom prst="rect">
                  <a:avLst/>
                </a:prstGeom>
                <a:blipFill rotWithShape="1">
                  <a:blip r:embed="rId6"/>
                  <a:stretch>
                    <a:fillRect l="-4132" t="-6579" b="-27632"/>
                  </a:stretch>
                </a:blipFill>
              </p:spPr>
              <p:txBody>
                <a:bodyPr/>
                <a:lstStyle/>
                <a:p>
                  <a:pPr eaLnBrk="1" hangingPunct="1">
                    <a:defRPr/>
                  </a:pPr>
                  <a:r>
                    <a:rPr lang="en-GB">
                      <a:noFill/>
                      <a:latin typeface="Arial" charset="0"/>
                      <a:cs typeface="Arial" charset="0"/>
                    </a:rPr>
                    <a:t> </a:t>
                  </a:r>
                </a:p>
              </p:txBody>
            </p:sp>
          </p:grpSp>
          <p:sp>
            <p:nvSpPr>
              <p:cNvPr id="48" name="TextBox 47"/>
              <p:cNvSpPr txBox="1">
                <a:spLocks noRot="1" noChangeAspect="1" noMove="1" noResize="1" noEditPoints="1" noAdjustHandles="1" noChangeArrowheads="1" noChangeShapeType="1" noTextEdit="1"/>
              </p:cNvSpPr>
              <p:nvPr/>
            </p:nvSpPr>
            <p:spPr>
              <a:xfrm>
                <a:off x="5223077" y="4767788"/>
                <a:ext cx="3597395" cy="821452"/>
              </a:xfrm>
              <a:prstGeom prst="rect">
                <a:avLst/>
              </a:prstGeom>
              <a:blipFill rotWithShape="1">
                <a:blip r:embed="rId7"/>
                <a:srcRect/>
                <a:stretch>
                  <a:fillRect l="-1864" t="24736"/>
                </a:stretch>
              </a:blipFill>
            </p:spPr>
            <p:txBody>
              <a:bodyPr/>
              <a:lstStyle/>
              <a:p>
                <a:pPr eaLnBrk="1" hangingPunct="1">
                  <a:defRPr/>
                </a:pPr>
                <a:r>
                  <a:rPr lang="en-GB">
                    <a:noFill/>
                    <a:latin typeface="Arial" charset="0"/>
                    <a:cs typeface="Arial" charset="0"/>
                  </a:rPr>
                  <a:t> </a:t>
                </a:r>
              </a:p>
            </p:txBody>
          </p:sp>
        </p:grpSp>
        <p:sp>
          <p:nvSpPr>
            <p:cNvPr id="49164" name="Rectangle 6"/>
            <p:cNvSpPr>
              <a:spLocks noChangeArrowheads="1"/>
            </p:cNvSpPr>
            <p:nvPr/>
          </p:nvSpPr>
          <p:spPr bwMode="auto">
            <a:xfrm>
              <a:off x="5223077" y="1555050"/>
              <a:ext cx="3813419" cy="423420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pic>
        <p:nvPicPr>
          <p:cNvPr id="49161" name="Picture 11"/>
          <p:cNvPicPr>
            <a:picLocks noChangeAspect="1" noChangeArrowheads="1"/>
          </p:cNvPicPr>
          <p:nvPr/>
        </p:nvPicPr>
        <p:blipFill>
          <a:blip r:embed="rId8">
            <a:extLst>
              <a:ext uri="{28A0092B-C50C-407E-A947-70E740481C1C}">
                <a14:useLocalDpi xmlns:a14="http://schemas.microsoft.com/office/drawing/2010/main" val="0"/>
              </a:ext>
            </a:extLst>
          </a:blip>
          <a:srcRect l="9840"/>
          <a:stretch>
            <a:fillRect/>
          </a:stretch>
        </p:blipFill>
        <p:spPr bwMode="auto">
          <a:xfrm>
            <a:off x="8459788" y="7938"/>
            <a:ext cx="684212" cy="62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Arrow Connector 25"/>
          <p:cNvCxnSpPr>
            <a:cxnSpLocks noChangeShapeType="1"/>
          </p:cNvCxnSpPr>
          <p:nvPr/>
        </p:nvCxnSpPr>
        <p:spPr bwMode="auto">
          <a:xfrm flipV="1">
            <a:off x="2700338" y="2997200"/>
            <a:ext cx="0" cy="315913"/>
          </a:xfrm>
          <a:prstGeom prst="straightConnector1">
            <a:avLst/>
          </a:prstGeom>
          <a:noFill/>
          <a:ln w="28575" algn="ctr">
            <a:solidFill>
              <a:srgbClr val="00CC00"/>
            </a:solidFill>
            <a:round/>
            <a:headEnd type="arrow" w="med" len="med"/>
            <a:tailEnd type="arrow" w="med" len="med"/>
          </a:ln>
          <a:extLst>
            <a:ext uri="{909E8E84-426E-40DD-AFC4-6F175D3DCCD1}">
              <a14:hiddenFill xmlns:a14="http://schemas.microsoft.com/office/drawing/2010/main">
                <a:noFill/>
              </a14:hiddenFill>
            </a:ext>
          </a:extLst>
        </p:spPr>
      </p:cxnSp>
      <p:sp>
        <p:nvSpPr>
          <p:cNvPr id="27" name="Rectangle 25"/>
          <p:cNvSpPr>
            <a:spLocks noChangeArrowheads="1"/>
          </p:cNvSpPr>
          <p:nvPr/>
        </p:nvSpPr>
        <p:spPr bwMode="auto">
          <a:xfrm>
            <a:off x="5687813" y="6076352"/>
            <a:ext cx="34464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W. </a:t>
            </a:r>
            <a:r>
              <a:rPr lang="en-GB" altLang="en-US" sz="1400" dirty="0" err="1"/>
              <a:t>Saslow</a:t>
            </a:r>
            <a:r>
              <a:rPr lang="en-GB" altLang="en-US" sz="1400" dirty="0"/>
              <a:t>, T. K. </a:t>
            </a:r>
            <a:r>
              <a:rPr lang="en-GB" altLang="en-US" sz="1400" dirty="0" err="1"/>
              <a:t>Bergstresser</a:t>
            </a:r>
            <a:r>
              <a:rPr lang="en-GB" altLang="en-US" sz="1400" dirty="0"/>
              <a:t>, and Marvin L. Cohen, Physical Review Letters </a:t>
            </a:r>
            <a:r>
              <a:rPr lang="en-GB" altLang="en-US" sz="1400" b="1" dirty="0"/>
              <a:t>16</a:t>
            </a:r>
            <a:r>
              <a:rPr lang="en-GB" altLang="en-US" sz="1400" dirty="0"/>
              <a:t>, 354 (1966)</a:t>
            </a:r>
          </a:p>
        </p:txBody>
      </p:sp>
      <p:sp>
        <p:nvSpPr>
          <p:cNvPr id="30" name="TextBox 29"/>
          <p:cNvSpPr txBox="1"/>
          <p:nvPr/>
        </p:nvSpPr>
        <p:spPr>
          <a:xfrm>
            <a:off x="250355" y="5661248"/>
            <a:ext cx="4249637" cy="707886"/>
          </a:xfrm>
          <a:prstGeom prst="rect">
            <a:avLst/>
          </a:prstGeom>
          <a:noFill/>
        </p:spPr>
        <p:txBody>
          <a:bodyPr wrap="square" rtlCol="0">
            <a:spAutoFit/>
          </a:bodyPr>
          <a:lstStyle/>
          <a:p>
            <a:r>
              <a:rPr lang="en-GB" sz="2000" dirty="0" smtClean="0"/>
              <a:t>Electron momentum </a:t>
            </a:r>
          </a:p>
          <a:p>
            <a:r>
              <a:rPr lang="en-GB" sz="2000" i="1" dirty="0" smtClean="0">
                <a:latin typeface="Times New Roman" panose="02020603050405020304" pitchFamily="18" charset="0"/>
                <a:cs typeface="Times New Roman" panose="02020603050405020304" pitchFamily="18" charset="0"/>
              </a:rPr>
              <a:t>p = ħ k, </a:t>
            </a:r>
            <a:r>
              <a:rPr lang="en-GB" sz="2000" dirty="0" smtClean="0">
                <a:latin typeface="+mn-lt"/>
                <a:cs typeface="Times New Roman" panose="02020603050405020304" pitchFamily="18" charset="0"/>
              </a:rPr>
              <a:t>for </a:t>
            </a:r>
            <a:r>
              <a:rPr lang="en-GB" sz="2000" dirty="0" err="1" smtClean="0">
                <a:latin typeface="+mn-lt"/>
                <a:cs typeface="Times New Roman" panose="02020603050405020304" pitchFamily="18" charset="0"/>
              </a:rPr>
              <a:t>wavevector</a:t>
            </a:r>
            <a:r>
              <a:rPr lang="en-GB" sz="2000" dirty="0" smtClean="0">
                <a:latin typeface="+mn-lt"/>
                <a:cs typeface="Times New Roman" panose="02020603050405020304" pitchFamily="18" charset="0"/>
              </a:rPr>
              <a:t> k</a:t>
            </a:r>
            <a:endParaRPr lang="en-GB" sz="2000" dirty="0">
              <a:latin typeface="+mn-lt"/>
              <a:cs typeface="Times New Roman" panose="02020603050405020304" pitchFamily="18" charset="0"/>
            </a:endParaRPr>
          </a:p>
        </p:txBody>
      </p:sp>
      <p:sp>
        <p:nvSpPr>
          <p:cNvPr id="31" name="Rectangle 30"/>
          <p:cNvSpPr/>
          <p:nvPr/>
        </p:nvSpPr>
        <p:spPr bwMode="auto">
          <a:xfrm>
            <a:off x="155575" y="5656446"/>
            <a:ext cx="3264298" cy="712688"/>
          </a:xfrm>
          <a:prstGeom prst="rect">
            <a:avLst/>
          </a:prstGeom>
          <a:noFill/>
          <a:ln w="28575" cap="flat" cmpd="sng" algn="ctr">
            <a:solidFill>
              <a:schemeClr val="accent6">
                <a:lumMod val="25000"/>
                <a:lumOff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en-GB" sz="2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651135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C71CA44B-3E7E-43C1-B3BB-3744ADDEDD5C}" type="slidenum">
              <a:rPr lang="en-US" altLang="en-US" sz="1400" smtClean="0">
                <a:solidFill>
                  <a:schemeClr val="bg1"/>
                </a:solidFill>
              </a:rPr>
              <a:pPr>
                <a:lnSpc>
                  <a:spcPct val="100000"/>
                </a:lnSpc>
                <a:spcBef>
                  <a:spcPct val="0"/>
                </a:spcBef>
                <a:buClrTx/>
                <a:buFontTx/>
                <a:buNone/>
              </a:pPr>
              <a:t>31</a:t>
            </a:fld>
            <a:endParaRPr lang="en-US" altLang="en-US" sz="1400" smtClean="0">
              <a:latin typeface="Times New Roman" panose="02020603050405020304" pitchFamily="18" charset="0"/>
            </a:endParaRPr>
          </a:p>
        </p:txBody>
      </p:sp>
      <p:sp>
        <p:nvSpPr>
          <p:cNvPr id="45059"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5060"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5061" name="Rectangle 7"/>
          <p:cNvSpPr>
            <a:spLocks noChangeArrowheads="1"/>
          </p:cNvSpPr>
          <p:nvPr/>
        </p:nvSpPr>
        <p:spPr bwMode="auto">
          <a:xfrm>
            <a:off x="971550" y="908050"/>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Representing bands</a:t>
            </a:r>
          </a:p>
        </p:txBody>
      </p:sp>
      <p:sp>
        <p:nvSpPr>
          <p:cNvPr id="45062" name="Rectangle 80"/>
          <p:cNvSpPr>
            <a:spLocks noChangeArrowheads="1"/>
          </p:cNvSpPr>
          <p:nvPr/>
        </p:nvSpPr>
        <p:spPr bwMode="auto">
          <a:xfrm>
            <a:off x="584200" y="2781300"/>
            <a:ext cx="18272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a:t>Three energy bands of a linear lattice. Page 238, Kittel, Introduction to Solid State Physics, Wiley 1996</a:t>
            </a:r>
          </a:p>
        </p:txBody>
      </p:sp>
      <p:grpSp>
        <p:nvGrpSpPr>
          <p:cNvPr id="2" name="Group 1"/>
          <p:cNvGrpSpPr>
            <a:grpSpLocks noChangeAspect="1"/>
          </p:cNvGrpSpPr>
          <p:nvPr/>
        </p:nvGrpSpPr>
        <p:grpSpPr>
          <a:xfrm>
            <a:off x="2484438" y="1616075"/>
            <a:ext cx="6659562" cy="4838976"/>
            <a:chOff x="2484438" y="1616075"/>
            <a:chExt cx="5975350" cy="4341813"/>
          </a:xfrm>
        </p:grpSpPr>
        <p:pic>
          <p:nvPicPr>
            <p:cNvPr id="45063" name="Picture 2" descr="C:\Users\Admin\Documents\Teaching\CMP\Kittel reduced zone.jpg"/>
            <p:cNvPicPr>
              <a:picLocks noChangeAspect="1" noChangeArrowheads="1"/>
            </p:cNvPicPr>
            <p:nvPr/>
          </p:nvPicPr>
          <p:blipFill>
            <a:blip r:embed="rId3">
              <a:extLst>
                <a:ext uri="{28A0092B-C50C-407E-A947-70E740481C1C}">
                  <a14:useLocalDpi xmlns:a14="http://schemas.microsoft.com/office/drawing/2010/main" val="0"/>
                </a:ext>
              </a:extLst>
            </a:blip>
            <a:srcRect t="2" b="36996"/>
            <a:stretch>
              <a:fillRect/>
            </a:stretch>
          </p:blipFill>
          <p:spPr bwMode="auto">
            <a:xfrm>
              <a:off x="2578100" y="1616075"/>
              <a:ext cx="5738813"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1"/>
            <p:cNvSpPr>
              <a:spLocks noChangeArrowheads="1"/>
            </p:cNvSpPr>
            <p:nvPr/>
          </p:nvSpPr>
          <p:spPr bwMode="auto">
            <a:xfrm>
              <a:off x="2484438" y="5778500"/>
              <a:ext cx="5975350" cy="17938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sp>
        <p:nvSpPr>
          <p:cNvPr id="3" name="Rectangle 2"/>
          <p:cNvSpPr/>
          <p:nvPr/>
        </p:nvSpPr>
        <p:spPr bwMode="auto">
          <a:xfrm>
            <a:off x="4932040" y="4077072"/>
            <a:ext cx="2016224" cy="2208128"/>
          </a:xfrm>
          <a:prstGeom prst="rect">
            <a:avLst/>
          </a:prstGeom>
          <a:noFill/>
          <a:ln w="38100" cap="flat" cmpd="sng" algn="ctr">
            <a:solidFill>
              <a:schemeClr val="accent6">
                <a:lumMod val="25000"/>
                <a:lumOff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en-GB" sz="2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893661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F3ADA3BE-A444-48EB-99BD-16E471E48A0A}" type="slidenum">
              <a:rPr lang="en-US" altLang="en-US" sz="1400" smtClean="0">
                <a:solidFill>
                  <a:schemeClr val="bg1"/>
                </a:solidFill>
              </a:rPr>
              <a:pPr>
                <a:lnSpc>
                  <a:spcPct val="100000"/>
                </a:lnSpc>
                <a:spcBef>
                  <a:spcPct val="0"/>
                </a:spcBef>
                <a:buClrTx/>
                <a:buFontTx/>
                <a:buNone/>
              </a:pPr>
              <a:t>32</a:t>
            </a:fld>
            <a:endParaRPr lang="en-US" altLang="en-US" sz="1400" smtClean="0">
              <a:latin typeface="Times New Roman" panose="02020603050405020304" pitchFamily="18" charset="0"/>
            </a:endParaRPr>
          </a:p>
        </p:txBody>
      </p:sp>
      <p:sp>
        <p:nvSpPr>
          <p:cNvPr id="49155"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9156"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9157" name="Rectangle 10"/>
          <p:cNvSpPr>
            <a:spLocks noChangeArrowheads="1"/>
          </p:cNvSpPr>
          <p:nvPr/>
        </p:nvSpPr>
        <p:spPr bwMode="auto">
          <a:xfrm>
            <a:off x="971550" y="908050"/>
            <a:ext cx="7777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3600"/>
              <a:t>Electronic Bandstructure of diamond</a:t>
            </a:r>
          </a:p>
        </p:txBody>
      </p:sp>
      <p:grpSp>
        <p:nvGrpSpPr>
          <p:cNvPr id="49158" name="Group 16"/>
          <p:cNvGrpSpPr>
            <a:grpSpLocks/>
          </p:cNvGrpSpPr>
          <p:nvPr/>
        </p:nvGrpSpPr>
        <p:grpSpPr bwMode="auto">
          <a:xfrm>
            <a:off x="987425" y="1644650"/>
            <a:ext cx="3303588" cy="3959225"/>
            <a:chOff x="4892628" y="1340768"/>
            <a:chExt cx="3302754" cy="3959837"/>
          </a:xfrm>
        </p:grpSpPr>
        <p:pic>
          <p:nvPicPr>
            <p:cNvPr id="49170" name="Picture 2"/>
            <p:cNvPicPr>
              <a:picLocks noChangeAspect="1" noChangeArrowheads="1"/>
            </p:cNvPicPr>
            <p:nvPr/>
          </p:nvPicPr>
          <p:blipFill>
            <a:blip r:embed="rId3">
              <a:extLst>
                <a:ext uri="{28A0092B-C50C-407E-A947-70E740481C1C}">
                  <a14:useLocalDpi xmlns:a14="http://schemas.microsoft.com/office/drawing/2010/main" val="0"/>
                </a:ext>
              </a:extLst>
            </a:blip>
            <a:srcRect b="5379"/>
            <a:stretch>
              <a:fillRect/>
            </a:stretch>
          </p:blipFill>
          <p:spPr bwMode="auto">
            <a:xfrm>
              <a:off x="4892628" y="1340768"/>
              <a:ext cx="3302754" cy="395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71" name="Oval 18"/>
            <p:cNvSpPr>
              <a:spLocks noChangeArrowheads="1"/>
            </p:cNvSpPr>
            <p:nvPr/>
          </p:nvSpPr>
          <p:spPr bwMode="auto">
            <a:xfrm>
              <a:off x="6588224" y="2519185"/>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9172" name="Oval 19"/>
            <p:cNvSpPr>
              <a:spLocks noChangeArrowheads="1"/>
            </p:cNvSpPr>
            <p:nvPr/>
          </p:nvSpPr>
          <p:spPr bwMode="auto">
            <a:xfrm>
              <a:off x="6470497" y="2502000"/>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9173" name="Oval 20"/>
            <p:cNvSpPr>
              <a:spLocks noChangeArrowheads="1"/>
            </p:cNvSpPr>
            <p:nvPr/>
          </p:nvSpPr>
          <p:spPr bwMode="auto">
            <a:xfrm>
              <a:off x="6326481" y="2519185"/>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49174" name="Straight Connector 21"/>
            <p:cNvCxnSpPr>
              <a:cxnSpLocks noChangeShapeType="1"/>
            </p:cNvCxnSpPr>
            <p:nvPr/>
          </p:nvCxnSpPr>
          <p:spPr bwMode="auto">
            <a:xfrm flipH="1">
              <a:off x="6611083" y="2524859"/>
              <a:ext cx="121157" cy="1718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9175" name="Straight Connector 22"/>
            <p:cNvCxnSpPr>
              <a:cxnSpLocks noChangeShapeType="1"/>
            </p:cNvCxnSpPr>
            <p:nvPr/>
          </p:nvCxnSpPr>
          <p:spPr bwMode="auto">
            <a:xfrm flipH="1" flipV="1">
              <a:off x="6493356" y="2524859"/>
              <a:ext cx="117727" cy="1718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9176" name="Straight Connector 24"/>
            <p:cNvCxnSpPr>
              <a:cxnSpLocks noChangeShapeType="1"/>
            </p:cNvCxnSpPr>
            <p:nvPr/>
          </p:nvCxnSpPr>
          <p:spPr bwMode="auto">
            <a:xfrm flipH="1">
              <a:off x="6363600" y="2533451"/>
              <a:ext cx="129756" cy="142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pic>
        <p:nvPicPr>
          <p:cNvPr id="49161" name="Picture 11"/>
          <p:cNvPicPr>
            <a:picLocks noChangeAspect="1" noChangeArrowheads="1"/>
          </p:cNvPicPr>
          <p:nvPr/>
        </p:nvPicPr>
        <p:blipFill>
          <a:blip r:embed="rId4">
            <a:extLst>
              <a:ext uri="{28A0092B-C50C-407E-A947-70E740481C1C}">
                <a14:useLocalDpi xmlns:a14="http://schemas.microsoft.com/office/drawing/2010/main" val="0"/>
              </a:ext>
            </a:extLst>
          </a:blip>
          <a:srcRect l="9840"/>
          <a:stretch>
            <a:fillRect/>
          </a:stretch>
        </p:blipFill>
        <p:spPr bwMode="auto">
          <a:xfrm>
            <a:off x="8459788" y="7938"/>
            <a:ext cx="684212" cy="62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Arrow Connector 25"/>
          <p:cNvCxnSpPr>
            <a:cxnSpLocks noChangeShapeType="1"/>
          </p:cNvCxnSpPr>
          <p:nvPr/>
        </p:nvCxnSpPr>
        <p:spPr bwMode="auto">
          <a:xfrm flipV="1">
            <a:off x="2700338" y="2997200"/>
            <a:ext cx="0" cy="315913"/>
          </a:xfrm>
          <a:prstGeom prst="straightConnector1">
            <a:avLst/>
          </a:prstGeom>
          <a:noFill/>
          <a:ln w="28575" algn="ctr">
            <a:solidFill>
              <a:srgbClr val="00CC00"/>
            </a:solidFill>
            <a:round/>
            <a:headEnd type="arrow" w="med" len="med"/>
            <a:tailEnd type="arrow" w="med" len="med"/>
          </a:ln>
          <a:extLst>
            <a:ext uri="{909E8E84-426E-40DD-AFC4-6F175D3DCCD1}">
              <a14:hiddenFill xmlns:a14="http://schemas.microsoft.com/office/drawing/2010/main">
                <a:noFill/>
              </a14:hiddenFill>
            </a:ext>
          </a:extLst>
        </p:spPr>
      </p:cxnSp>
      <p:sp>
        <p:nvSpPr>
          <p:cNvPr id="27" name="Rectangle 25"/>
          <p:cNvSpPr>
            <a:spLocks noChangeArrowheads="1"/>
          </p:cNvSpPr>
          <p:nvPr/>
        </p:nvSpPr>
        <p:spPr bwMode="auto">
          <a:xfrm>
            <a:off x="5687813" y="6076352"/>
            <a:ext cx="34464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W. </a:t>
            </a:r>
            <a:r>
              <a:rPr lang="en-GB" altLang="en-US" sz="1400" dirty="0" err="1"/>
              <a:t>Saslow</a:t>
            </a:r>
            <a:r>
              <a:rPr lang="en-GB" altLang="en-US" sz="1400" dirty="0"/>
              <a:t>, T. K. </a:t>
            </a:r>
            <a:r>
              <a:rPr lang="en-GB" altLang="en-US" sz="1400" dirty="0" err="1"/>
              <a:t>Bergstresser</a:t>
            </a:r>
            <a:r>
              <a:rPr lang="en-GB" altLang="en-US" sz="1400" dirty="0"/>
              <a:t>, and Marvin L. Cohen, Physical Review Letters </a:t>
            </a:r>
            <a:r>
              <a:rPr lang="en-GB" altLang="en-US" sz="1400" b="1" dirty="0"/>
              <a:t>16</a:t>
            </a:r>
            <a:r>
              <a:rPr lang="en-GB" altLang="en-US" sz="1400" dirty="0"/>
              <a:t>, 354 (1966)</a:t>
            </a:r>
          </a:p>
        </p:txBody>
      </p:sp>
      <p:grpSp>
        <p:nvGrpSpPr>
          <p:cNvPr id="30" name="Group 29"/>
          <p:cNvGrpSpPr>
            <a:grpSpLocks noChangeAspect="1"/>
          </p:cNvGrpSpPr>
          <p:nvPr/>
        </p:nvGrpSpPr>
        <p:grpSpPr>
          <a:xfrm>
            <a:off x="4987018" y="1808211"/>
            <a:ext cx="3329398" cy="3943465"/>
            <a:chOff x="4615961" y="3824226"/>
            <a:chExt cx="1873685" cy="2219263"/>
          </a:xfrm>
        </p:grpSpPr>
        <p:pic>
          <p:nvPicPr>
            <p:cNvPr id="31" name="Picture 2" descr="C:\Users\Admin\Documents\Teaching\CMP\Kittel reduced zone.jpg"/>
            <p:cNvPicPr>
              <a:picLocks noChangeAspect="1" noChangeArrowheads="1"/>
            </p:cNvPicPr>
            <p:nvPr/>
          </p:nvPicPr>
          <p:blipFill rotWithShape="1">
            <a:blip r:embed="rId5">
              <a:extLst>
                <a:ext uri="{28A0092B-C50C-407E-A947-70E740481C1C}">
                  <a14:useLocalDpi xmlns:a14="http://schemas.microsoft.com/office/drawing/2010/main" val="0"/>
                </a:ext>
              </a:extLst>
            </a:blip>
            <a:srcRect l="35510" t="33209" r="31841" b="36996"/>
            <a:stretch/>
          </p:blipFill>
          <p:spPr bwMode="auto">
            <a:xfrm>
              <a:off x="4615961" y="3824226"/>
              <a:ext cx="1873684" cy="19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1"/>
            <p:cNvSpPr>
              <a:spLocks noChangeArrowheads="1"/>
            </p:cNvSpPr>
            <p:nvPr/>
          </p:nvSpPr>
          <p:spPr bwMode="auto">
            <a:xfrm>
              <a:off x="4615961" y="5789979"/>
              <a:ext cx="1873685" cy="25351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sp>
        <p:nvSpPr>
          <p:cNvPr id="22" name="TextBox 21"/>
          <p:cNvSpPr txBox="1"/>
          <p:nvPr/>
        </p:nvSpPr>
        <p:spPr>
          <a:xfrm>
            <a:off x="250355" y="5661248"/>
            <a:ext cx="4249637" cy="707886"/>
          </a:xfrm>
          <a:prstGeom prst="rect">
            <a:avLst/>
          </a:prstGeom>
          <a:noFill/>
        </p:spPr>
        <p:txBody>
          <a:bodyPr wrap="square" rtlCol="0">
            <a:spAutoFit/>
          </a:bodyPr>
          <a:lstStyle/>
          <a:p>
            <a:r>
              <a:rPr lang="en-GB" sz="2000" dirty="0" smtClean="0"/>
              <a:t>Electron momentum </a:t>
            </a:r>
          </a:p>
          <a:p>
            <a:r>
              <a:rPr lang="en-GB" sz="2000" i="1" dirty="0" smtClean="0">
                <a:latin typeface="Times New Roman" panose="02020603050405020304" pitchFamily="18" charset="0"/>
                <a:cs typeface="Times New Roman" panose="02020603050405020304" pitchFamily="18" charset="0"/>
              </a:rPr>
              <a:t>p = ħ k, </a:t>
            </a:r>
            <a:r>
              <a:rPr lang="en-GB" sz="2000" dirty="0" smtClean="0">
                <a:latin typeface="+mn-lt"/>
                <a:cs typeface="Times New Roman" panose="02020603050405020304" pitchFamily="18" charset="0"/>
              </a:rPr>
              <a:t>for </a:t>
            </a:r>
            <a:r>
              <a:rPr lang="en-GB" sz="2000" dirty="0" err="1" smtClean="0">
                <a:latin typeface="+mn-lt"/>
                <a:cs typeface="Times New Roman" panose="02020603050405020304" pitchFamily="18" charset="0"/>
              </a:rPr>
              <a:t>wavevector</a:t>
            </a:r>
            <a:r>
              <a:rPr lang="en-GB" sz="2000" dirty="0" smtClean="0">
                <a:latin typeface="+mn-lt"/>
                <a:cs typeface="Times New Roman" panose="02020603050405020304" pitchFamily="18" charset="0"/>
              </a:rPr>
              <a:t> k</a:t>
            </a:r>
            <a:endParaRPr lang="en-GB" sz="2000" dirty="0">
              <a:latin typeface="+mn-lt"/>
              <a:cs typeface="Times New Roman" panose="02020603050405020304" pitchFamily="18" charset="0"/>
            </a:endParaRPr>
          </a:p>
        </p:txBody>
      </p:sp>
      <p:sp>
        <p:nvSpPr>
          <p:cNvPr id="23" name="Rectangle 22"/>
          <p:cNvSpPr/>
          <p:nvPr/>
        </p:nvSpPr>
        <p:spPr bwMode="auto">
          <a:xfrm>
            <a:off x="155575" y="5656446"/>
            <a:ext cx="3264298" cy="712688"/>
          </a:xfrm>
          <a:prstGeom prst="rect">
            <a:avLst/>
          </a:prstGeom>
          <a:noFill/>
          <a:ln w="28575" cap="flat" cmpd="sng" algn="ctr">
            <a:solidFill>
              <a:schemeClr val="accent6">
                <a:lumMod val="25000"/>
                <a:lumOff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en-GB" sz="2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082886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74216661-A370-40D9-809E-A86F0B20F2FA}" type="slidenum">
              <a:rPr lang="en-US" altLang="en-US" sz="1400" smtClean="0">
                <a:solidFill>
                  <a:schemeClr val="bg1"/>
                </a:solidFill>
              </a:rPr>
              <a:pPr>
                <a:lnSpc>
                  <a:spcPct val="100000"/>
                </a:lnSpc>
                <a:spcBef>
                  <a:spcPct val="0"/>
                </a:spcBef>
                <a:buClrTx/>
                <a:buFontTx/>
                <a:buNone/>
              </a:pPr>
              <a:t>33</a:t>
            </a:fld>
            <a:endParaRPr lang="en-US" altLang="en-US" sz="1400" smtClean="0">
              <a:latin typeface="Times New Roman" panose="02020603050405020304" pitchFamily="18" charset="0"/>
            </a:endParaRPr>
          </a:p>
        </p:txBody>
      </p:sp>
      <p:sp>
        <p:nvSpPr>
          <p:cNvPr id="55299"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55300"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55301" name="Rectangle 10"/>
          <p:cNvSpPr>
            <a:spLocks noChangeArrowheads="1"/>
          </p:cNvSpPr>
          <p:nvPr/>
        </p:nvSpPr>
        <p:spPr bwMode="auto">
          <a:xfrm>
            <a:off x="971550" y="908050"/>
            <a:ext cx="7777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3600"/>
              <a:t>Electronic Bandstructure of diamond</a:t>
            </a:r>
          </a:p>
        </p:txBody>
      </p:sp>
      <p:grpSp>
        <p:nvGrpSpPr>
          <p:cNvPr id="55302" name="Group 16"/>
          <p:cNvGrpSpPr>
            <a:grpSpLocks/>
          </p:cNvGrpSpPr>
          <p:nvPr/>
        </p:nvGrpSpPr>
        <p:grpSpPr bwMode="auto">
          <a:xfrm>
            <a:off x="987425" y="1644650"/>
            <a:ext cx="3303588" cy="3959225"/>
            <a:chOff x="4892628" y="1340768"/>
            <a:chExt cx="3302754" cy="3959837"/>
          </a:xfrm>
        </p:grpSpPr>
        <p:pic>
          <p:nvPicPr>
            <p:cNvPr id="55310" name="Picture 2"/>
            <p:cNvPicPr>
              <a:picLocks noChangeAspect="1" noChangeArrowheads="1"/>
            </p:cNvPicPr>
            <p:nvPr/>
          </p:nvPicPr>
          <p:blipFill>
            <a:blip r:embed="rId3">
              <a:extLst>
                <a:ext uri="{28A0092B-C50C-407E-A947-70E740481C1C}">
                  <a14:useLocalDpi xmlns:a14="http://schemas.microsoft.com/office/drawing/2010/main" val="0"/>
                </a:ext>
              </a:extLst>
            </a:blip>
            <a:srcRect b="5379"/>
            <a:stretch>
              <a:fillRect/>
            </a:stretch>
          </p:blipFill>
          <p:spPr bwMode="auto">
            <a:xfrm>
              <a:off x="4892628" y="1340768"/>
              <a:ext cx="3302754" cy="395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311" name="Oval 18"/>
            <p:cNvSpPr>
              <a:spLocks noChangeArrowheads="1"/>
            </p:cNvSpPr>
            <p:nvPr/>
          </p:nvSpPr>
          <p:spPr bwMode="auto">
            <a:xfrm>
              <a:off x="6588224" y="2519185"/>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55312" name="Oval 19"/>
            <p:cNvSpPr>
              <a:spLocks noChangeArrowheads="1"/>
            </p:cNvSpPr>
            <p:nvPr/>
          </p:nvSpPr>
          <p:spPr bwMode="auto">
            <a:xfrm>
              <a:off x="6470497" y="2502000"/>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55313" name="Oval 20"/>
            <p:cNvSpPr>
              <a:spLocks noChangeArrowheads="1"/>
            </p:cNvSpPr>
            <p:nvPr/>
          </p:nvSpPr>
          <p:spPr bwMode="auto">
            <a:xfrm>
              <a:off x="6326481" y="2519185"/>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55314" name="Straight Connector 21"/>
            <p:cNvCxnSpPr>
              <a:cxnSpLocks noChangeShapeType="1"/>
            </p:cNvCxnSpPr>
            <p:nvPr/>
          </p:nvCxnSpPr>
          <p:spPr bwMode="auto">
            <a:xfrm flipH="1">
              <a:off x="6611083" y="2524859"/>
              <a:ext cx="121157" cy="1718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5315" name="Straight Connector 22"/>
            <p:cNvCxnSpPr>
              <a:cxnSpLocks noChangeShapeType="1"/>
            </p:cNvCxnSpPr>
            <p:nvPr/>
          </p:nvCxnSpPr>
          <p:spPr bwMode="auto">
            <a:xfrm flipH="1" flipV="1">
              <a:off x="6493356" y="2524859"/>
              <a:ext cx="117727" cy="1718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5316" name="Straight Connector 24"/>
            <p:cNvCxnSpPr>
              <a:cxnSpLocks noChangeShapeType="1"/>
            </p:cNvCxnSpPr>
            <p:nvPr/>
          </p:nvCxnSpPr>
          <p:spPr bwMode="auto">
            <a:xfrm flipH="1">
              <a:off x="6363600" y="2533451"/>
              <a:ext cx="129756" cy="142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55304" name="TextBox 1"/>
          <p:cNvSpPr txBox="1">
            <a:spLocks noChangeArrowheads="1"/>
          </p:cNvSpPr>
          <p:nvPr/>
        </p:nvSpPr>
        <p:spPr bwMode="auto">
          <a:xfrm>
            <a:off x="5095875" y="4221163"/>
            <a:ext cx="3148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a:solidFill>
                  <a:srgbClr val="00CC00"/>
                </a:solidFill>
              </a:rPr>
              <a:t>Indirect bandgap</a:t>
            </a:r>
          </a:p>
        </p:txBody>
      </p:sp>
      <p:cxnSp>
        <p:nvCxnSpPr>
          <p:cNvPr id="55305" name="Straight Arrow Connector 3"/>
          <p:cNvCxnSpPr>
            <a:cxnSpLocks noChangeShapeType="1"/>
          </p:cNvCxnSpPr>
          <p:nvPr/>
        </p:nvCxnSpPr>
        <p:spPr bwMode="auto">
          <a:xfrm flipH="1" flipV="1">
            <a:off x="3635375" y="3284538"/>
            <a:ext cx="2305050" cy="865187"/>
          </a:xfrm>
          <a:prstGeom prst="straightConnector1">
            <a:avLst/>
          </a:prstGeom>
          <a:noFill/>
          <a:ln w="19050" algn="ctr">
            <a:solidFill>
              <a:srgbClr val="FF3300"/>
            </a:solidFill>
            <a:round/>
            <a:headEnd/>
            <a:tailEnd type="arrow" w="med" len="med"/>
          </a:ln>
          <a:extLst>
            <a:ext uri="{909E8E84-426E-40DD-AFC4-6F175D3DCCD1}">
              <a14:hiddenFill xmlns:a14="http://schemas.microsoft.com/office/drawing/2010/main">
                <a:noFill/>
              </a14:hiddenFill>
            </a:ext>
          </a:extLst>
        </p:spPr>
      </p:cxnSp>
      <p:pic>
        <p:nvPicPr>
          <p:cNvPr id="41" name="Picture 2" descr="C:\Users\Admin\Pictures\for talks\teaching\diamond bandstructure bandgap zoo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1771650"/>
            <a:ext cx="8297863"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a:cxnSpLocks noChangeShapeType="1"/>
          </p:cNvCxnSpPr>
          <p:nvPr/>
        </p:nvCxnSpPr>
        <p:spPr bwMode="auto">
          <a:xfrm flipV="1">
            <a:off x="4895850" y="2132013"/>
            <a:ext cx="0" cy="1223962"/>
          </a:xfrm>
          <a:prstGeom prst="straightConnector1">
            <a:avLst/>
          </a:prstGeom>
          <a:noFill/>
          <a:ln w="57150"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flipV="1">
            <a:off x="5048250" y="2563813"/>
            <a:ext cx="2763838" cy="792162"/>
          </a:xfrm>
          <a:prstGeom prst="straightConnector1">
            <a:avLst/>
          </a:prstGeom>
          <a:noFill/>
          <a:ln w="57150" algn="ctr">
            <a:solidFill>
              <a:srgbClr val="00CC00"/>
            </a:solidFill>
            <a:round/>
            <a:headEnd type="arrow" w="med" len="med"/>
            <a:tailEnd type="arrow" w="med" len="med"/>
          </a:ln>
          <a:extLst>
            <a:ext uri="{909E8E84-426E-40DD-AFC4-6F175D3DCCD1}">
              <a14:hiddenFill xmlns:a14="http://schemas.microsoft.com/office/drawing/2010/main">
                <a:noFill/>
              </a14:hiddenFill>
            </a:ext>
          </a:extLst>
        </p:spPr>
      </p:cxnSp>
      <p:pic>
        <p:nvPicPr>
          <p:cNvPr id="55309" name="Picture 11"/>
          <p:cNvPicPr>
            <a:picLocks noChangeAspect="1" noChangeArrowheads="1"/>
          </p:cNvPicPr>
          <p:nvPr/>
        </p:nvPicPr>
        <p:blipFill>
          <a:blip r:embed="rId5">
            <a:extLst>
              <a:ext uri="{28A0092B-C50C-407E-A947-70E740481C1C}">
                <a14:useLocalDpi xmlns:a14="http://schemas.microsoft.com/office/drawing/2010/main" val="0"/>
              </a:ext>
            </a:extLst>
          </a:blip>
          <a:srcRect l="9840"/>
          <a:stretch>
            <a:fillRect/>
          </a:stretch>
        </p:blipFill>
        <p:spPr bwMode="auto">
          <a:xfrm>
            <a:off x="8459788" y="7938"/>
            <a:ext cx="684212" cy="62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5"/>
          <p:cNvSpPr>
            <a:spLocks noChangeArrowheads="1"/>
          </p:cNvSpPr>
          <p:nvPr/>
        </p:nvSpPr>
        <p:spPr bwMode="auto">
          <a:xfrm>
            <a:off x="5687813" y="6076352"/>
            <a:ext cx="34464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W. </a:t>
            </a:r>
            <a:r>
              <a:rPr lang="en-GB" altLang="en-US" sz="1400" dirty="0" err="1"/>
              <a:t>Saslow</a:t>
            </a:r>
            <a:r>
              <a:rPr lang="en-GB" altLang="en-US" sz="1400" dirty="0"/>
              <a:t>, T. K. </a:t>
            </a:r>
            <a:r>
              <a:rPr lang="en-GB" altLang="en-US" sz="1400" dirty="0" err="1"/>
              <a:t>Bergstresser</a:t>
            </a:r>
            <a:r>
              <a:rPr lang="en-GB" altLang="en-US" sz="1400" dirty="0"/>
              <a:t>, and Marvin L. Cohen, Physical Review Letters </a:t>
            </a:r>
            <a:r>
              <a:rPr lang="en-GB" altLang="en-US" sz="1400" b="1" dirty="0"/>
              <a:t>16</a:t>
            </a:r>
            <a:r>
              <a:rPr lang="en-GB" altLang="en-US" sz="1400" dirty="0"/>
              <a:t>, 354 (1966)</a:t>
            </a:r>
          </a:p>
        </p:txBody>
      </p:sp>
    </p:spTree>
    <p:extLst>
      <p:ext uri="{BB962C8B-B14F-4D97-AF65-F5344CB8AC3E}">
        <p14:creationId xmlns:p14="http://schemas.microsoft.com/office/powerpoint/2010/main" val="3260918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28BF625A-5403-4F25-8146-6D8EF640904C}" type="slidenum">
              <a:rPr lang="en-US" altLang="en-US" sz="1400" smtClean="0">
                <a:solidFill>
                  <a:schemeClr val="bg1"/>
                </a:solidFill>
              </a:rPr>
              <a:pPr>
                <a:lnSpc>
                  <a:spcPct val="100000"/>
                </a:lnSpc>
                <a:spcBef>
                  <a:spcPct val="0"/>
                </a:spcBef>
                <a:buClrTx/>
                <a:buFontTx/>
                <a:buNone/>
              </a:pPr>
              <a:t>34</a:t>
            </a:fld>
            <a:endParaRPr lang="en-US" altLang="en-US" sz="1400" smtClean="0">
              <a:latin typeface="Times New Roman" panose="02020603050405020304" pitchFamily="18" charset="0"/>
            </a:endParaRPr>
          </a:p>
        </p:txBody>
      </p:sp>
      <p:sp>
        <p:nvSpPr>
          <p:cNvPr id="79875"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79876"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79877" name="Rectangle 10"/>
          <p:cNvSpPr>
            <a:spLocks noChangeArrowheads="1"/>
          </p:cNvSpPr>
          <p:nvPr/>
        </p:nvSpPr>
        <p:spPr bwMode="auto">
          <a:xfrm>
            <a:off x="971550" y="908050"/>
            <a:ext cx="7777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3600"/>
              <a:t>Electronic Bandstructure of diamond</a:t>
            </a:r>
          </a:p>
        </p:txBody>
      </p:sp>
      <p:grpSp>
        <p:nvGrpSpPr>
          <p:cNvPr id="79878" name="Group 16"/>
          <p:cNvGrpSpPr>
            <a:grpSpLocks/>
          </p:cNvGrpSpPr>
          <p:nvPr/>
        </p:nvGrpSpPr>
        <p:grpSpPr bwMode="auto">
          <a:xfrm>
            <a:off x="987425" y="1644650"/>
            <a:ext cx="3303588" cy="3959225"/>
            <a:chOff x="4892628" y="1340768"/>
            <a:chExt cx="3302754" cy="3959837"/>
          </a:xfrm>
        </p:grpSpPr>
        <p:pic>
          <p:nvPicPr>
            <p:cNvPr id="79883" name="Picture 2"/>
            <p:cNvPicPr>
              <a:picLocks noChangeAspect="1" noChangeArrowheads="1"/>
            </p:cNvPicPr>
            <p:nvPr/>
          </p:nvPicPr>
          <p:blipFill>
            <a:blip r:embed="rId3">
              <a:extLst>
                <a:ext uri="{28A0092B-C50C-407E-A947-70E740481C1C}">
                  <a14:useLocalDpi xmlns:a14="http://schemas.microsoft.com/office/drawing/2010/main" val="0"/>
                </a:ext>
              </a:extLst>
            </a:blip>
            <a:srcRect b="5379"/>
            <a:stretch>
              <a:fillRect/>
            </a:stretch>
          </p:blipFill>
          <p:spPr bwMode="auto">
            <a:xfrm>
              <a:off x="4892628" y="1340768"/>
              <a:ext cx="3302754" cy="395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84" name="Oval 18"/>
            <p:cNvSpPr>
              <a:spLocks noChangeArrowheads="1"/>
            </p:cNvSpPr>
            <p:nvPr/>
          </p:nvSpPr>
          <p:spPr bwMode="auto">
            <a:xfrm>
              <a:off x="6588224" y="2519185"/>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79885" name="Oval 19"/>
            <p:cNvSpPr>
              <a:spLocks noChangeArrowheads="1"/>
            </p:cNvSpPr>
            <p:nvPr/>
          </p:nvSpPr>
          <p:spPr bwMode="auto">
            <a:xfrm>
              <a:off x="6470497" y="2502000"/>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79886" name="Oval 20"/>
            <p:cNvSpPr>
              <a:spLocks noChangeArrowheads="1"/>
            </p:cNvSpPr>
            <p:nvPr/>
          </p:nvSpPr>
          <p:spPr bwMode="auto">
            <a:xfrm>
              <a:off x="6326481" y="2519185"/>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79887" name="Straight Connector 21"/>
            <p:cNvCxnSpPr>
              <a:cxnSpLocks noChangeShapeType="1"/>
            </p:cNvCxnSpPr>
            <p:nvPr/>
          </p:nvCxnSpPr>
          <p:spPr bwMode="auto">
            <a:xfrm flipH="1">
              <a:off x="6611083" y="2524859"/>
              <a:ext cx="121157" cy="1718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888" name="Straight Connector 22"/>
            <p:cNvCxnSpPr>
              <a:cxnSpLocks noChangeShapeType="1"/>
            </p:cNvCxnSpPr>
            <p:nvPr/>
          </p:nvCxnSpPr>
          <p:spPr bwMode="auto">
            <a:xfrm flipH="1" flipV="1">
              <a:off x="6493356" y="2524859"/>
              <a:ext cx="117727" cy="1718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889" name="Straight Connector 24"/>
            <p:cNvCxnSpPr>
              <a:cxnSpLocks noChangeShapeType="1"/>
            </p:cNvCxnSpPr>
            <p:nvPr/>
          </p:nvCxnSpPr>
          <p:spPr bwMode="auto">
            <a:xfrm flipH="1">
              <a:off x="6363600" y="2533451"/>
              <a:ext cx="129756" cy="142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pic>
        <p:nvPicPr>
          <p:cNvPr id="79880" name="Picture 11"/>
          <p:cNvPicPr>
            <a:picLocks noChangeAspect="1" noChangeArrowheads="1"/>
          </p:cNvPicPr>
          <p:nvPr/>
        </p:nvPicPr>
        <p:blipFill>
          <a:blip r:embed="rId4">
            <a:extLst>
              <a:ext uri="{28A0092B-C50C-407E-A947-70E740481C1C}">
                <a14:useLocalDpi xmlns:a14="http://schemas.microsoft.com/office/drawing/2010/main" val="0"/>
              </a:ext>
            </a:extLst>
          </a:blip>
          <a:srcRect l="9840"/>
          <a:stretch>
            <a:fillRect/>
          </a:stretch>
        </p:blipFill>
        <p:spPr bwMode="auto">
          <a:xfrm>
            <a:off x="8459788" y="7938"/>
            <a:ext cx="684212" cy="62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Arrow Connector 25"/>
          <p:cNvCxnSpPr>
            <a:cxnSpLocks noChangeShapeType="1"/>
          </p:cNvCxnSpPr>
          <p:nvPr/>
        </p:nvCxnSpPr>
        <p:spPr bwMode="auto">
          <a:xfrm flipV="1">
            <a:off x="2700338" y="2997200"/>
            <a:ext cx="0" cy="315913"/>
          </a:xfrm>
          <a:prstGeom prst="straightConnector1">
            <a:avLst/>
          </a:prstGeom>
          <a:noFill/>
          <a:ln w="28575" algn="ctr">
            <a:solidFill>
              <a:srgbClr val="00CC00"/>
            </a:solidFill>
            <a:round/>
            <a:headEnd type="arrow" w="med" len="med"/>
            <a:tailEnd type="arrow" w="med" len="med"/>
          </a:ln>
          <a:extLst>
            <a:ext uri="{909E8E84-426E-40DD-AFC4-6F175D3DCCD1}">
              <a14:hiddenFill xmlns:a14="http://schemas.microsoft.com/office/drawing/2010/main">
                <a:noFill/>
              </a14:hiddenFill>
            </a:ext>
          </a:extLst>
        </p:spPr>
      </p:cxnSp>
      <p:sp>
        <p:nvSpPr>
          <p:cNvPr id="17" name="Rectangle 25"/>
          <p:cNvSpPr>
            <a:spLocks noChangeArrowheads="1"/>
          </p:cNvSpPr>
          <p:nvPr/>
        </p:nvSpPr>
        <p:spPr bwMode="auto">
          <a:xfrm>
            <a:off x="4860131" y="1799878"/>
            <a:ext cx="3446463" cy="15132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dirty="0"/>
              <a:t>Mini-Summary: </a:t>
            </a:r>
            <a:endParaRPr lang="en-GB" altLang="en-US" sz="1600" dirty="0"/>
          </a:p>
          <a:p>
            <a:pPr>
              <a:lnSpc>
                <a:spcPct val="100000"/>
              </a:lnSpc>
              <a:buFontTx/>
              <a:buNone/>
            </a:pPr>
            <a:r>
              <a:rPr lang="en-GB" altLang="en-US" sz="1600" dirty="0"/>
              <a:t>- Atomic physics </a:t>
            </a:r>
            <a:r>
              <a:rPr lang="en-GB" altLang="en-US" sz="1600" dirty="0">
                <a:sym typeface="Wingdings" panose="05000000000000000000" pitchFamily="2" charset="2"/>
              </a:rPr>
              <a:t> </a:t>
            </a:r>
            <a:r>
              <a:rPr lang="en-GB" altLang="en-US" sz="1600" dirty="0" err="1">
                <a:sym typeface="Wingdings" panose="05000000000000000000" pitchFamily="2" charset="2"/>
              </a:rPr>
              <a:t>bandstructure</a:t>
            </a:r>
            <a:r>
              <a:rPr lang="en-GB" altLang="en-US" sz="1600" dirty="0">
                <a:sym typeface="Wingdings" panose="05000000000000000000" pitchFamily="2" charset="2"/>
              </a:rPr>
              <a:t> </a:t>
            </a:r>
          </a:p>
          <a:p>
            <a:pPr>
              <a:lnSpc>
                <a:spcPct val="100000"/>
              </a:lnSpc>
              <a:buFontTx/>
              <a:buNone/>
            </a:pPr>
            <a:r>
              <a:rPr lang="en-GB" altLang="en-US" sz="1600" dirty="0">
                <a:sym typeface="Wingdings" panose="05000000000000000000" pitchFamily="2" charset="2"/>
              </a:rPr>
              <a:t>…by assuming the electrons in crystals are generally stuck in their atomic </a:t>
            </a:r>
            <a:r>
              <a:rPr lang="en-GB" altLang="en-US" sz="1600" dirty="0" smtClean="0">
                <a:sym typeface="Wingdings" panose="05000000000000000000" pitchFamily="2" charset="2"/>
              </a:rPr>
              <a:t>potentials</a:t>
            </a:r>
            <a:endParaRPr lang="en-GB" altLang="en-US" sz="1600" dirty="0">
              <a:sym typeface="Wingdings" panose="05000000000000000000" pitchFamily="2" charset="2"/>
            </a:endParaRPr>
          </a:p>
        </p:txBody>
      </p:sp>
      <p:sp>
        <p:nvSpPr>
          <p:cNvPr id="18" name="TextBox 17"/>
          <p:cNvSpPr txBox="1"/>
          <p:nvPr/>
        </p:nvSpPr>
        <p:spPr>
          <a:xfrm>
            <a:off x="6106940" y="3770803"/>
            <a:ext cx="3087017" cy="1200329"/>
          </a:xfrm>
          <a:prstGeom prst="rect">
            <a:avLst/>
          </a:prstGeom>
          <a:noFill/>
        </p:spPr>
        <p:txBody>
          <a:bodyPr wrap="square" rtlCol="0">
            <a:spAutoFit/>
          </a:bodyPr>
          <a:lstStyle/>
          <a:p>
            <a:r>
              <a:rPr lang="en-GB" dirty="0" smtClean="0"/>
              <a:t>Electron momentum </a:t>
            </a:r>
          </a:p>
          <a:p>
            <a:r>
              <a:rPr lang="en-GB" i="1" dirty="0" smtClean="0">
                <a:latin typeface="Times New Roman" panose="02020603050405020304" pitchFamily="18" charset="0"/>
                <a:cs typeface="Times New Roman" panose="02020603050405020304" pitchFamily="18" charset="0"/>
              </a:rPr>
              <a:t>p = ħ k</a:t>
            </a:r>
          </a:p>
          <a:p>
            <a:r>
              <a:rPr lang="en-GB" dirty="0" smtClean="0">
                <a:latin typeface="+mn-lt"/>
                <a:cs typeface="Times New Roman" panose="02020603050405020304" pitchFamily="18" charset="0"/>
              </a:rPr>
              <a:t>for </a:t>
            </a:r>
            <a:r>
              <a:rPr lang="en-GB" dirty="0" err="1" smtClean="0">
                <a:latin typeface="+mn-lt"/>
                <a:cs typeface="Times New Roman" panose="02020603050405020304" pitchFamily="18" charset="0"/>
              </a:rPr>
              <a:t>wavevector</a:t>
            </a:r>
            <a:r>
              <a:rPr lang="en-GB" dirty="0" smtClean="0">
                <a:latin typeface="+mn-lt"/>
                <a:cs typeface="Times New Roman" panose="02020603050405020304" pitchFamily="18" charset="0"/>
              </a:rPr>
              <a:t> k</a:t>
            </a:r>
            <a:endParaRPr lang="en-GB" dirty="0">
              <a:latin typeface="+mn-lt"/>
              <a:cs typeface="Times New Roman" panose="02020603050405020304" pitchFamily="18" charset="0"/>
            </a:endParaRPr>
          </a:p>
        </p:txBody>
      </p:sp>
      <p:sp>
        <p:nvSpPr>
          <p:cNvPr id="19" name="Rectangle 18"/>
          <p:cNvSpPr/>
          <p:nvPr/>
        </p:nvSpPr>
        <p:spPr bwMode="auto">
          <a:xfrm>
            <a:off x="6012160" y="3579192"/>
            <a:ext cx="3037060" cy="1578000"/>
          </a:xfrm>
          <a:prstGeom prst="rect">
            <a:avLst/>
          </a:prstGeom>
          <a:noFill/>
          <a:ln w="28575" cap="flat" cmpd="sng" algn="ctr">
            <a:solidFill>
              <a:schemeClr val="accent6">
                <a:lumMod val="25000"/>
                <a:lumOff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en-GB" sz="2400" b="0" i="0" u="none" strike="noStrike" cap="none" normalizeH="0" baseline="0" smtClean="0">
              <a:ln>
                <a:noFill/>
              </a:ln>
              <a:solidFill>
                <a:schemeClr val="tx1"/>
              </a:solidFill>
              <a:effectLst/>
              <a:latin typeface="Arial" pitchFamily="34" charset="0"/>
            </a:endParaRPr>
          </a:p>
        </p:txBody>
      </p:sp>
      <p:sp>
        <p:nvSpPr>
          <p:cNvPr id="20" name="Rectangle 25"/>
          <p:cNvSpPr>
            <a:spLocks noChangeArrowheads="1"/>
          </p:cNvSpPr>
          <p:nvPr/>
        </p:nvSpPr>
        <p:spPr bwMode="auto">
          <a:xfrm>
            <a:off x="5687813" y="6076352"/>
            <a:ext cx="34464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W. </a:t>
            </a:r>
            <a:r>
              <a:rPr lang="en-GB" altLang="en-US" sz="1400" dirty="0" err="1"/>
              <a:t>Saslow</a:t>
            </a:r>
            <a:r>
              <a:rPr lang="en-GB" altLang="en-US" sz="1400" dirty="0"/>
              <a:t>, T. K. </a:t>
            </a:r>
            <a:r>
              <a:rPr lang="en-GB" altLang="en-US" sz="1400" dirty="0" err="1"/>
              <a:t>Bergstresser</a:t>
            </a:r>
            <a:r>
              <a:rPr lang="en-GB" altLang="en-US" sz="1400" dirty="0"/>
              <a:t>, and Marvin L. Cohen, Physical Review Letters </a:t>
            </a:r>
            <a:r>
              <a:rPr lang="en-GB" altLang="en-US" sz="1400" b="1" dirty="0"/>
              <a:t>16</a:t>
            </a:r>
            <a:r>
              <a:rPr lang="en-GB" altLang="en-US" sz="1400" dirty="0"/>
              <a:t>, 354 (1966)</a:t>
            </a:r>
          </a:p>
        </p:txBody>
      </p:sp>
    </p:spTree>
    <p:extLst>
      <p:ext uri="{BB962C8B-B14F-4D97-AF65-F5344CB8AC3E}">
        <p14:creationId xmlns:p14="http://schemas.microsoft.com/office/powerpoint/2010/main" val="756565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9086EFA5-8200-4425-ACB7-E9F455B4169A}" type="slidenum">
              <a:rPr lang="en-US" altLang="en-US" sz="1400" smtClean="0">
                <a:solidFill>
                  <a:schemeClr val="bg1"/>
                </a:solidFill>
              </a:rPr>
              <a:pPr>
                <a:lnSpc>
                  <a:spcPct val="100000"/>
                </a:lnSpc>
                <a:spcBef>
                  <a:spcPct val="0"/>
                </a:spcBef>
                <a:buClrTx/>
                <a:buFontTx/>
                <a:buNone/>
              </a:pPr>
              <a:t>35</a:t>
            </a:fld>
            <a:endParaRPr lang="en-US" altLang="en-US" sz="1400" smtClean="0">
              <a:latin typeface="Times New Roman" panose="02020603050405020304" pitchFamily="18" charset="0"/>
            </a:endParaRPr>
          </a:p>
        </p:txBody>
      </p:sp>
      <p:sp>
        <p:nvSpPr>
          <p:cNvPr id="61443"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61444"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61445" name="Rectangle 10"/>
          <p:cNvSpPr>
            <a:spLocks noChangeArrowheads="1"/>
          </p:cNvSpPr>
          <p:nvPr/>
        </p:nvSpPr>
        <p:spPr bwMode="auto">
          <a:xfrm>
            <a:off x="971550" y="908050"/>
            <a:ext cx="7777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3600"/>
              <a:t>Bandstructure of Si &amp; diamond</a:t>
            </a:r>
          </a:p>
        </p:txBody>
      </p:sp>
      <p:grpSp>
        <p:nvGrpSpPr>
          <p:cNvPr id="61446" name="Group 16"/>
          <p:cNvGrpSpPr>
            <a:grpSpLocks/>
          </p:cNvGrpSpPr>
          <p:nvPr/>
        </p:nvGrpSpPr>
        <p:grpSpPr bwMode="auto">
          <a:xfrm>
            <a:off x="987425" y="1644650"/>
            <a:ext cx="3303588" cy="3959225"/>
            <a:chOff x="4892628" y="1340768"/>
            <a:chExt cx="3302754" cy="3959837"/>
          </a:xfrm>
        </p:grpSpPr>
        <p:pic>
          <p:nvPicPr>
            <p:cNvPr id="61451" name="Picture 2"/>
            <p:cNvPicPr>
              <a:picLocks noChangeAspect="1" noChangeArrowheads="1"/>
            </p:cNvPicPr>
            <p:nvPr/>
          </p:nvPicPr>
          <p:blipFill>
            <a:blip r:embed="rId3">
              <a:extLst>
                <a:ext uri="{28A0092B-C50C-407E-A947-70E740481C1C}">
                  <a14:useLocalDpi xmlns:a14="http://schemas.microsoft.com/office/drawing/2010/main" val="0"/>
                </a:ext>
              </a:extLst>
            </a:blip>
            <a:srcRect b="5379"/>
            <a:stretch>
              <a:fillRect/>
            </a:stretch>
          </p:blipFill>
          <p:spPr bwMode="auto">
            <a:xfrm>
              <a:off x="4892628" y="1340768"/>
              <a:ext cx="3302754" cy="395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52" name="Oval 18"/>
            <p:cNvSpPr>
              <a:spLocks noChangeArrowheads="1"/>
            </p:cNvSpPr>
            <p:nvPr/>
          </p:nvSpPr>
          <p:spPr bwMode="auto">
            <a:xfrm>
              <a:off x="6588224" y="2519185"/>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61453" name="Oval 19"/>
            <p:cNvSpPr>
              <a:spLocks noChangeArrowheads="1"/>
            </p:cNvSpPr>
            <p:nvPr/>
          </p:nvSpPr>
          <p:spPr bwMode="auto">
            <a:xfrm>
              <a:off x="6470497" y="2502000"/>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61454" name="Oval 20"/>
            <p:cNvSpPr>
              <a:spLocks noChangeArrowheads="1"/>
            </p:cNvSpPr>
            <p:nvPr/>
          </p:nvSpPr>
          <p:spPr bwMode="auto">
            <a:xfrm>
              <a:off x="6326481" y="2519185"/>
              <a:ext cx="45719" cy="45719"/>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61455" name="Straight Connector 21"/>
            <p:cNvCxnSpPr>
              <a:cxnSpLocks noChangeShapeType="1"/>
            </p:cNvCxnSpPr>
            <p:nvPr/>
          </p:nvCxnSpPr>
          <p:spPr bwMode="auto">
            <a:xfrm flipH="1">
              <a:off x="6611083" y="2524859"/>
              <a:ext cx="121157" cy="1718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1456" name="Straight Connector 22"/>
            <p:cNvCxnSpPr>
              <a:cxnSpLocks noChangeShapeType="1"/>
            </p:cNvCxnSpPr>
            <p:nvPr/>
          </p:nvCxnSpPr>
          <p:spPr bwMode="auto">
            <a:xfrm flipH="1" flipV="1">
              <a:off x="6493356" y="2524859"/>
              <a:ext cx="117727" cy="1718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1457" name="Straight Connector 24"/>
            <p:cNvCxnSpPr>
              <a:cxnSpLocks noChangeShapeType="1"/>
            </p:cNvCxnSpPr>
            <p:nvPr/>
          </p:nvCxnSpPr>
          <p:spPr bwMode="auto">
            <a:xfrm flipH="1">
              <a:off x="6363600" y="2533451"/>
              <a:ext cx="129756" cy="142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61447" name="Rectangle 25"/>
          <p:cNvSpPr>
            <a:spLocks noChangeArrowheads="1"/>
          </p:cNvSpPr>
          <p:nvPr/>
        </p:nvSpPr>
        <p:spPr bwMode="auto">
          <a:xfrm>
            <a:off x="5076825" y="6058736"/>
            <a:ext cx="35639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err="1"/>
              <a:t>Bandstructure</a:t>
            </a:r>
            <a:r>
              <a:rPr lang="en-GB" altLang="en-US" sz="1400" dirty="0"/>
              <a:t> of Si, page 50, Singleton, Band Theory and Electronic Properties of Solids, OUP 2001</a:t>
            </a:r>
          </a:p>
        </p:txBody>
      </p:sp>
      <p:pic>
        <p:nvPicPr>
          <p:cNvPr id="614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588" y="1554163"/>
            <a:ext cx="3776662"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9" name="Rectangle 2"/>
          <p:cNvSpPr>
            <a:spLocks noChangeArrowheads="1"/>
          </p:cNvSpPr>
          <p:nvPr/>
        </p:nvSpPr>
        <p:spPr bwMode="auto">
          <a:xfrm>
            <a:off x="5076825" y="5372100"/>
            <a:ext cx="388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sz="1600" dirty="0">
                <a:solidFill>
                  <a:srgbClr val="000000"/>
                </a:solidFill>
              </a:rPr>
              <a:t>Based on M. Cardona and F. Pollack, Physical Review </a:t>
            </a:r>
            <a:r>
              <a:rPr lang="en-GB" altLang="en-US" sz="1600" b="1" dirty="0">
                <a:solidFill>
                  <a:srgbClr val="000000"/>
                </a:solidFill>
              </a:rPr>
              <a:t>142</a:t>
            </a:r>
            <a:r>
              <a:rPr lang="en-GB" altLang="en-US" sz="1600" dirty="0">
                <a:solidFill>
                  <a:srgbClr val="000000"/>
                </a:solidFill>
              </a:rPr>
              <a:t>, 530 (1966</a:t>
            </a:r>
            <a:r>
              <a:rPr lang="en-GB" altLang="en-US" sz="1600" dirty="0" smtClean="0">
                <a:solidFill>
                  <a:srgbClr val="000000"/>
                </a:solidFill>
              </a:rPr>
              <a:t>)</a:t>
            </a:r>
            <a:endParaRPr lang="en-GB" altLang="en-US" sz="1600" dirty="0">
              <a:solidFill>
                <a:srgbClr val="000000"/>
              </a:solidFill>
            </a:endParaRPr>
          </a:p>
        </p:txBody>
      </p:sp>
    </p:spTree>
    <p:extLst>
      <p:ext uri="{BB962C8B-B14F-4D97-AF65-F5344CB8AC3E}">
        <p14:creationId xmlns:p14="http://schemas.microsoft.com/office/powerpoint/2010/main" val="1307508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427DB8FD-E53F-4D5C-888A-000B4F19F173}" type="slidenum">
              <a:rPr lang="en-US" altLang="en-US" sz="1400" smtClean="0">
                <a:solidFill>
                  <a:schemeClr val="bg1"/>
                </a:solidFill>
              </a:rPr>
              <a:pPr>
                <a:lnSpc>
                  <a:spcPct val="100000"/>
                </a:lnSpc>
                <a:spcBef>
                  <a:spcPct val="0"/>
                </a:spcBef>
                <a:buClrTx/>
                <a:buFontTx/>
                <a:buNone/>
              </a:pPr>
              <a:t>36</a:t>
            </a:fld>
            <a:endParaRPr lang="en-US" altLang="en-US" sz="1400" smtClean="0">
              <a:latin typeface="Times New Roman" panose="02020603050405020304" pitchFamily="18" charset="0"/>
            </a:endParaRPr>
          </a:p>
        </p:txBody>
      </p:sp>
      <p:sp>
        <p:nvSpPr>
          <p:cNvPr id="63491"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63492"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63493" name="Rectangle 13"/>
          <p:cNvSpPr>
            <a:spLocks noChangeArrowheads="1"/>
          </p:cNvSpPr>
          <p:nvPr/>
        </p:nvSpPr>
        <p:spPr bwMode="auto">
          <a:xfrm>
            <a:off x="971550" y="1425575"/>
            <a:ext cx="7777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a:t>Any questions?</a:t>
            </a:r>
          </a:p>
        </p:txBody>
      </p:sp>
      <p:pic>
        <p:nvPicPr>
          <p:cNvPr id="63494" name="Picture 2" descr="confused-mon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492375"/>
            <a:ext cx="302418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046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52345D6C-8464-4EE4-8B50-24070AC0A0D0}" type="slidenum">
              <a:rPr lang="en-US" altLang="en-US" sz="1400" smtClean="0">
                <a:solidFill>
                  <a:schemeClr val="bg1"/>
                </a:solidFill>
              </a:rPr>
              <a:pPr>
                <a:lnSpc>
                  <a:spcPct val="100000"/>
                </a:lnSpc>
                <a:spcBef>
                  <a:spcPct val="0"/>
                </a:spcBef>
                <a:buClrTx/>
                <a:buFontTx/>
                <a:buNone/>
              </a:pPr>
              <a:t>37</a:t>
            </a:fld>
            <a:endParaRPr lang="en-US" altLang="en-US" sz="1400" smtClean="0">
              <a:latin typeface="Times New Roman" panose="02020603050405020304" pitchFamily="18" charset="0"/>
            </a:endParaRPr>
          </a:p>
        </p:txBody>
      </p:sp>
      <p:sp>
        <p:nvSpPr>
          <p:cNvPr id="81923"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81924"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81925" name="Straight Arrow Connector 4"/>
          <p:cNvCxnSpPr>
            <a:cxnSpLocks noChangeShapeType="1"/>
          </p:cNvCxnSpPr>
          <p:nvPr/>
        </p:nvCxnSpPr>
        <p:spPr bwMode="auto">
          <a:xfrm>
            <a:off x="1476375" y="5214938"/>
            <a:ext cx="7272338"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1926" name="Straight Connector 19"/>
          <p:cNvCxnSpPr>
            <a:cxnSpLocks noChangeShapeType="1"/>
          </p:cNvCxnSpPr>
          <p:nvPr/>
        </p:nvCxnSpPr>
        <p:spPr bwMode="auto">
          <a:xfrm flipV="1">
            <a:off x="2987675" y="4891088"/>
            <a:ext cx="0" cy="3238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81927" name="Straight Connector 23"/>
          <p:cNvCxnSpPr>
            <a:cxnSpLocks noChangeShapeType="1"/>
          </p:cNvCxnSpPr>
          <p:nvPr/>
        </p:nvCxnSpPr>
        <p:spPr bwMode="auto">
          <a:xfrm flipV="1">
            <a:off x="4787900" y="4891088"/>
            <a:ext cx="0" cy="3238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81928" name="Straight Connector 27"/>
          <p:cNvCxnSpPr>
            <a:cxnSpLocks noChangeShapeType="1"/>
          </p:cNvCxnSpPr>
          <p:nvPr/>
        </p:nvCxnSpPr>
        <p:spPr bwMode="auto">
          <a:xfrm flipV="1">
            <a:off x="6588125" y="4891088"/>
            <a:ext cx="0" cy="3238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81929" name="Straight Connector 31"/>
          <p:cNvCxnSpPr>
            <a:cxnSpLocks noChangeShapeType="1"/>
          </p:cNvCxnSpPr>
          <p:nvPr/>
        </p:nvCxnSpPr>
        <p:spPr bwMode="auto">
          <a:xfrm flipV="1">
            <a:off x="8388350" y="4891088"/>
            <a:ext cx="0" cy="3238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81930" name="TextBox 8"/>
          <p:cNvSpPr txBox="1">
            <a:spLocks noChangeArrowheads="1"/>
          </p:cNvSpPr>
          <p:nvPr/>
        </p:nvSpPr>
        <p:spPr bwMode="auto">
          <a:xfrm>
            <a:off x="5775325" y="5395913"/>
            <a:ext cx="297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a:t>Resistivity (ohm-cm)</a:t>
            </a:r>
          </a:p>
        </p:txBody>
      </p:sp>
      <p:sp>
        <p:nvSpPr>
          <p:cNvPr id="81931" name="TextBox 32"/>
          <p:cNvSpPr txBox="1">
            <a:spLocks noChangeArrowheads="1"/>
          </p:cNvSpPr>
          <p:nvPr/>
        </p:nvSpPr>
        <p:spPr bwMode="auto">
          <a:xfrm>
            <a:off x="1187450" y="4387850"/>
            <a:ext cx="7737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a:t>	       10</a:t>
            </a:r>
            <a:r>
              <a:rPr lang="en-GB" altLang="en-US" baseline="30000"/>
              <a:t>-10   	</a:t>
            </a:r>
            <a:r>
              <a:rPr lang="en-GB" altLang="en-US"/>
              <a:t>        1</a:t>
            </a:r>
            <a:r>
              <a:rPr lang="en-GB" altLang="en-US" baseline="30000"/>
              <a:t> 		 </a:t>
            </a:r>
            <a:r>
              <a:rPr lang="en-GB" altLang="en-US"/>
              <a:t>      10</a:t>
            </a:r>
            <a:r>
              <a:rPr lang="en-GB" altLang="en-US" baseline="30000"/>
              <a:t>10  	        </a:t>
            </a:r>
            <a:r>
              <a:rPr lang="en-GB" altLang="en-US"/>
              <a:t>10</a:t>
            </a:r>
            <a:r>
              <a:rPr lang="en-GB" altLang="en-US" baseline="30000"/>
              <a:t>20 </a:t>
            </a:r>
          </a:p>
        </p:txBody>
      </p:sp>
      <p:pic>
        <p:nvPicPr>
          <p:cNvPr id="8193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3444875"/>
            <a:ext cx="963612" cy="78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33" name="TextBox 34"/>
          <p:cNvSpPr txBox="1">
            <a:spLocks noChangeArrowheads="1"/>
          </p:cNvSpPr>
          <p:nvPr/>
        </p:nvSpPr>
        <p:spPr bwMode="auto">
          <a:xfrm>
            <a:off x="5380038" y="3451225"/>
            <a:ext cx="2576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r>
              <a:rPr lang="en-GB" altLang="en-US" sz="1800"/>
              <a:t>diamond </a:t>
            </a:r>
            <a:r>
              <a:rPr lang="en-GB" altLang="en-US" sz="1800" i="1">
                <a:sym typeface="Symbol" panose="05050102010706020507" pitchFamily="18" charset="2"/>
              </a:rPr>
              <a:t></a:t>
            </a:r>
            <a:r>
              <a:rPr lang="en-GB" altLang="en-US" sz="1800">
                <a:sym typeface="Symbol" panose="05050102010706020507" pitchFamily="18" charset="2"/>
              </a:rPr>
              <a:t> ~ 10</a:t>
            </a:r>
            <a:r>
              <a:rPr lang="en-GB" altLang="en-US" sz="1800" baseline="30000">
                <a:sym typeface="Symbol" panose="05050102010706020507" pitchFamily="18" charset="2"/>
              </a:rPr>
              <a:t>16</a:t>
            </a:r>
            <a:r>
              <a:rPr lang="en-GB" altLang="en-US" sz="1800">
                <a:sym typeface="Symbol" panose="05050102010706020507" pitchFamily="18" charset="2"/>
              </a:rPr>
              <a:t> -cm</a:t>
            </a:r>
          </a:p>
          <a:p>
            <a:pPr>
              <a:lnSpc>
                <a:spcPct val="100000"/>
              </a:lnSpc>
              <a:spcBef>
                <a:spcPct val="0"/>
              </a:spcBef>
              <a:buFontTx/>
              <a:buNone/>
            </a:pPr>
            <a:r>
              <a:rPr lang="en-GB" altLang="en-US" sz="1800">
                <a:sym typeface="Symbol" panose="05050102010706020507" pitchFamily="18" charset="2"/>
              </a:rPr>
              <a:t>(room temperature)</a:t>
            </a:r>
            <a:endParaRPr lang="en-GB" altLang="en-US" sz="1800"/>
          </a:p>
        </p:txBody>
      </p:sp>
      <p:sp>
        <p:nvSpPr>
          <p:cNvPr id="81934" name="TextBox 37"/>
          <p:cNvSpPr txBox="1">
            <a:spLocks noChangeArrowheads="1"/>
          </p:cNvSpPr>
          <p:nvPr/>
        </p:nvSpPr>
        <p:spPr bwMode="auto">
          <a:xfrm>
            <a:off x="6207125" y="836613"/>
            <a:ext cx="2173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r>
              <a:rPr lang="en-GB" altLang="en-US" sz="1800"/>
              <a:t>PTFE (Teflon)</a:t>
            </a:r>
          </a:p>
          <a:p>
            <a:pPr>
              <a:lnSpc>
                <a:spcPct val="100000"/>
              </a:lnSpc>
              <a:spcBef>
                <a:spcPct val="0"/>
              </a:spcBef>
              <a:buFontTx/>
              <a:buNone/>
            </a:pPr>
            <a:r>
              <a:rPr lang="en-GB" altLang="en-US" sz="1800"/>
              <a:t> </a:t>
            </a:r>
            <a:r>
              <a:rPr lang="en-GB" altLang="en-US" sz="1800" i="1">
                <a:sym typeface="Symbol" panose="05050102010706020507" pitchFamily="18" charset="2"/>
              </a:rPr>
              <a:t></a:t>
            </a:r>
            <a:r>
              <a:rPr lang="en-GB" altLang="en-US" sz="1800">
                <a:sym typeface="Symbol" panose="05050102010706020507" pitchFamily="18" charset="2"/>
              </a:rPr>
              <a:t> &gt; 10</a:t>
            </a:r>
            <a:r>
              <a:rPr lang="en-GB" altLang="en-US" sz="1800" baseline="30000">
                <a:sym typeface="Symbol" panose="05050102010706020507" pitchFamily="18" charset="2"/>
              </a:rPr>
              <a:t>18</a:t>
            </a:r>
            <a:r>
              <a:rPr lang="en-GB" altLang="en-US" sz="1800">
                <a:sym typeface="Symbol" panose="05050102010706020507" pitchFamily="18" charset="2"/>
              </a:rPr>
              <a:t> -cm</a:t>
            </a:r>
          </a:p>
          <a:p>
            <a:pPr>
              <a:lnSpc>
                <a:spcPct val="100000"/>
              </a:lnSpc>
              <a:spcBef>
                <a:spcPct val="0"/>
              </a:spcBef>
              <a:buFontTx/>
              <a:buNone/>
            </a:pPr>
            <a:r>
              <a:rPr lang="en-GB" altLang="en-US" sz="1800">
                <a:sym typeface="Symbol" panose="05050102010706020507" pitchFamily="18" charset="2"/>
              </a:rPr>
              <a:t>(room temperature)</a:t>
            </a:r>
            <a:endParaRPr lang="en-GB" altLang="en-US" sz="1800"/>
          </a:p>
        </p:txBody>
      </p:sp>
      <p:pic>
        <p:nvPicPr>
          <p:cNvPr id="81935" name="Picture 2" descr="http://upload.wikimedia.org/wikipedia/commons/5/55/PTFE_struc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8575" y="1773238"/>
            <a:ext cx="11382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6" name="Picture 4" descr="http://www.ptfefep.com/photo/pl1468244-100mm_extruded_ptfe_teflon_rod_bar_stock_graphite_carbon_filled_teflon.jpg"/>
          <p:cNvPicPr>
            <a:picLocks noChangeAspect="1" noChangeArrowheads="1"/>
          </p:cNvPicPr>
          <p:nvPr/>
        </p:nvPicPr>
        <p:blipFill>
          <a:blip r:embed="rId5">
            <a:extLst>
              <a:ext uri="{28A0092B-C50C-407E-A947-70E740481C1C}">
                <a14:useLocalDpi xmlns:a14="http://schemas.microsoft.com/office/drawing/2010/main" val="0"/>
              </a:ext>
            </a:extLst>
          </a:blip>
          <a:srcRect l="7210" t="3745" r="71873" b="14162"/>
          <a:stretch>
            <a:fillRect/>
          </a:stretch>
        </p:blipFill>
        <p:spPr bwMode="auto">
          <a:xfrm>
            <a:off x="7669213" y="1752600"/>
            <a:ext cx="43497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7" name="Rectangle 36"/>
          <p:cNvSpPr>
            <a:spLocks noChangeArrowheads="1"/>
          </p:cNvSpPr>
          <p:nvPr/>
        </p:nvSpPr>
        <p:spPr bwMode="auto">
          <a:xfrm>
            <a:off x="6207125" y="836613"/>
            <a:ext cx="2181225" cy="21097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81938" name="Straight Arrow Connector 40"/>
          <p:cNvCxnSpPr>
            <a:cxnSpLocks noChangeShapeType="1"/>
          </p:cNvCxnSpPr>
          <p:nvPr/>
        </p:nvCxnSpPr>
        <p:spPr bwMode="auto">
          <a:xfrm>
            <a:off x="8027988" y="2946400"/>
            <a:ext cx="0" cy="2889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1939" name="Rectangle 44"/>
          <p:cNvSpPr>
            <a:spLocks noChangeArrowheads="1"/>
          </p:cNvSpPr>
          <p:nvPr/>
        </p:nvSpPr>
        <p:spPr bwMode="auto">
          <a:xfrm>
            <a:off x="4500563" y="3368675"/>
            <a:ext cx="3457575" cy="7302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81940" name="Straight Arrow Connector 45"/>
          <p:cNvCxnSpPr>
            <a:cxnSpLocks noChangeShapeType="1"/>
          </p:cNvCxnSpPr>
          <p:nvPr/>
        </p:nvCxnSpPr>
        <p:spPr bwMode="auto">
          <a:xfrm>
            <a:off x="7667625" y="4098925"/>
            <a:ext cx="0" cy="2889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1941" name="Picture 6" descr="File:Siliziumwafer.JPG"/>
          <p:cNvPicPr>
            <a:picLocks noChangeAspect="1" noChangeArrowheads="1"/>
          </p:cNvPicPr>
          <p:nvPr/>
        </p:nvPicPr>
        <p:blipFill>
          <a:blip r:embed="rId6" cstate="print">
            <a:extLst>
              <a:ext uri="{28A0092B-C50C-407E-A947-70E740481C1C}">
                <a14:useLocalDpi xmlns:a14="http://schemas.microsoft.com/office/drawing/2010/main" val="0"/>
              </a:ext>
            </a:extLst>
          </a:blip>
          <a:srcRect l="64801" t="23917" b="14526"/>
          <a:stretch>
            <a:fillRect/>
          </a:stretch>
        </p:blipFill>
        <p:spPr bwMode="auto">
          <a:xfrm>
            <a:off x="4749800" y="1052513"/>
            <a:ext cx="116363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2" name="TextBox 47"/>
          <p:cNvSpPr txBox="1">
            <a:spLocks noChangeArrowheads="1"/>
          </p:cNvSpPr>
          <p:nvPr/>
        </p:nvSpPr>
        <p:spPr bwMode="auto">
          <a:xfrm>
            <a:off x="3059113" y="981075"/>
            <a:ext cx="1728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r>
              <a:rPr lang="en-GB" altLang="en-US" sz="1800"/>
              <a:t>silicon </a:t>
            </a:r>
          </a:p>
          <a:p>
            <a:pPr>
              <a:lnSpc>
                <a:spcPct val="100000"/>
              </a:lnSpc>
              <a:spcBef>
                <a:spcPct val="0"/>
              </a:spcBef>
              <a:buFontTx/>
              <a:buNone/>
            </a:pPr>
            <a:r>
              <a:rPr lang="en-GB" altLang="en-US" sz="1800" i="1">
                <a:sym typeface="Symbol" panose="05050102010706020507" pitchFamily="18" charset="2"/>
              </a:rPr>
              <a:t></a:t>
            </a:r>
            <a:r>
              <a:rPr lang="en-GB" altLang="en-US" sz="1800">
                <a:sym typeface="Symbol" panose="05050102010706020507" pitchFamily="18" charset="2"/>
              </a:rPr>
              <a:t> ~ 10</a:t>
            </a:r>
            <a:r>
              <a:rPr lang="en-GB" altLang="en-US" sz="1800" baseline="30000">
                <a:sym typeface="Symbol" panose="05050102010706020507" pitchFamily="18" charset="2"/>
              </a:rPr>
              <a:t>4</a:t>
            </a:r>
            <a:r>
              <a:rPr lang="en-GB" altLang="en-US" sz="1800">
                <a:sym typeface="Symbol" panose="05050102010706020507" pitchFamily="18" charset="2"/>
              </a:rPr>
              <a:t> -cm</a:t>
            </a:r>
          </a:p>
          <a:p>
            <a:pPr>
              <a:lnSpc>
                <a:spcPct val="100000"/>
              </a:lnSpc>
              <a:spcBef>
                <a:spcPct val="0"/>
              </a:spcBef>
              <a:buFontTx/>
              <a:buNone/>
            </a:pPr>
            <a:r>
              <a:rPr lang="en-GB" altLang="en-US" sz="1800">
                <a:sym typeface="Symbol" panose="05050102010706020507" pitchFamily="18" charset="2"/>
              </a:rPr>
              <a:t>(room temperature)</a:t>
            </a:r>
            <a:endParaRPr lang="en-GB" altLang="en-US" sz="1800"/>
          </a:p>
        </p:txBody>
      </p:sp>
      <p:sp>
        <p:nvSpPr>
          <p:cNvPr id="81943" name="Rectangle 48"/>
          <p:cNvSpPr>
            <a:spLocks noChangeArrowheads="1"/>
          </p:cNvSpPr>
          <p:nvPr/>
        </p:nvSpPr>
        <p:spPr bwMode="auto">
          <a:xfrm>
            <a:off x="3079750" y="930275"/>
            <a:ext cx="2932113" cy="1416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81944" name="Straight Arrow Connector 49"/>
          <p:cNvCxnSpPr>
            <a:cxnSpLocks noChangeShapeType="1"/>
          </p:cNvCxnSpPr>
          <p:nvPr/>
        </p:nvCxnSpPr>
        <p:spPr bwMode="auto">
          <a:xfrm>
            <a:off x="5508625" y="2349500"/>
            <a:ext cx="0" cy="6477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1945" name="TextBox 51"/>
          <p:cNvSpPr txBox="1">
            <a:spLocks noChangeArrowheads="1"/>
          </p:cNvSpPr>
          <p:nvPr/>
        </p:nvSpPr>
        <p:spPr bwMode="auto">
          <a:xfrm rot="-5400000">
            <a:off x="-419100" y="3449638"/>
            <a:ext cx="2574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r>
              <a:rPr lang="en-GB" altLang="en-US" sz="1800"/>
              <a:t>Superconductors  </a:t>
            </a:r>
            <a:r>
              <a:rPr lang="en-GB" altLang="en-US" sz="1800" i="1">
                <a:sym typeface="Symbol" panose="05050102010706020507" pitchFamily="18" charset="2"/>
              </a:rPr>
              <a:t></a:t>
            </a:r>
            <a:r>
              <a:rPr lang="en-GB" altLang="en-US" sz="1800">
                <a:sym typeface="Symbol" panose="05050102010706020507" pitchFamily="18" charset="2"/>
              </a:rPr>
              <a:t> ~ 0</a:t>
            </a:r>
            <a:endParaRPr lang="en-GB" altLang="en-US" sz="1800"/>
          </a:p>
        </p:txBody>
      </p:sp>
      <p:pic>
        <p:nvPicPr>
          <p:cNvPr id="81946" name="Picture 8" descr="http://completeelectrical.biz/wp-content/uploads/2013/10/copper_wi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5738" y="3048000"/>
            <a:ext cx="99853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7" name="TextBox 53"/>
          <p:cNvSpPr txBox="1">
            <a:spLocks noChangeArrowheads="1"/>
          </p:cNvSpPr>
          <p:nvPr/>
        </p:nvSpPr>
        <p:spPr bwMode="auto">
          <a:xfrm>
            <a:off x="1281113" y="2125663"/>
            <a:ext cx="1727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r>
              <a:rPr lang="en-GB" altLang="en-US" sz="1800"/>
              <a:t>Pure metal </a:t>
            </a:r>
          </a:p>
          <a:p>
            <a:pPr>
              <a:lnSpc>
                <a:spcPct val="100000"/>
              </a:lnSpc>
              <a:spcBef>
                <a:spcPct val="0"/>
              </a:spcBef>
              <a:buFontTx/>
              <a:buNone/>
            </a:pPr>
            <a:r>
              <a:rPr lang="en-GB" altLang="en-US" sz="1800" i="1">
                <a:sym typeface="Symbol" panose="05050102010706020507" pitchFamily="18" charset="2"/>
              </a:rPr>
              <a:t></a:t>
            </a:r>
            <a:r>
              <a:rPr lang="en-GB" altLang="en-US" sz="1800">
                <a:sym typeface="Symbol" panose="05050102010706020507" pitchFamily="18" charset="2"/>
              </a:rPr>
              <a:t> ~ 10</a:t>
            </a:r>
            <a:r>
              <a:rPr lang="en-GB" altLang="en-US" sz="1800" baseline="30000">
                <a:sym typeface="Symbol" panose="05050102010706020507" pitchFamily="18" charset="2"/>
              </a:rPr>
              <a:t>-10</a:t>
            </a:r>
            <a:r>
              <a:rPr lang="en-GB" altLang="en-US" sz="1800">
                <a:sym typeface="Symbol" panose="05050102010706020507" pitchFamily="18" charset="2"/>
              </a:rPr>
              <a:t> -cm (1 K)</a:t>
            </a:r>
            <a:endParaRPr lang="en-GB" altLang="en-US" sz="1800"/>
          </a:p>
        </p:txBody>
      </p:sp>
      <p:cxnSp>
        <p:nvCxnSpPr>
          <p:cNvPr id="81948" name="Straight Arrow Connector 54"/>
          <p:cNvCxnSpPr>
            <a:cxnSpLocks noChangeShapeType="1"/>
          </p:cNvCxnSpPr>
          <p:nvPr/>
        </p:nvCxnSpPr>
        <p:spPr bwMode="auto">
          <a:xfrm>
            <a:off x="2987675" y="4046538"/>
            <a:ext cx="0" cy="2889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1949" name="Rectangle 55"/>
          <p:cNvSpPr>
            <a:spLocks noChangeArrowheads="1"/>
          </p:cNvSpPr>
          <p:nvPr/>
        </p:nvSpPr>
        <p:spPr bwMode="auto">
          <a:xfrm>
            <a:off x="1222375" y="2011363"/>
            <a:ext cx="1765300" cy="203517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4" name="Rectangle 43"/>
          <p:cNvSpPr/>
          <p:nvPr/>
        </p:nvSpPr>
        <p:spPr bwMode="auto">
          <a:xfrm>
            <a:off x="7199313" y="4991100"/>
            <a:ext cx="215900" cy="454025"/>
          </a:xfrm>
          <a:prstGeom prst="rect">
            <a:avLst/>
          </a:prstGeom>
          <a:gradFill flip="none" rotWithShape="1">
            <a:gsLst>
              <a:gs pos="0">
                <a:schemeClr val="accent2">
                  <a:lumMod val="25000"/>
                  <a:lumOff val="75000"/>
                </a:schemeClr>
              </a:gs>
              <a:gs pos="50000">
                <a:schemeClr val="accent2">
                  <a:lumMod val="75000"/>
                  <a:lumOff val="25000"/>
                </a:schemeClr>
              </a:gs>
              <a:gs pos="100000">
                <a:schemeClr val="accent2">
                  <a:lumMod val="25000"/>
                  <a:lumOff val="75000"/>
                </a:schemeClr>
              </a:gs>
            </a:gsLst>
            <a:lin ang="0" scaled="1"/>
            <a:tileRect/>
          </a:gradFill>
          <a:ln w="9525" cap="flat" cmpd="sng" algn="ctr">
            <a:no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81951" name="TextBox 38"/>
          <p:cNvSpPr txBox="1">
            <a:spLocks noChangeArrowheads="1"/>
          </p:cNvSpPr>
          <p:nvPr/>
        </p:nvSpPr>
        <p:spPr bwMode="auto">
          <a:xfrm>
            <a:off x="3171825" y="2517775"/>
            <a:ext cx="2160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r>
              <a:rPr lang="en-GB" altLang="en-US" sz="1800"/>
              <a:t>Tin </a:t>
            </a:r>
            <a:r>
              <a:rPr lang="en-GB" altLang="en-US" sz="1800" i="1">
                <a:sym typeface="Symbol" panose="05050102010706020507" pitchFamily="18" charset="2"/>
              </a:rPr>
              <a:t></a:t>
            </a:r>
            <a:r>
              <a:rPr lang="en-GB" altLang="en-US" sz="1800">
                <a:sym typeface="Symbol" panose="05050102010706020507" pitchFamily="18" charset="2"/>
              </a:rPr>
              <a:t> ~ 10</a:t>
            </a:r>
            <a:r>
              <a:rPr lang="en-GB" altLang="en-US" sz="1800" baseline="30000">
                <a:sym typeface="Symbol" panose="05050102010706020507" pitchFamily="18" charset="2"/>
              </a:rPr>
              <a:t>-5</a:t>
            </a:r>
            <a:r>
              <a:rPr lang="en-GB" altLang="en-US" sz="1800">
                <a:sym typeface="Symbol" panose="05050102010706020507" pitchFamily="18" charset="2"/>
              </a:rPr>
              <a:t> -cm</a:t>
            </a:r>
          </a:p>
          <a:p>
            <a:pPr>
              <a:lnSpc>
                <a:spcPct val="100000"/>
              </a:lnSpc>
              <a:spcBef>
                <a:spcPct val="0"/>
              </a:spcBef>
              <a:buFontTx/>
              <a:buNone/>
            </a:pPr>
            <a:r>
              <a:rPr lang="en-GB" altLang="en-US" sz="1800">
                <a:sym typeface="Symbol" panose="05050102010706020507" pitchFamily="18" charset="2"/>
              </a:rPr>
              <a:t>(room temperature)</a:t>
            </a:r>
            <a:endParaRPr lang="en-GB" altLang="en-US" sz="1800"/>
          </a:p>
        </p:txBody>
      </p:sp>
      <p:sp>
        <p:nvSpPr>
          <p:cNvPr id="81952" name="Rectangle 39"/>
          <p:cNvSpPr>
            <a:spLocks noChangeArrowheads="1"/>
          </p:cNvSpPr>
          <p:nvPr/>
        </p:nvSpPr>
        <p:spPr bwMode="auto">
          <a:xfrm>
            <a:off x="3192463" y="2468563"/>
            <a:ext cx="2139950" cy="74453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81953" name="Straight Arrow Connector 41"/>
          <p:cNvCxnSpPr>
            <a:cxnSpLocks noChangeShapeType="1"/>
          </p:cNvCxnSpPr>
          <p:nvPr/>
        </p:nvCxnSpPr>
        <p:spPr bwMode="auto">
          <a:xfrm>
            <a:off x="3887788" y="3213100"/>
            <a:ext cx="0" cy="6477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534A902B-2BAF-4121-8B07-630C9A462959}" type="slidenum">
              <a:rPr lang="en-US" altLang="en-US" sz="1400" smtClean="0">
                <a:solidFill>
                  <a:schemeClr val="bg1"/>
                </a:solidFill>
              </a:rPr>
              <a:pPr>
                <a:lnSpc>
                  <a:spcPct val="100000"/>
                </a:lnSpc>
                <a:spcBef>
                  <a:spcPct val="0"/>
                </a:spcBef>
                <a:buClrTx/>
                <a:buFontTx/>
                <a:buNone/>
              </a:pPr>
              <a:t>38</a:t>
            </a:fld>
            <a:endParaRPr lang="en-US" altLang="en-US" sz="1400" smtClean="0">
              <a:latin typeface="Times New Roman" panose="02020603050405020304" pitchFamily="18" charset="0"/>
            </a:endParaRPr>
          </a:p>
        </p:txBody>
      </p:sp>
      <p:sp>
        <p:nvSpPr>
          <p:cNvPr id="83971"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83972"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83973" name="Rectangle 14"/>
          <p:cNvSpPr>
            <a:spLocks noChangeArrowheads="1"/>
          </p:cNvSpPr>
          <p:nvPr/>
        </p:nvSpPr>
        <p:spPr bwMode="auto">
          <a:xfrm>
            <a:off x="2705100" y="5951538"/>
            <a:ext cx="58993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Schematic electron occupancy for allowed energy bands. See page 174, Kittel, Introduction to Solid State Physics, Wiley 1996</a:t>
            </a:r>
          </a:p>
        </p:txBody>
      </p:sp>
      <p:sp>
        <p:nvSpPr>
          <p:cNvPr id="18" name="Rectangle 17"/>
          <p:cNvSpPr/>
          <p:nvPr/>
        </p:nvSpPr>
        <p:spPr bwMode="auto">
          <a:xfrm>
            <a:off x="1404938" y="4581525"/>
            <a:ext cx="719137" cy="57626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83975" name="Rectangle 20"/>
          <p:cNvSpPr>
            <a:spLocks noChangeArrowheads="1"/>
          </p:cNvSpPr>
          <p:nvPr/>
        </p:nvSpPr>
        <p:spPr bwMode="auto">
          <a:xfrm>
            <a:off x="1404938" y="3716338"/>
            <a:ext cx="719137" cy="576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83976" name="Straight Arrow Connector 8"/>
          <p:cNvCxnSpPr>
            <a:cxnSpLocks noChangeShapeType="1"/>
            <a:endCxn id="83977" idx="1"/>
          </p:cNvCxnSpPr>
          <p:nvPr/>
        </p:nvCxnSpPr>
        <p:spPr bwMode="auto">
          <a:xfrm flipV="1">
            <a:off x="1044575" y="2162175"/>
            <a:ext cx="0" cy="31511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3977" name="TextBox 25"/>
          <p:cNvSpPr txBox="1">
            <a:spLocks noChangeArrowheads="1"/>
          </p:cNvSpPr>
          <p:nvPr/>
        </p:nvSpPr>
        <p:spPr bwMode="auto">
          <a:xfrm>
            <a:off x="1044575" y="1916113"/>
            <a:ext cx="915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800"/>
              <a:t>Energy</a:t>
            </a:r>
          </a:p>
        </p:txBody>
      </p:sp>
      <p:sp>
        <p:nvSpPr>
          <p:cNvPr id="83978" name="Rectangle 30"/>
          <p:cNvSpPr>
            <a:spLocks noChangeArrowheads="1"/>
          </p:cNvSpPr>
          <p:nvPr/>
        </p:nvSpPr>
        <p:spPr bwMode="auto">
          <a:xfrm>
            <a:off x="1408113" y="2843213"/>
            <a:ext cx="720725" cy="576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32" name="Rectangle 31"/>
          <p:cNvSpPr/>
          <p:nvPr/>
        </p:nvSpPr>
        <p:spPr bwMode="auto">
          <a:xfrm>
            <a:off x="5187950" y="4591050"/>
            <a:ext cx="719138" cy="57626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83980" name="Rectangle 33"/>
          <p:cNvSpPr>
            <a:spLocks noChangeArrowheads="1"/>
          </p:cNvSpPr>
          <p:nvPr/>
        </p:nvSpPr>
        <p:spPr bwMode="auto">
          <a:xfrm>
            <a:off x="5191125" y="2708275"/>
            <a:ext cx="719138" cy="576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38" name="Rectangle 37"/>
          <p:cNvSpPr/>
          <p:nvPr/>
        </p:nvSpPr>
        <p:spPr bwMode="auto">
          <a:xfrm>
            <a:off x="1404938" y="4005263"/>
            <a:ext cx="719137" cy="29686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40" name="Rectangle 39"/>
          <p:cNvSpPr/>
          <p:nvPr/>
        </p:nvSpPr>
        <p:spPr bwMode="auto">
          <a:xfrm>
            <a:off x="5191125" y="3789363"/>
            <a:ext cx="719138" cy="57626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83983" name="TextBox 42"/>
          <p:cNvSpPr txBox="1">
            <a:spLocks noChangeArrowheads="1"/>
          </p:cNvSpPr>
          <p:nvPr/>
        </p:nvSpPr>
        <p:spPr bwMode="auto">
          <a:xfrm>
            <a:off x="1376363" y="5084763"/>
            <a:ext cx="47625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800"/>
              <a:t>Metal	           			Insulator</a:t>
            </a:r>
          </a:p>
        </p:txBody>
      </p:sp>
      <p:grpSp>
        <p:nvGrpSpPr>
          <p:cNvPr id="2052" name="Group 2051"/>
          <p:cNvGrpSpPr>
            <a:grpSpLocks/>
          </p:cNvGrpSpPr>
          <p:nvPr/>
        </p:nvGrpSpPr>
        <p:grpSpPr bwMode="auto">
          <a:xfrm>
            <a:off x="2921000" y="3068638"/>
            <a:ext cx="1722438" cy="2574925"/>
            <a:chOff x="4067944" y="3068960"/>
            <a:chExt cx="1723549" cy="2574701"/>
          </a:xfrm>
        </p:grpSpPr>
        <p:sp>
          <p:nvSpPr>
            <p:cNvPr id="35" name="Rectangle 34"/>
            <p:cNvSpPr/>
            <p:nvPr/>
          </p:nvSpPr>
          <p:spPr bwMode="auto">
            <a:xfrm>
              <a:off x="4503200" y="3932485"/>
              <a:ext cx="716425" cy="44287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83989" name="Rectangle 35"/>
            <p:cNvSpPr>
              <a:spLocks noChangeArrowheads="1"/>
            </p:cNvSpPr>
            <p:nvPr/>
          </p:nvSpPr>
          <p:spPr bwMode="auto">
            <a:xfrm>
              <a:off x="4503420" y="3068960"/>
              <a:ext cx="716652" cy="57606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37" name="Rectangle 36"/>
            <p:cNvSpPr/>
            <p:nvPr/>
          </p:nvSpPr>
          <p:spPr bwMode="auto">
            <a:xfrm>
              <a:off x="4500023" y="4581715"/>
              <a:ext cx="719602" cy="57621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83991" name="Rectangle 43"/>
            <p:cNvSpPr>
              <a:spLocks noChangeArrowheads="1"/>
            </p:cNvSpPr>
            <p:nvPr/>
          </p:nvSpPr>
          <p:spPr bwMode="auto">
            <a:xfrm>
              <a:off x="4503420" y="3789040"/>
              <a:ext cx="720080" cy="57606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5" name="Rectangle 44"/>
            <p:cNvSpPr/>
            <p:nvPr/>
          </p:nvSpPr>
          <p:spPr bwMode="auto">
            <a:xfrm>
              <a:off x="4503200" y="3500722"/>
              <a:ext cx="719602" cy="14444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83993" name="Rectangle 2050"/>
            <p:cNvSpPr>
              <a:spLocks noChangeArrowheads="1"/>
            </p:cNvSpPr>
            <p:nvPr/>
          </p:nvSpPr>
          <p:spPr bwMode="auto">
            <a:xfrm>
              <a:off x="4067944" y="5089663"/>
              <a:ext cx="17235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800">
                  <a:solidFill>
                    <a:srgbClr val="000000"/>
                  </a:solidFill>
                </a:rPr>
                <a:t>Semiconductor</a:t>
              </a:r>
              <a:endParaRPr lang="en-GB" altLang="en-US"/>
            </a:p>
          </p:txBody>
        </p:sp>
      </p:grpSp>
      <p:cxnSp>
        <p:nvCxnSpPr>
          <p:cNvPr id="83985" name="Straight Arrow Connector 2053"/>
          <p:cNvCxnSpPr>
            <a:cxnSpLocks noChangeShapeType="1"/>
          </p:cNvCxnSpPr>
          <p:nvPr/>
        </p:nvCxnSpPr>
        <p:spPr bwMode="auto">
          <a:xfrm flipV="1">
            <a:off x="5983288" y="3284538"/>
            <a:ext cx="0" cy="454025"/>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83986" name="TextBox 53"/>
          <p:cNvSpPr txBox="1">
            <a:spLocks noChangeArrowheads="1"/>
          </p:cNvSpPr>
          <p:nvPr/>
        </p:nvSpPr>
        <p:spPr bwMode="auto">
          <a:xfrm>
            <a:off x="6021388" y="3225800"/>
            <a:ext cx="42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800" i="1"/>
              <a:t>E</a:t>
            </a:r>
            <a:r>
              <a:rPr lang="en-GB" altLang="en-US" sz="1800" baseline="-25000"/>
              <a:t>g</a:t>
            </a:r>
          </a:p>
        </p:txBody>
      </p:sp>
      <p:sp>
        <p:nvSpPr>
          <p:cNvPr id="83987" name="Rectangle 10"/>
          <p:cNvSpPr>
            <a:spLocks noChangeArrowheads="1"/>
          </p:cNvSpPr>
          <p:nvPr/>
        </p:nvSpPr>
        <p:spPr bwMode="auto">
          <a:xfrm>
            <a:off x="971550" y="908050"/>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Bandstructure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75645D76-37C8-4F2E-9ADF-2BB4F98E2DFF}" type="slidenum">
              <a:rPr lang="en-US" altLang="en-US" sz="1400" smtClean="0">
                <a:solidFill>
                  <a:schemeClr val="bg1"/>
                </a:solidFill>
              </a:rPr>
              <a:pPr>
                <a:lnSpc>
                  <a:spcPct val="100000"/>
                </a:lnSpc>
                <a:spcBef>
                  <a:spcPct val="0"/>
                </a:spcBef>
                <a:buClrTx/>
                <a:buFontTx/>
                <a:buNone/>
              </a:pPr>
              <a:t>39</a:t>
            </a:fld>
            <a:endParaRPr lang="en-US" altLang="en-US" sz="1400" smtClean="0">
              <a:latin typeface="Times New Roman" panose="02020603050405020304" pitchFamily="18" charset="0"/>
            </a:endParaRPr>
          </a:p>
        </p:txBody>
      </p:sp>
      <p:sp>
        <p:nvSpPr>
          <p:cNvPr id="75779"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75780"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75781" name="Rectangle 10"/>
          <p:cNvSpPr>
            <a:spLocks noChangeArrowheads="1"/>
          </p:cNvSpPr>
          <p:nvPr/>
        </p:nvSpPr>
        <p:spPr bwMode="auto">
          <a:xfrm>
            <a:off x="971550" y="908050"/>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Temperature dependence</a:t>
            </a:r>
          </a:p>
        </p:txBody>
      </p:sp>
      <p:sp>
        <p:nvSpPr>
          <p:cNvPr id="21" name="Rectangle 20"/>
          <p:cNvSpPr/>
          <p:nvPr/>
        </p:nvSpPr>
        <p:spPr bwMode="auto">
          <a:xfrm>
            <a:off x="1476375" y="4652963"/>
            <a:ext cx="719138" cy="57626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5783" name="Rectangle 21"/>
          <p:cNvSpPr>
            <a:spLocks noChangeArrowheads="1"/>
          </p:cNvSpPr>
          <p:nvPr/>
        </p:nvSpPr>
        <p:spPr bwMode="auto">
          <a:xfrm>
            <a:off x="1476375" y="3789363"/>
            <a:ext cx="719138" cy="576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75784" name="Straight Arrow Connector 22"/>
          <p:cNvCxnSpPr>
            <a:cxnSpLocks noChangeShapeType="1"/>
            <a:endCxn id="75785" idx="1"/>
          </p:cNvCxnSpPr>
          <p:nvPr/>
        </p:nvCxnSpPr>
        <p:spPr bwMode="auto">
          <a:xfrm flipV="1">
            <a:off x="1116013" y="2235200"/>
            <a:ext cx="0" cy="31511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5785" name="TextBox 24"/>
          <p:cNvSpPr txBox="1">
            <a:spLocks noChangeArrowheads="1"/>
          </p:cNvSpPr>
          <p:nvPr/>
        </p:nvSpPr>
        <p:spPr bwMode="auto">
          <a:xfrm>
            <a:off x="1116013" y="1989138"/>
            <a:ext cx="91598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800"/>
              <a:t>Energy</a:t>
            </a:r>
          </a:p>
        </p:txBody>
      </p:sp>
      <p:sp>
        <p:nvSpPr>
          <p:cNvPr id="75786" name="Rectangle 25"/>
          <p:cNvSpPr>
            <a:spLocks noChangeArrowheads="1"/>
          </p:cNvSpPr>
          <p:nvPr/>
        </p:nvSpPr>
        <p:spPr bwMode="auto">
          <a:xfrm>
            <a:off x="1479550" y="2914650"/>
            <a:ext cx="719138" cy="576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9" name="Rectangle 28"/>
          <p:cNvSpPr/>
          <p:nvPr/>
        </p:nvSpPr>
        <p:spPr bwMode="auto">
          <a:xfrm>
            <a:off x="7204075" y="4662488"/>
            <a:ext cx="719138" cy="57626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5788" name="Rectangle 29"/>
          <p:cNvSpPr>
            <a:spLocks noChangeArrowheads="1"/>
          </p:cNvSpPr>
          <p:nvPr/>
        </p:nvSpPr>
        <p:spPr bwMode="auto">
          <a:xfrm>
            <a:off x="7207250" y="2781300"/>
            <a:ext cx="719138" cy="576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35" name="Rectangle 34"/>
          <p:cNvSpPr/>
          <p:nvPr/>
        </p:nvSpPr>
        <p:spPr bwMode="auto">
          <a:xfrm>
            <a:off x="1476375" y="4076700"/>
            <a:ext cx="719138" cy="29686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36" name="Rectangle 35"/>
          <p:cNvSpPr/>
          <p:nvPr/>
        </p:nvSpPr>
        <p:spPr bwMode="auto">
          <a:xfrm>
            <a:off x="7207250" y="3860800"/>
            <a:ext cx="719138" cy="57626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5791" name="TextBox 36"/>
          <p:cNvSpPr txBox="1">
            <a:spLocks noChangeArrowheads="1"/>
          </p:cNvSpPr>
          <p:nvPr/>
        </p:nvSpPr>
        <p:spPr bwMode="auto">
          <a:xfrm>
            <a:off x="1476375" y="5157788"/>
            <a:ext cx="6737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800"/>
              <a:t>Metal  	           					  Insulator</a:t>
            </a:r>
          </a:p>
        </p:txBody>
      </p:sp>
      <p:grpSp>
        <p:nvGrpSpPr>
          <p:cNvPr id="75792" name="Group 37"/>
          <p:cNvGrpSpPr>
            <a:grpSpLocks/>
          </p:cNvGrpSpPr>
          <p:nvPr/>
        </p:nvGrpSpPr>
        <p:grpSpPr bwMode="auto">
          <a:xfrm>
            <a:off x="2916238" y="3141663"/>
            <a:ext cx="1795462" cy="3302000"/>
            <a:chOff x="3991293" y="3068960"/>
            <a:chExt cx="1795557" cy="3301394"/>
          </a:xfrm>
        </p:grpSpPr>
        <p:sp>
          <p:nvSpPr>
            <p:cNvPr id="41" name="Rectangle 40"/>
            <p:cNvSpPr/>
            <p:nvPr/>
          </p:nvSpPr>
          <p:spPr bwMode="auto">
            <a:xfrm>
              <a:off x="4499320" y="3921291"/>
              <a:ext cx="716000" cy="44283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5796" name="Rectangle 41"/>
            <p:cNvSpPr>
              <a:spLocks noChangeArrowheads="1"/>
            </p:cNvSpPr>
            <p:nvPr/>
          </p:nvSpPr>
          <p:spPr bwMode="auto">
            <a:xfrm>
              <a:off x="4503420" y="3068960"/>
              <a:ext cx="716652" cy="57606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3" name="Rectangle 42"/>
            <p:cNvSpPr/>
            <p:nvPr/>
          </p:nvSpPr>
          <p:spPr bwMode="auto">
            <a:xfrm>
              <a:off x="4499320" y="4581569"/>
              <a:ext cx="720763" cy="57457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5798" name="Rectangle 43"/>
            <p:cNvSpPr>
              <a:spLocks noChangeArrowheads="1"/>
            </p:cNvSpPr>
            <p:nvPr/>
          </p:nvSpPr>
          <p:spPr bwMode="auto">
            <a:xfrm>
              <a:off x="4503420" y="3789040"/>
              <a:ext cx="720080" cy="57606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5" name="Rectangle 44"/>
            <p:cNvSpPr/>
            <p:nvPr/>
          </p:nvSpPr>
          <p:spPr bwMode="auto">
            <a:xfrm>
              <a:off x="4496145" y="3500681"/>
              <a:ext cx="719175" cy="144435"/>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5800" name="Rectangle 45"/>
            <p:cNvSpPr>
              <a:spLocks noChangeArrowheads="1"/>
            </p:cNvSpPr>
            <p:nvPr/>
          </p:nvSpPr>
          <p:spPr bwMode="auto">
            <a:xfrm>
              <a:off x="3991293" y="5169966"/>
              <a:ext cx="1795557" cy="12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sz="1800">
                  <a:solidFill>
                    <a:srgbClr val="000000"/>
                  </a:solidFill>
                </a:rPr>
                <a:t>Intrinsic Semiconductor at room temperature</a:t>
              </a:r>
              <a:endParaRPr lang="en-GB" altLang="en-US"/>
            </a:p>
          </p:txBody>
        </p:sp>
      </p:grpSp>
      <p:cxnSp>
        <p:nvCxnSpPr>
          <p:cNvPr id="75793" name="Straight Arrow Connector 38"/>
          <p:cNvCxnSpPr>
            <a:cxnSpLocks noChangeShapeType="1"/>
          </p:cNvCxnSpPr>
          <p:nvPr/>
        </p:nvCxnSpPr>
        <p:spPr bwMode="auto">
          <a:xfrm flipV="1">
            <a:off x="7999413" y="3357563"/>
            <a:ext cx="0" cy="452437"/>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5794" name="TextBox 39"/>
          <p:cNvSpPr txBox="1">
            <a:spLocks noChangeArrowheads="1"/>
          </p:cNvSpPr>
          <p:nvPr/>
        </p:nvSpPr>
        <p:spPr bwMode="auto">
          <a:xfrm>
            <a:off x="8037513" y="3297238"/>
            <a:ext cx="422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800" i="1"/>
              <a:t>E</a:t>
            </a:r>
            <a:r>
              <a:rPr lang="en-GB" altLang="en-US" sz="1800" baseline="-25000"/>
              <a:t>g</a:t>
            </a:r>
          </a:p>
        </p:txBody>
      </p:sp>
    </p:spTree>
    <p:extLst>
      <p:ext uri="{BB962C8B-B14F-4D97-AF65-F5344CB8AC3E}">
        <p14:creationId xmlns:p14="http://schemas.microsoft.com/office/powerpoint/2010/main" val="3520022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BD19A766-C3DE-4363-84C9-497965579874}" type="slidenum">
              <a:rPr lang="en-US" altLang="en-US" sz="1400" smtClean="0">
                <a:solidFill>
                  <a:schemeClr val="bg1"/>
                </a:solidFill>
              </a:rPr>
              <a:pPr>
                <a:lnSpc>
                  <a:spcPct val="100000"/>
                </a:lnSpc>
                <a:spcBef>
                  <a:spcPct val="0"/>
                </a:spcBef>
                <a:buClrTx/>
                <a:buFontTx/>
                <a:buNone/>
              </a:pPr>
              <a:t>4</a:t>
            </a:fld>
            <a:endParaRPr lang="en-US" altLang="en-US" sz="1400" smtClean="0">
              <a:latin typeface="Times New Roman" panose="02020603050405020304" pitchFamily="18" charset="0"/>
            </a:endParaRPr>
          </a:p>
        </p:txBody>
      </p:sp>
      <p:sp>
        <p:nvSpPr>
          <p:cNvPr id="10244"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5"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9" name="Rectangle 10"/>
          <p:cNvSpPr>
            <a:spLocks noChangeArrowheads="1"/>
          </p:cNvSpPr>
          <p:nvPr/>
        </p:nvSpPr>
        <p:spPr bwMode="auto">
          <a:xfrm>
            <a:off x="1403648" y="533400"/>
            <a:ext cx="62646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sz="4000" dirty="0" smtClean="0"/>
              <a:t>Structure of these lectures</a:t>
            </a:r>
          </a:p>
        </p:txBody>
      </p:sp>
      <p:sp>
        <p:nvSpPr>
          <p:cNvPr id="2" name="TextBox 1"/>
          <p:cNvSpPr txBox="1"/>
          <p:nvPr/>
        </p:nvSpPr>
        <p:spPr>
          <a:xfrm>
            <a:off x="827584" y="2120841"/>
            <a:ext cx="7907934" cy="1569660"/>
          </a:xfrm>
          <a:prstGeom prst="rect">
            <a:avLst/>
          </a:prstGeom>
          <a:noFill/>
        </p:spPr>
        <p:txBody>
          <a:bodyPr wrap="none" rtlCol="0">
            <a:spAutoFit/>
          </a:bodyPr>
          <a:lstStyle/>
          <a:p>
            <a:pPr marL="457200" indent="-457200">
              <a:buAutoNum type="arabicPeriod"/>
            </a:pPr>
            <a:r>
              <a:rPr lang="en-GB" dirty="0" smtClean="0"/>
              <a:t>Solid state physics background (diamond and silicon)</a:t>
            </a:r>
          </a:p>
          <a:p>
            <a:pPr marL="457200" indent="-457200">
              <a:buAutoNum type="arabicPeriod"/>
            </a:pPr>
            <a:r>
              <a:rPr lang="en-GB" dirty="0" smtClean="0"/>
              <a:t>Magnetic resonance background</a:t>
            </a:r>
          </a:p>
          <a:p>
            <a:pPr marL="457200" indent="-457200">
              <a:buAutoNum type="arabicPeriod"/>
            </a:pPr>
            <a:r>
              <a:rPr lang="en-GB" dirty="0" smtClean="0"/>
              <a:t>Spin qubits in silicon</a:t>
            </a:r>
          </a:p>
          <a:p>
            <a:pPr marL="457200" indent="-457200">
              <a:buAutoNum type="arabicPeriod"/>
            </a:pPr>
            <a:r>
              <a:rPr lang="en-GB" dirty="0" smtClean="0"/>
              <a:t>Spin qubits in diamond</a:t>
            </a:r>
            <a:endParaRPr lang="en-GB" dirty="0"/>
          </a:p>
        </p:txBody>
      </p:sp>
      <p:sp>
        <p:nvSpPr>
          <p:cNvPr id="3" name="Rectangle 2"/>
          <p:cNvSpPr/>
          <p:nvPr/>
        </p:nvSpPr>
        <p:spPr bwMode="auto">
          <a:xfrm>
            <a:off x="539552" y="1916832"/>
            <a:ext cx="8319398" cy="2076217"/>
          </a:xfrm>
          <a:prstGeom prst="rect">
            <a:avLst/>
          </a:prstGeom>
          <a:noFill/>
          <a:ln w="57150" cap="flat" cmpd="sng" algn="ctr">
            <a:solidFill>
              <a:schemeClr val="accent6">
                <a:lumMod val="25000"/>
                <a:lumOff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en-GB" sz="2400" b="0" i="0" u="none" strike="noStrike" cap="none" normalizeH="0" baseline="0" smtClean="0">
              <a:ln>
                <a:noFill/>
              </a:ln>
              <a:solidFill>
                <a:schemeClr val="tx1"/>
              </a:solidFill>
              <a:effectLst/>
              <a:latin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158" y="3169944"/>
            <a:ext cx="4461698" cy="3346273"/>
          </a:xfrm>
          <a:prstGeom prst="rect">
            <a:avLst/>
          </a:prstGeom>
        </p:spPr>
      </p:pic>
      <p:sp>
        <p:nvSpPr>
          <p:cNvPr id="11" name="TextBox 1"/>
          <p:cNvSpPr txBox="1">
            <a:spLocks noChangeArrowheads="1"/>
          </p:cNvSpPr>
          <p:nvPr/>
        </p:nvSpPr>
        <p:spPr bwMode="auto">
          <a:xfrm>
            <a:off x="1421586" y="5589240"/>
            <a:ext cx="30783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sz="2000" dirty="0" smtClean="0"/>
              <a:t>Picture </a:t>
            </a:r>
            <a:r>
              <a:rPr lang="en-GB" altLang="en-US" sz="2000" dirty="0"/>
              <a:t>by Manuel </a:t>
            </a:r>
            <a:r>
              <a:rPr lang="en-GB" altLang="en-US" sz="2000" dirty="0" err="1"/>
              <a:t>Voegtli</a:t>
            </a:r>
            <a:endParaRPr lang="en-GB" altLang="en-US" sz="2000" dirty="0"/>
          </a:p>
        </p:txBody>
      </p:sp>
    </p:spTree>
    <p:extLst>
      <p:ext uri="{BB962C8B-B14F-4D97-AF65-F5344CB8AC3E}">
        <p14:creationId xmlns:p14="http://schemas.microsoft.com/office/powerpoint/2010/main" val="19378864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B719C533-4F2C-45DA-A02A-80A9D111507B}" type="slidenum">
              <a:rPr lang="en-US" altLang="en-US" sz="1400" smtClean="0">
                <a:solidFill>
                  <a:schemeClr val="bg1"/>
                </a:solidFill>
              </a:rPr>
              <a:pPr>
                <a:lnSpc>
                  <a:spcPct val="100000"/>
                </a:lnSpc>
                <a:spcBef>
                  <a:spcPct val="0"/>
                </a:spcBef>
                <a:buClrTx/>
                <a:buFontTx/>
                <a:buNone/>
              </a:pPr>
              <a:t>40</a:t>
            </a:fld>
            <a:endParaRPr lang="en-US" altLang="en-US" sz="1400" smtClean="0">
              <a:latin typeface="Times New Roman" panose="02020603050405020304" pitchFamily="18" charset="0"/>
            </a:endParaRPr>
          </a:p>
        </p:txBody>
      </p:sp>
      <p:sp>
        <p:nvSpPr>
          <p:cNvPr id="77827"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77828"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77829" name="Rectangle 10"/>
          <p:cNvSpPr>
            <a:spLocks noChangeArrowheads="1"/>
          </p:cNvSpPr>
          <p:nvPr/>
        </p:nvSpPr>
        <p:spPr bwMode="auto">
          <a:xfrm>
            <a:off x="971550" y="908050"/>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Cooling semiconductors down</a:t>
            </a:r>
          </a:p>
        </p:txBody>
      </p:sp>
      <p:sp>
        <p:nvSpPr>
          <p:cNvPr id="21" name="Rectangle 20"/>
          <p:cNvSpPr/>
          <p:nvPr/>
        </p:nvSpPr>
        <p:spPr bwMode="auto">
          <a:xfrm>
            <a:off x="1476375" y="4652963"/>
            <a:ext cx="719138" cy="57626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7831" name="Rectangle 21"/>
          <p:cNvSpPr>
            <a:spLocks noChangeArrowheads="1"/>
          </p:cNvSpPr>
          <p:nvPr/>
        </p:nvSpPr>
        <p:spPr bwMode="auto">
          <a:xfrm>
            <a:off x="1476375" y="3789363"/>
            <a:ext cx="719138" cy="576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cxnSp>
        <p:nvCxnSpPr>
          <p:cNvPr id="77832" name="Straight Arrow Connector 22"/>
          <p:cNvCxnSpPr>
            <a:cxnSpLocks noChangeShapeType="1"/>
            <a:endCxn id="77833" idx="1"/>
          </p:cNvCxnSpPr>
          <p:nvPr/>
        </p:nvCxnSpPr>
        <p:spPr bwMode="auto">
          <a:xfrm flipV="1">
            <a:off x="1116013" y="2235200"/>
            <a:ext cx="0" cy="31511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7833" name="TextBox 24"/>
          <p:cNvSpPr txBox="1">
            <a:spLocks noChangeArrowheads="1"/>
          </p:cNvSpPr>
          <p:nvPr/>
        </p:nvSpPr>
        <p:spPr bwMode="auto">
          <a:xfrm>
            <a:off x="1116013" y="1989138"/>
            <a:ext cx="91598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800"/>
              <a:t>Energy</a:t>
            </a:r>
          </a:p>
        </p:txBody>
      </p:sp>
      <p:sp>
        <p:nvSpPr>
          <p:cNvPr id="77834" name="Rectangle 25"/>
          <p:cNvSpPr>
            <a:spLocks noChangeArrowheads="1"/>
          </p:cNvSpPr>
          <p:nvPr/>
        </p:nvSpPr>
        <p:spPr bwMode="auto">
          <a:xfrm>
            <a:off x="1479550" y="2914650"/>
            <a:ext cx="719138" cy="576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9" name="Rectangle 28"/>
          <p:cNvSpPr/>
          <p:nvPr/>
        </p:nvSpPr>
        <p:spPr bwMode="auto">
          <a:xfrm>
            <a:off x="7204075" y="4662488"/>
            <a:ext cx="719138" cy="57626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7836" name="Rectangle 29"/>
          <p:cNvSpPr>
            <a:spLocks noChangeArrowheads="1"/>
          </p:cNvSpPr>
          <p:nvPr/>
        </p:nvSpPr>
        <p:spPr bwMode="auto">
          <a:xfrm>
            <a:off x="7207250" y="2781300"/>
            <a:ext cx="719138" cy="576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35" name="Rectangle 34"/>
          <p:cNvSpPr/>
          <p:nvPr/>
        </p:nvSpPr>
        <p:spPr bwMode="auto">
          <a:xfrm>
            <a:off x="1476375" y="4076700"/>
            <a:ext cx="719138" cy="29686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36" name="Rectangle 35"/>
          <p:cNvSpPr/>
          <p:nvPr/>
        </p:nvSpPr>
        <p:spPr bwMode="auto">
          <a:xfrm>
            <a:off x="7207250" y="3860800"/>
            <a:ext cx="719138" cy="57626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7839" name="TextBox 36"/>
          <p:cNvSpPr txBox="1">
            <a:spLocks noChangeArrowheads="1"/>
          </p:cNvSpPr>
          <p:nvPr/>
        </p:nvSpPr>
        <p:spPr bwMode="auto">
          <a:xfrm>
            <a:off x="1476375" y="5157788"/>
            <a:ext cx="6737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800"/>
              <a:t>Metal  	           					  Insulator</a:t>
            </a:r>
          </a:p>
        </p:txBody>
      </p:sp>
      <p:grpSp>
        <p:nvGrpSpPr>
          <p:cNvPr id="77840" name="Group 37"/>
          <p:cNvGrpSpPr>
            <a:grpSpLocks/>
          </p:cNvGrpSpPr>
          <p:nvPr/>
        </p:nvGrpSpPr>
        <p:grpSpPr bwMode="auto">
          <a:xfrm>
            <a:off x="2916238" y="3141663"/>
            <a:ext cx="1795462" cy="3302000"/>
            <a:chOff x="3991293" y="3068960"/>
            <a:chExt cx="1795557" cy="3301394"/>
          </a:xfrm>
        </p:grpSpPr>
        <p:sp>
          <p:nvSpPr>
            <p:cNvPr id="41" name="Rectangle 40"/>
            <p:cNvSpPr/>
            <p:nvPr/>
          </p:nvSpPr>
          <p:spPr bwMode="auto">
            <a:xfrm>
              <a:off x="4499320" y="3921291"/>
              <a:ext cx="716000" cy="44283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7849" name="Rectangle 41"/>
            <p:cNvSpPr>
              <a:spLocks noChangeArrowheads="1"/>
            </p:cNvSpPr>
            <p:nvPr/>
          </p:nvSpPr>
          <p:spPr bwMode="auto">
            <a:xfrm>
              <a:off x="4503420" y="3068960"/>
              <a:ext cx="716652" cy="57606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3" name="Rectangle 42"/>
            <p:cNvSpPr/>
            <p:nvPr/>
          </p:nvSpPr>
          <p:spPr bwMode="auto">
            <a:xfrm>
              <a:off x="4499320" y="4581569"/>
              <a:ext cx="720763" cy="57457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7851" name="Rectangle 43"/>
            <p:cNvSpPr>
              <a:spLocks noChangeArrowheads="1"/>
            </p:cNvSpPr>
            <p:nvPr/>
          </p:nvSpPr>
          <p:spPr bwMode="auto">
            <a:xfrm>
              <a:off x="4503420" y="3789040"/>
              <a:ext cx="720080" cy="57606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5" name="Rectangle 44"/>
            <p:cNvSpPr/>
            <p:nvPr/>
          </p:nvSpPr>
          <p:spPr bwMode="auto">
            <a:xfrm>
              <a:off x="4496145" y="3500681"/>
              <a:ext cx="719175" cy="144435"/>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7853" name="Rectangle 45"/>
            <p:cNvSpPr>
              <a:spLocks noChangeArrowheads="1"/>
            </p:cNvSpPr>
            <p:nvPr/>
          </p:nvSpPr>
          <p:spPr bwMode="auto">
            <a:xfrm>
              <a:off x="3991293" y="5169966"/>
              <a:ext cx="1795557" cy="12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sz="1800">
                  <a:solidFill>
                    <a:srgbClr val="000000"/>
                  </a:solidFill>
                </a:rPr>
                <a:t>Intrinsic Semiconductor at room temperature</a:t>
              </a:r>
              <a:endParaRPr lang="en-GB" altLang="en-US"/>
            </a:p>
          </p:txBody>
        </p:sp>
      </p:grpSp>
      <p:cxnSp>
        <p:nvCxnSpPr>
          <p:cNvPr id="77841" name="Straight Arrow Connector 38"/>
          <p:cNvCxnSpPr>
            <a:cxnSpLocks noChangeShapeType="1"/>
          </p:cNvCxnSpPr>
          <p:nvPr/>
        </p:nvCxnSpPr>
        <p:spPr bwMode="auto">
          <a:xfrm flipV="1">
            <a:off x="7999413" y="3357563"/>
            <a:ext cx="0" cy="452437"/>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7842" name="TextBox 39"/>
          <p:cNvSpPr txBox="1">
            <a:spLocks noChangeArrowheads="1"/>
          </p:cNvSpPr>
          <p:nvPr/>
        </p:nvSpPr>
        <p:spPr bwMode="auto">
          <a:xfrm>
            <a:off x="8037513" y="3297238"/>
            <a:ext cx="422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800" i="1"/>
              <a:t>E</a:t>
            </a:r>
            <a:r>
              <a:rPr lang="en-GB" altLang="en-US" sz="1800" baseline="-25000"/>
              <a:t>g</a:t>
            </a:r>
          </a:p>
        </p:txBody>
      </p:sp>
      <p:grpSp>
        <p:nvGrpSpPr>
          <p:cNvPr id="77843" name="Group 46"/>
          <p:cNvGrpSpPr>
            <a:grpSpLocks/>
          </p:cNvGrpSpPr>
          <p:nvPr/>
        </p:nvGrpSpPr>
        <p:grpSpPr bwMode="auto">
          <a:xfrm>
            <a:off x="4937125" y="3141663"/>
            <a:ext cx="1795463" cy="3302000"/>
            <a:chOff x="3991293" y="3068960"/>
            <a:chExt cx="1795557" cy="3301394"/>
          </a:xfrm>
        </p:grpSpPr>
        <p:sp>
          <p:nvSpPr>
            <p:cNvPr id="48" name="Rectangle 47"/>
            <p:cNvSpPr/>
            <p:nvPr/>
          </p:nvSpPr>
          <p:spPr bwMode="auto">
            <a:xfrm>
              <a:off x="4504083" y="3789553"/>
              <a:ext cx="715999" cy="58567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7845" name="Rectangle 48"/>
            <p:cNvSpPr>
              <a:spLocks noChangeArrowheads="1"/>
            </p:cNvSpPr>
            <p:nvPr/>
          </p:nvSpPr>
          <p:spPr bwMode="auto">
            <a:xfrm>
              <a:off x="4503420" y="3068960"/>
              <a:ext cx="716652" cy="57606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50" name="Rectangle 49"/>
            <p:cNvSpPr/>
            <p:nvPr/>
          </p:nvSpPr>
          <p:spPr bwMode="auto">
            <a:xfrm>
              <a:off x="4499320" y="4581569"/>
              <a:ext cx="720763" cy="57457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7847" name="Rectangle 52"/>
            <p:cNvSpPr>
              <a:spLocks noChangeArrowheads="1"/>
            </p:cNvSpPr>
            <p:nvPr/>
          </p:nvSpPr>
          <p:spPr bwMode="auto">
            <a:xfrm>
              <a:off x="3991293" y="5169966"/>
              <a:ext cx="1795557" cy="12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sz="1800">
                  <a:solidFill>
                    <a:srgbClr val="000000"/>
                  </a:solidFill>
                </a:rPr>
                <a:t>Intrinsic Semiconductor at low temperature</a:t>
              </a:r>
              <a:endParaRPr lang="en-GB" altLang="en-US"/>
            </a:p>
          </p:txBody>
        </p:sp>
      </p:grpSp>
    </p:spTree>
    <p:extLst>
      <p:ext uri="{BB962C8B-B14F-4D97-AF65-F5344CB8AC3E}">
        <p14:creationId xmlns:p14="http://schemas.microsoft.com/office/powerpoint/2010/main" val="59168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CA4288D1-8A52-424B-B120-6D9F231F91FB}" type="slidenum">
              <a:rPr lang="en-US" altLang="en-US" sz="1400" smtClean="0">
                <a:solidFill>
                  <a:schemeClr val="bg1"/>
                </a:solidFill>
              </a:rPr>
              <a:pPr>
                <a:lnSpc>
                  <a:spcPct val="100000"/>
                </a:lnSpc>
                <a:spcBef>
                  <a:spcPct val="0"/>
                </a:spcBef>
                <a:buClrTx/>
                <a:buFontTx/>
                <a:buNone/>
              </a:pPr>
              <a:t>41</a:t>
            </a:fld>
            <a:endParaRPr lang="en-US" altLang="en-US" sz="1400" smtClean="0">
              <a:latin typeface="Times New Roman" panose="02020603050405020304" pitchFamily="18" charset="0"/>
            </a:endParaRPr>
          </a:p>
        </p:txBody>
      </p:sp>
      <p:sp>
        <p:nvSpPr>
          <p:cNvPr id="79875"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79876"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79877" name="Rectangle 10"/>
          <p:cNvSpPr>
            <a:spLocks noChangeArrowheads="1"/>
          </p:cNvSpPr>
          <p:nvPr/>
        </p:nvSpPr>
        <p:spPr bwMode="auto">
          <a:xfrm>
            <a:off x="971550" y="908050"/>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Cooling semiconductors down</a:t>
            </a:r>
          </a:p>
        </p:txBody>
      </p:sp>
      <p:grpSp>
        <p:nvGrpSpPr>
          <p:cNvPr id="79878" name="Group 37"/>
          <p:cNvGrpSpPr>
            <a:grpSpLocks/>
          </p:cNvGrpSpPr>
          <p:nvPr/>
        </p:nvGrpSpPr>
        <p:grpSpPr bwMode="auto">
          <a:xfrm>
            <a:off x="1763713" y="3141663"/>
            <a:ext cx="727075" cy="2087562"/>
            <a:chOff x="4496145" y="3068960"/>
            <a:chExt cx="727355" cy="2087665"/>
          </a:xfrm>
        </p:grpSpPr>
        <p:sp>
          <p:nvSpPr>
            <p:cNvPr id="41" name="Rectangle 40"/>
            <p:cNvSpPr/>
            <p:nvPr/>
          </p:nvSpPr>
          <p:spPr bwMode="auto">
            <a:xfrm>
              <a:off x="4499321" y="3921489"/>
              <a:ext cx="716238" cy="442935"/>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9887" name="Rectangle 41"/>
            <p:cNvSpPr>
              <a:spLocks noChangeArrowheads="1"/>
            </p:cNvSpPr>
            <p:nvPr/>
          </p:nvSpPr>
          <p:spPr bwMode="auto">
            <a:xfrm>
              <a:off x="4503420" y="3068960"/>
              <a:ext cx="716652" cy="57606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3" name="Rectangle 42"/>
            <p:cNvSpPr/>
            <p:nvPr/>
          </p:nvSpPr>
          <p:spPr bwMode="auto">
            <a:xfrm>
              <a:off x="4499321" y="4581922"/>
              <a:ext cx="721003" cy="57470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79889" name="Rectangle 43"/>
            <p:cNvSpPr>
              <a:spLocks noChangeArrowheads="1"/>
            </p:cNvSpPr>
            <p:nvPr/>
          </p:nvSpPr>
          <p:spPr bwMode="auto">
            <a:xfrm>
              <a:off x="4503420" y="3789040"/>
              <a:ext cx="720080" cy="57606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5" name="Rectangle 44"/>
            <p:cNvSpPr/>
            <p:nvPr/>
          </p:nvSpPr>
          <p:spPr bwMode="auto">
            <a:xfrm>
              <a:off x="4496145" y="3500781"/>
              <a:ext cx="719414" cy="14446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grpSp>
      <p:sp>
        <p:nvSpPr>
          <p:cNvPr id="79879" name="Rectangle 41"/>
          <p:cNvSpPr>
            <a:spLocks noChangeArrowheads="1"/>
          </p:cNvSpPr>
          <p:nvPr/>
        </p:nvSpPr>
        <p:spPr bwMode="auto">
          <a:xfrm>
            <a:off x="3419475" y="3141663"/>
            <a:ext cx="717550" cy="57467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57" name="Rectangle 56"/>
          <p:cNvSpPr/>
          <p:nvPr/>
        </p:nvSpPr>
        <p:spPr bwMode="auto">
          <a:xfrm>
            <a:off x="3425825" y="4654550"/>
            <a:ext cx="720725" cy="574675"/>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58" name="Rectangle 57"/>
          <p:cNvSpPr/>
          <p:nvPr/>
        </p:nvSpPr>
        <p:spPr bwMode="auto">
          <a:xfrm>
            <a:off x="3419475" y="3573463"/>
            <a:ext cx="719138" cy="14446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59" name="Rectangle 58"/>
          <p:cNvSpPr/>
          <p:nvPr/>
        </p:nvSpPr>
        <p:spPr bwMode="auto">
          <a:xfrm>
            <a:off x="3425825" y="3862388"/>
            <a:ext cx="715963" cy="574675"/>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cxnSp>
        <p:nvCxnSpPr>
          <p:cNvPr id="79883" name="Straight Arrow Connector 22"/>
          <p:cNvCxnSpPr>
            <a:cxnSpLocks noChangeShapeType="1"/>
            <a:endCxn id="79884" idx="1"/>
          </p:cNvCxnSpPr>
          <p:nvPr/>
        </p:nvCxnSpPr>
        <p:spPr bwMode="auto">
          <a:xfrm flipV="1">
            <a:off x="1116013" y="2235200"/>
            <a:ext cx="0" cy="31511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9884" name="TextBox 24"/>
          <p:cNvSpPr txBox="1">
            <a:spLocks noChangeArrowheads="1"/>
          </p:cNvSpPr>
          <p:nvPr/>
        </p:nvSpPr>
        <p:spPr bwMode="auto">
          <a:xfrm>
            <a:off x="1116013" y="1989138"/>
            <a:ext cx="91598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800"/>
              <a:t>Energy</a:t>
            </a:r>
          </a:p>
        </p:txBody>
      </p:sp>
      <p:sp>
        <p:nvSpPr>
          <p:cNvPr id="79885" name="TextBox 24"/>
          <p:cNvSpPr txBox="1">
            <a:spLocks noChangeArrowheads="1"/>
          </p:cNvSpPr>
          <p:nvPr/>
        </p:nvSpPr>
        <p:spPr bwMode="auto">
          <a:xfrm>
            <a:off x="1435100" y="2459038"/>
            <a:ext cx="60166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800"/>
              <a:t>Intrinsic 		 Extrinsic</a:t>
            </a:r>
          </a:p>
          <a:p>
            <a:pPr>
              <a:lnSpc>
                <a:spcPct val="100000"/>
              </a:lnSpc>
              <a:buFontTx/>
              <a:buNone/>
            </a:pPr>
            <a:r>
              <a:rPr lang="en-GB" altLang="en-US" sz="1800"/>
              <a:t>for k</a:t>
            </a:r>
            <a:r>
              <a:rPr lang="en-GB" altLang="en-US" sz="1800" baseline="-25000"/>
              <a:t>B</a:t>
            </a:r>
            <a:r>
              <a:rPr lang="en-GB" altLang="en-US" sz="1800" i="1"/>
              <a:t>T</a:t>
            </a:r>
            <a:r>
              <a:rPr lang="en-GB" altLang="en-US" sz="1800"/>
              <a:t> &gt; </a:t>
            </a:r>
            <a:r>
              <a:rPr lang="en-GB" altLang="en-US" sz="1800" i="1"/>
              <a:t>E</a:t>
            </a:r>
            <a:r>
              <a:rPr lang="en-GB" altLang="en-US" sz="1800" baseline="-25000"/>
              <a:t>g</a:t>
            </a:r>
            <a:r>
              <a:rPr lang="en-GB" altLang="en-US" sz="1800"/>
              <a:t>	for </a:t>
            </a:r>
            <a:r>
              <a:rPr lang="en-GB" altLang="en-US" sz="1800" i="1"/>
              <a:t>E</a:t>
            </a:r>
            <a:r>
              <a:rPr lang="en-GB" altLang="en-US" sz="1800" baseline="-25000"/>
              <a:t>g </a:t>
            </a:r>
            <a:r>
              <a:rPr lang="en-GB" altLang="en-US" sz="1800"/>
              <a:t>&gt; k</a:t>
            </a:r>
            <a:r>
              <a:rPr lang="en-GB" altLang="en-US" sz="1800" baseline="-25000"/>
              <a:t>B</a:t>
            </a:r>
            <a:r>
              <a:rPr lang="en-GB" altLang="en-US" sz="1800" i="1"/>
              <a:t>T</a:t>
            </a:r>
            <a:r>
              <a:rPr lang="en-GB" altLang="en-US" sz="1800"/>
              <a:t> &gt; donor binding energy	</a:t>
            </a:r>
          </a:p>
          <a:p>
            <a:pPr>
              <a:lnSpc>
                <a:spcPct val="100000"/>
              </a:lnSpc>
              <a:buFontTx/>
              <a:buNone/>
            </a:pPr>
            <a:endParaRPr lang="en-GB" altLang="en-US" sz="1800"/>
          </a:p>
        </p:txBody>
      </p:sp>
    </p:spTree>
    <p:extLst>
      <p:ext uri="{BB962C8B-B14F-4D97-AF65-F5344CB8AC3E}">
        <p14:creationId xmlns:p14="http://schemas.microsoft.com/office/powerpoint/2010/main" val="38101509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9C7666A7-C260-47DB-8A6B-9D19C4F7F352}" type="slidenum">
              <a:rPr lang="en-US" altLang="en-US" sz="1400" smtClean="0">
                <a:solidFill>
                  <a:schemeClr val="bg1"/>
                </a:solidFill>
              </a:rPr>
              <a:pPr>
                <a:lnSpc>
                  <a:spcPct val="100000"/>
                </a:lnSpc>
                <a:spcBef>
                  <a:spcPct val="0"/>
                </a:spcBef>
                <a:buClrTx/>
                <a:buFontTx/>
                <a:buNone/>
              </a:pPr>
              <a:t>42</a:t>
            </a:fld>
            <a:endParaRPr lang="en-US" altLang="en-US" sz="1400" smtClean="0">
              <a:latin typeface="Times New Roman" panose="02020603050405020304" pitchFamily="18" charset="0"/>
            </a:endParaRPr>
          </a:p>
        </p:txBody>
      </p:sp>
      <p:sp>
        <p:nvSpPr>
          <p:cNvPr id="88067"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88068"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88069" name="Rectangle 10"/>
          <p:cNvSpPr>
            <a:spLocks noChangeArrowheads="1"/>
          </p:cNvSpPr>
          <p:nvPr/>
        </p:nvSpPr>
        <p:spPr bwMode="auto">
          <a:xfrm>
            <a:off x="460375" y="908050"/>
            <a:ext cx="8504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Extrinsic charge carriers</a:t>
            </a:r>
          </a:p>
        </p:txBody>
      </p:sp>
      <p:cxnSp>
        <p:nvCxnSpPr>
          <p:cNvPr id="88070" name="Straight Arrow Connector 22"/>
          <p:cNvCxnSpPr>
            <a:cxnSpLocks noChangeShapeType="1"/>
          </p:cNvCxnSpPr>
          <p:nvPr/>
        </p:nvCxnSpPr>
        <p:spPr bwMode="auto">
          <a:xfrm flipV="1">
            <a:off x="1116013" y="2090738"/>
            <a:ext cx="0" cy="31511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8071" name="TextBox 24"/>
          <p:cNvSpPr txBox="1">
            <a:spLocks noChangeArrowheads="1"/>
          </p:cNvSpPr>
          <p:nvPr/>
        </p:nvSpPr>
        <p:spPr bwMode="auto">
          <a:xfrm>
            <a:off x="1135063" y="1844675"/>
            <a:ext cx="91598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1800"/>
              <a:t>Energy</a:t>
            </a:r>
          </a:p>
        </p:txBody>
      </p:sp>
      <p:grpSp>
        <p:nvGrpSpPr>
          <p:cNvPr id="88072" name="Group 37"/>
          <p:cNvGrpSpPr>
            <a:grpSpLocks/>
          </p:cNvGrpSpPr>
          <p:nvPr/>
        </p:nvGrpSpPr>
        <p:grpSpPr bwMode="auto">
          <a:xfrm>
            <a:off x="1619250" y="2997200"/>
            <a:ext cx="1795463" cy="3024188"/>
            <a:chOff x="3991293" y="3068960"/>
            <a:chExt cx="1795557" cy="3024336"/>
          </a:xfrm>
        </p:grpSpPr>
        <p:sp>
          <p:nvSpPr>
            <p:cNvPr id="41" name="Rectangle 40"/>
            <p:cNvSpPr/>
            <p:nvPr/>
          </p:nvSpPr>
          <p:spPr bwMode="auto">
            <a:xfrm>
              <a:off x="4499320" y="3921490"/>
              <a:ext cx="716000" cy="442934"/>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88085" name="Rectangle 41"/>
            <p:cNvSpPr>
              <a:spLocks noChangeArrowheads="1"/>
            </p:cNvSpPr>
            <p:nvPr/>
          </p:nvSpPr>
          <p:spPr bwMode="auto">
            <a:xfrm>
              <a:off x="4503420" y="3068960"/>
              <a:ext cx="716652" cy="57606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3" name="Rectangle 42"/>
            <p:cNvSpPr/>
            <p:nvPr/>
          </p:nvSpPr>
          <p:spPr bwMode="auto">
            <a:xfrm>
              <a:off x="4499320" y="4581922"/>
              <a:ext cx="720763" cy="57470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88087" name="Rectangle 43"/>
            <p:cNvSpPr>
              <a:spLocks noChangeArrowheads="1"/>
            </p:cNvSpPr>
            <p:nvPr/>
          </p:nvSpPr>
          <p:spPr bwMode="auto">
            <a:xfrm>
              <a:off x="4503420" y="3789040"/>
              <a:ext cx="720080" cy="57606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5" name="Rectangle 44"/>
            <p:cNvSpPr/>
            <p:nvPr/>
          </p:nvSpPr>
          <p:spPr bwMode="auto">
            <a:xfrm>
              <a:off x="4496144" y="3500781"/>
              <a:ext cx="719176" cy="14447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88089" name="Rectangle 45"/>
            <p:cNvSpPr>
              <a:spLocks noChangeArrowheads="1"/>
            </p:cNvSpPr>
            <p:nvPr/>
          </p:nvSpPr>
          <p:spPr bwMode="auto">
            <a:xfrm>
              <a:off x="3991293" y="5169966"/>
              <a:ext cx="17955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sz="1800">
                  <a:solidFill>
                    <a:srgbClr val="000000"/>
                  </a:solidFill>
                </a:rPr>
                <a:t>Semiconductor at room temperature</a:t>
              </a:r>
              <a:endParaRPr lang="en-GB" altLang="en-US"/>
            </a:p>
          </p:txBody>
        </p:sp>
      </p:grpSp>
      <p:sp>
        <p:nvSpPr>
          <p:cNvPr id="88073" name="TextBox 24"/>
          <p:cNvSpPr txBox="1">
            <a:spLocks noChangeArrowheads="1"/>
          </p:cNvSpPr>
          <p:nvPr/>
        </p:nvSpPr>
        <p:spPr bwMode="auto">
          <a:xfrm>
            <a:off x="2071688" y="2133600"/>
            <a:ext cx="70199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800"/>
              <a:t>		       Extrinsic (n-type)	     Extrinsic (p-type)</a:t>
            </a:r>
          </a:p>
          <a:p>
            <a:pPr>
              <a:lnSpc>
                <a:spcPct val="100000"/>
              </a:lnSpc>
              <a:buFontTx/>
              <a:buNone/>
            </a:pPr>
            <a:r>
              <a:rPr lang="en-GB" altLang="en-US" sz="1800"/>
              <a:t>Intrinsic 		       donor impurities             acceptor impurities</a:t>
            </a:r>
          </a:p>
        </p:txBody>
      </p:sp>
      <p:sp>
        <p:nvSpPr>
          <p:cNvPr id="88074" name="Rectangle 41"/>
          <p:cNvSpPr>
            <a:spLocks noChangeArrowheads="1"/>
          </p:cNvSpPr>
          <p:nvPr/>
        </p:nvSpPr>
        <p:spPr bwMode="auto">
          <a:xfrm>
            <a:off x="4933950" y="2997200"/>
            <a:ext cx="717550" cy="576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39" name="Rectangle 38"/>
          <p:cNvSpPr/>
          <p:nvPr/>
        </p:nvSpPr>
        <p:spPr bwMode="auto">
          <a:xfrm>
            <a:off x="4940300" y="4510088"/>
            <a:ext cx="720725" cy="574675"/>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42" name="Rectangle 41"/>
          <p:cNvSpPr/>
          <p:nvPr/>
        </p:nvSpPr>
        <p:spPr bwMode="auto">
          <a:xfrm>
            <a:off x="4933950" y="3429000"/>
            <a:ext cx="719138" cy="14446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88077" name="Rectangle 45"/>
          <p:cNvSpPr>
            <a:spLocks noChangeArrowheads="1"/>
          </p:cNvSpPr>
          <p:nvPr/>
        </p:nvSpPr>
        <p:spPr bwMode="auto">
          <a:xfrm>
            <a:off x="4432300" y="5097463"/>
            <a:ext cx="17954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sz="1800">
                <a:solidFill>
                  <a:srgbClr val="000000"/>
                </a:solidFill>
              </a:rPr>
              <a:t>Semiconductor at room temperature</a:t>
            </a:r>
            <a:endParaRPr lang="en-GB" altLang="en-US"/>
          </a:p>
        </p:txBody>
      </p:sp>
      <p:sp>
        <p:nvSpPr>
          <p:cNvPr id="46" name="Rectangle 45"/>
          <p:cNvSpPr/>
          <p:nvPr/>
        </p:nvSpPr>
        <p:spPr bwMode="auto">
          <a:xfrm>
            <a:off x="4940300" y="3717925"/>
            <a:ext cx="715963" cy="574675"/>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88079" name="Rectangle 41"/>
          <p:cNvSpPr>
            <a:spLocks noChangeArrowheads="1"/>
          </p:cNvSpPr>
          <p:nvPr/>
        </p:nvSpPr>
        <p:spPr bwMode="auto">
          <a:xfrm>
            <a:off x="7312025" y="2997200"/>
            <a:ext cx="715963" cy="576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48" name="Rectangle 47"/>
          <p:cNvSpPr/>
          <p:nvPr/>
        </p:nvSpPr>
        <p:spPr bwMode="auto">
          <a:xfrm>
            <a:off x="7316788" y="4510088"/>
            <a:ext cx="720725" cy="574675"/>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88081" name="Rectangle 45"/>
          <p:cNvSpPr>
            <a:spLocks noChangeArrowheads="1"/>
          </p:cNvSpPr>
          <p:nvPr/>
        </p:nvSpPr>
        <p:spPr bwMode="auto">
          <a:xfrm>
            <a:off x="6808788" y="5097463"/>
            <a:ext cx="17954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sz="1800">
                <a:solidFill>
                  <a:srgbClr val="000000"/>
                </a:solidFill>
              </a:rPr>
              <a:t>Semiconductor at room temperature</a:t>
            </a:r>
            <a:endParaRPr lang="en-GB" altLang="en-US"/>
          </a:p>
        </p:txBody>
      </p:sp>
      <p:sp>
        <p:nvSpPr>
          <p:cNvPr id="52" name="Rectangle 51"/>
          <p:cNvSpPr/>
          <p:nvPr/>
        </p:nvSpPr>
        <p:spPr bwMode="auto">
          <a:xfrm>
            <a:off x="7316788" y="3849688"/>
            <a:ext cx="715962" cy="44291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ts val="3600"/>
              </a:lnSpc>
              <a:spcBef>
                <a:spcPts val="500"/>
              </a:spcBef>
              <a:buClr>
                <a:srgbClr val="990033"/>
              </a:buClr>
              <a:defRPr/>
            </a:pPr>
            <a:endParaRPr lang="en-GB">
              <a:cs typeface="+mn-cs"/>
            </a:endParaRPr>
          </a:p>
        </p:txBody>
      </p:sp>
      <p:sp>
        <p:nvSpPr>
          <p:cNvPr id="88083" name="Rectangle 43"/>
          <p:cNvSpPr>
            <a:spLocks noChangeArrowheads="1"/>
          </p:cNvSpPr>
          <p:nvPr/>
        </p:nvSpPr>
        <p:spPr bwMode="auto">
          <a:xfrm>
            <a:off x="7308850" y="3716338"/>
            <a:ext cx="719138" cy="576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Tree>
    <p:extLst>
      <p:ext uri="{BB962C8B-B14F-4D97-AF65-F5344CB8AC3E}">
        <p14:creationId xmlns:p14="http://schemas.microsoft.com/office/powerpoint/2010/main" val="32225341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9024FCF0-60B2-4B6F-B9CE-4B38F886E028}" type="slidenum">
              <a:rPr lang="en-US" altLang="en-US" sz="1400" smtClean="0">
                <a:solidFill>
                  <a:schemeClr val="bg1"/>
                </a:solidFill>
              </a:rPr>
              <a:pPr>
                <a:lnSpc>
                  <a:spcPct val="100000"/>
                </a:lnSpc>
                <a:spcBef>
                  <a:spcPct val="0"/>
                </a:spcBef>
                <a:buClrTx/>
                <a:buFontTx/>
                <a:buNone/>
              </a:pPr>
              <a:t>43</a:t>
            </a:fld>
            <a:endParaRPr lang="en-US" altLang="en-US" sz="1400" smtClean="0">
              <a:latin typeface="Times New Roman" panose="02020603050405020304" pitchFamily="18" charset="0"/>
            </a:endParaRPr>
          </a:p>
        </p:txBody>
      </p:sp>
      <p:sp>
        <p:nvSpPr>
          <p:cNvPr id="90115"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90116"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pic>
        <p:nvPicPr>
          <p:cNvPr id="90117" name="Picture 2" descr="File:Periodic table-metals.svg"/>
          <p:cNvPicPr>
            <a:picLocks noChangeAspect="1" noChangeArrowheads="1"/>
          </p:cNvPicPr>
          <p:nvPr/>
        </p:nvPicPr>
        <p:blipFill>
          <a:blip r:embed="rId3">
            <a:extLst>
              <a:ext uri="{28A0092B-C50C-407E-A947-70E740481C1C}">
                <a14:useLocalDpi xmlns:a14="http://schemas.microsoft.com/office/drawing/2010/main" val="0"/>
              </a:ext>
            </a:extLst>
          </a:blip>
          <a:srcRect l="66064" t="-2" r="11084" b="42070"/>
          <a:stretch>
            <a:fillRect/>
          </a:stretch>
        </p:blipFill>
        <p:spPr bwMode="auto">
          <a:xfrm>
            <a:off x="1619250" y="1885950"/>
            <a:ext cx="278765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Rectangle 10"/>
          <p:cNvSpPr>
            <a:spLocks noChangeArrowheads="1"/>
          </p:cNvSpPr>
          <p:nvPr/>
        </p:nvSpPr>
        <p:spPr bwMode="auto">
          <a:xfrm>
            <a:off x="460375" y="908050"/>
            <a:ext cx="8504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Extrinsic charge carriers</a:t>
            </a:r>
          </a:p>
        </p:txBody>
      </p:sp>
      <p:grpSp>
        <p:nvGrpSpPr>
          <p:cNvPr id="4" name="Group 3"/>
          <p:cNvGrpSpPr>
            <a:grpSpLocks/>
          </p:cNvGrpSpPr>
          <p:nvPr/>
        </p:nvGrpSpPr>
        <p:grpSpPr bwMode="auto">
          <a:xfrm>
            <a:off x="6813550" y="2517775"/>
            <a:ext cx="2295525" cy="3463925"/>
            <a:chOff x="6813550" y="2517775"/>
            <a:chExt cx="2295525" cy="3463925"/>
          </a:xfrm>
        </p:grpSpPr>
        <p:pic>
          <p:nvPicPr>
            <p:cNvPr id="90128" name="Picture 9" descr="http://image.slidesharecdn.com/eisbergresnick-quantumphysics-140605201016-phpapp02/95/eisberg-resnick-quantum-physics-258-638.jpg?cb=1402017944"/>
            <p:cNvPicPr>
              <a:picLocks noChangeAspect="1" noChangeArrowheads="1"/>
            </p:cNvPicPr>
            <p:nvPr/>
          </p:nvPicPr>
          <p:blipFill>
            <a:blip r:embed="rId4">
              <a:extLst>
                <a:ext uri="{28A0092B-C50C-407E-A947-70E740481C1C}">
                  <a14:useLocalDpi xmlns:a14="http://schemas.microsoft.com/office/drawing/2010/main" val="0"/>
                </a:ext>
              </a:extLst>
            </a:blip>
            <a:srcRect l="54375" t="3134" r="19843" b="81744"/>
            <a:stretch>
              <a:fillRect/>
            </a:stretch>
          </p:blipFill>
          <p:spPr bwMode="auto">
            <a:xfrm>
              <a:off x="6813550" y="2517775"/>
              <a:ext cx="22955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29" name="Group 2"/>
            <p:cNvGrpSpPr>
              <a:grpSpLocks/>
            </p:cNvGrpSpPr>
            <p:nvPr/>
          </p:nvGrpSpPr>
          <p:grpSpPr bwMode="auto">
            <a:xfrm>
              <a:off x="7000875" y="2962275"/>
              <a:ext cx="1908175" cy="3019425"/>
              <a:chOff x="7000875" y="2962275"/>
              <a:chExt cx="1908175" cy="3019425"/>
            </a:xfrm>
          </p:grpSpPr>
          <p:cxnSp>
            <p:nvCxnSpPr>
              <p:cNvPr id="90130" name="Straight Connector 15"/>
              <p:cNvCxnSpPr>
                <a:cxnSpLocks noChangeShapeType="1"/>
              </p:cNvCxnSpPr>
              <p:nvPr/>
            </p:nvCxnSpPr>
            <p:spPr bwMode="auto">
              <a:xfrm>
                <a:off x="7164388" y="2962275"/>
                <a:ext cx="1366837"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90131" name="Straight Connector 16"/>
              <p:cNvCxnSpPr>
                <a:cxnSpLocks noChangeShapeType="1"/>
              </p:cNvCxnSpPr>
              <p:nvPr/>
            </p:nvCxnSpPr>
            <p:spPr bwMode="auto">
              <a:xfrm>
                <a:off x="7488238" y="3106738"/>
                <a:ext cx="720725"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90132" name="Straight Connector 18"/>
              <p:cNvCxnSpPr>
                <a:cxnSpLocks noChangeShapeType="1"/>
              </p:cNvCxnSpPr>
              <p:nvPr/>
            </p:nvCxnSpPr>
            <p:spPr bwMode="auto">
              <a:xfrm>
                <a:off x="7740650" y="3873500"/>
                <a:ext cx="179388"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sp>
            <p:nvSpPr>
              <p:cNvPr id="90133" name="Rectangle 19"/>
              <p:cNvSpPr>
                <a:spLocks noChangeArrowheads="1"/>
              </p:cNvSpPr>
              <p:nvPr/>
            </p:nvSpPr>
            <p:spPr bwMode="auto">
              <a:xfrm>
                <a:off x="7000875" y="4595813"/>
                <a:ext cx="19081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a:t>Page 240, Eisberg and Resnick, Quantum Physics of Atoms, Molecules, Solids, Nuclei, and Particles, Wiley 1985</a:t>
                </a:r>
              </a:p>
            </p:txBody>
          </p:sp>
        </p:grpSp>
      </p:grpSp>
      <p:sp>
        <p:nvSpPr>
          <p:cNvPr id="46093" name="TextBox 1"/>
          <p:cNvSpPr txBox="1">
            <a:spLocks noChangeArrowheads="1"/>
          </p:cNvSpPr>
          <p:nvPr/>
        </p:nvSpPr>
        <p:spPr bwMode="auto">
          <a:xfrm>
            <a:off x="5903913" y="1922463"/>
            <a:ext cx="3240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sz="2000"/>
              <a:t>Si:P </a:t>
            </a:r>
          </a:p>
          <a:p>
            <a:pPr eaLnBrk="1" hangingPunct="1">
              <a:lnSpc>
                <a:spcPct val="100000"/>
              </a:lnSpc>
              <a:spcBef>
                <a:spcPct val="0"/>
              </a:spcBef>
              <a:buClrTx/>
              <a:buFontTx/>
              <a:buNone/>
            </a:pPr>
            <a:r>
              <a:rPr lang="en-GB" altLang="en-US" sz="2000"/>
              <a:t>binding energy = 46 meV</a:t>
            </a:r>
          </a:p>
        </p:txBody>
      </p:sp>
      <p:grpSp>
        <p:nvGrpSpPr>
          <p:cNvPr id="16" name="Group 15"/>
          <p:cNvGrpSpPr>
            <a:grpSpLocks/>
          </p:cNvGrpSpPr>
          <p:nvPr/>
        </p:nvGrpSpPr>
        <p:grpSpPr bwMode="auto">
          <a:xfrm>
            <a:off x="1692275" y="3213100"/>
            <a:ext cx="2087563" cy="1295400"/>
            <a:chOff x="1691680" y="3212975"/>
            <a:chExt cx="2088232" cy="1296145"/>
          </a:xfrm>
        </p:grpSpPr>
        <p:cxnSp>
          <p:nvCxnSpPr>
            <p:cNvPr id="10" name="Straight Connector 9"/>
            <p:cNvCxnSpPr/>
            <p:nvPr/>
          </p:nvCxnSpPr>
          <p:spPr bwMode="auto">
            <a:xfrm>
              <a:off x="1691680" y="3212975"/>
              <a:ext cx="2088232" cy="0"/>
            </a:xfrm>
            <a:prstGeom prst="line">
              <a:avLst/>
            </a:prstGeom>
            <a:noFill/>
            <a:ln w="57150" cap="flat" cmpd="sng" algn="ctr">
              <a:solidFill>
                <a:schemeClr val="accent6">
                  <a:lumMod val="50000"/>
                  <a:lumOff val="50000"/>
                </a:schemeClr>
              </a:solidFill>
              <a:prstDash val="solid"/>
              <a:round/>
              <a:headEnd type="none" w="med" len="med"/>
              <a:tailEnd type="none" w="med" len="med"/>
            </a:ln>
            <a:effectLst/>
          </p:spPr>
        </p:cxnSp>
        <p:cxnSp>
          <p:nvCxnSpPr>
            <p:cNvPr id="23" name="Straight Connector 22"/>
            <p:cNvCxnSpPr/>
            <p:nvPr/>
          </p:nvCxnSpPr>
          <p:spPr bwMode="auto">
            <a:xfrm>
              <a:off x="2339588" y="4509120"/>
              <a:ext cx="1440324" cy="0"/>
            </a:xfrm>
            <a:prstGeom prst="line">
              <a:avLst/>
            </a:prstGeom>
            <a:noFill/>
            <a:ln w="57150" cap="flat" cmpd="sng" algn="ctr">
              <a:solidFill>
                <a:schemeClr val="accent6">
                  <a:lumMod val="50000"/>
                  <a:lumOff val="50000"/>
                </a:schemeClr>
              </a:solidFill>
              <a:prstDash val="solid"/>
              <a:round/>
              <a:headEnd type="none" w="med" len="med"/>
              <a:tailEnd type="none" w="med" len="med"/>
            </a:ln>
            <a:effectLst/>
          </p:spPr>
        </p:cxnSp>
        <p:cxnSp>
          <p:nvCxnSpPr>
            <p:cNvPr id="25" name="Straight Connector 24"/>
            <p:cNvCxnSpPr/>
            <p:nvPr/>
          </p:nvCxnSpPr>
          <p:spPr bwMode="auto">
            <a:xfrm>
              <a:off x="3779912" y="3212975"/>
              <a:ext cx="0" cy="1259612"/>
            </a:xfrm>
            <a:prstGeom prst="line">
              <a:avLst/>
            </a:prstGeom>
            <a:noFill/>
            <a:ln w="57150" cap="flat" cmpd="sng" algn="ctr">
              <a:solidFill>
                <a:schemeClr val="accent6">
                  <a:lumMod val="50000"/>
                  <a:lumOff val="50000"/>
                </a:schemeClr>
              </a:solidFill>
              <a:prstDash val="solid"/>
              <a:round/>
              <a:headEnd type="none" w="med" len="med"/>
              <a:tailEnd type="none" w="med" len="med"/>
            </a:ln>
            <a:effectLst/>
          </p:spPr>
        </p:cxnSp>
        <p:cxnSp>
          <p:nvCxnSpPr>
            <p:cNvPr id="27" name="Straight Connector 26"/>
            <p:cNvCxnSpPr/>
            <p:nvPr/>
          </p:nvCxnSpPr>
          <p:spPr bwMode="auto">
            <a:xfrm>
              <a:off x="2339588" y="3932527"/>
              <a:ext cx="0" cy="570240"/>
            </a:xfrm>
            <a:prstGeom prst="line">
              <a:avLst/>
            </a:prstGeom>
            <a:noFill/>
            <a:ln w="57150" cap="flat" cmpd="sng" algn="ctr">
              <a:solidFill>
                <a:schemeClr val="accent6">
                  <a:lumMod val="50000"/>
                  <a:lumOff val="50000"/>
                </a:schemeClr>
              </a:solidFill>
              <a:prstDash val="solid"/>
              <a:round/>
              <a:headEnd type="none" w="med" len="med"/>
              <a:tailEnd type="none" w="med" len="med"/>
            </a:ln>
            <a:effectLst/>
          </p:spPr>
        </p:cxnSp>
        <p:cxnSp>
          <p:nvCxnSpPr>
            <p:cNvPr id="28" name="Straight Connector 27"/>
            <p:cNvCxnSpPr/>
            <p:nvPr/>
          </p:nvCxnSpPr>
          <p:spPr bwMode="auto">
            <a:xfrm>
              <a:off x="1691680" y="3212975"/>
              <a:ext cx="0" cy="719552"/>
            </a:xfrm>
            <a:prstGeom prst="line">
              <a:avLst/>
            </a:prstGeom>
            <a:noFill/>
            <a:ln w="57150" cap="flat" cmpd="sng" algn="ctr">
              <a:solidFill>
                <a:schemeClr val="accent6">
                  <a:lumMod val="50000"/>
                  <a:lumOff val="50000"/>
                </a:schemeClr>
              </a:solidFill>
              <a:prstDash val="solid"/>
              <a:round/>
              <a:headEnd type="none" w="med" len="med"/>
              <a:tailEnd type="none" w="med" len="med"/>
            </a:ln>
            <a:effectLst/>
          </p:spPr>
        </p:cxnSp>
        <p:cxnSp>
          <p:nvCxnSpPr>
            <p:cNvPr id="31" name="Straight Connector 30"/>
            <p:cNvCxnSpPr/>
            <p:nvPr/>
          </p:nvCxnSpPr>
          <p:spPr bwMode="auto">
            <a:xfrm>
              <a:off x="1691680" y="3932527"/>
              <a:ext cx="647908" cy="0"/>
            </a:xfrm>
            <a:prstGeom prst="line">
              <a:avLst/>
            </a:prstGeom>
            <a:noFill/>
            <a:ln w="57150" cap="flat" cmpd="sng" algn="ctr">
              <a:solidFill>
                <a:schemeClr val="accent6">
                  <a:lumMod val="50000"/>
                  <a:lumOff val="50000"/>
                </a:schemeClr>
              </a:solidFill>
              <a:prstDash val="solid"/>
              <a:round/>
              <a:headEnd type="none" w="med" len="med"/>
              <a:tailEnd type="none" w="med" len="med"/>
            </a:ln>
            <a:effectLst/>
          </p:spPr>
        </p:cxnSp>
      </p:grpSp>
    </p:spTree>
    <p:extLst>
      <p:ext uri="{BB962C8B-B14F-4D97-AF65-F5344CB8AC3E}">
        <p14:creationId xmlns:p14="http://schemas.microsoft.com/office/powerpoint/2010/main" val="3765993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ADF6EF8C-D553-4484-9E2C-ABFCB9E22D72}" type="slidenum">
              <a:rPr lang="en-US" altLang="en-US" sz="1400" smtClean="0">
                <a:solidFill>
                  <a:schemeClr val="bg1"/>
                </a:solidFill>
              </a:rPr>
              <a:pPr>
                <a:lnSpc>
                  <a:spcPct val="100000"/>
                </a:lnSpc>
                <a:spcBef>
                  <a:spcPct val="0"/>
                </a:spcBef>
                <a:buClrTx/>
                <a:buFontTx/>
                <a:buNone/>
              </a:pPr>
              <a:t>44</a:t>
            </a:fld>
            <a:endParaRPr lang="en-US" altLang="en-US" sz="1400" smtClean="0">
              <a:latin typeface="Times New Roman" panose="02020603050405020304" pitchFamily="18" charset="0"/>
            </a:endParaRPr>
          </a:p>
        </p:txBody>
      </p:sp>
      <p:sp>
        <p:nvSpPr>
          <p:cNvPr id="92163"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92164"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92165" name="Rectangle 10"/>
          <p:cNvSpPr>
            <a:spLocks noChangeArrowheads="1"/>
          </p:cNvSpPr>
          <p:nvPr/>
        </p:nvSpPr>
        <p:spPr bwMode="auto">
          <a:xfrm>
            <a:off x="460375" y="908050"/>
            <a:ext cx="8504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Extrinsic charge carriers</a:t>
            </a:r>
          </a:p>
        </p:txBody>
      </p:sp>
      <p:pic>
        <p:nvPicPr>
          <p:cNvPr id="921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484313"/>
            <a:ext cx="4384675" cy="429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68" name="Rectangle 15"/>
          <p:cNvSpPr>
            <a:spLocks noChangeArrowheads="1"/>
          </p:cNvSpPr>
          <p:nvPr/>
        </p:nvSpPr>
        <p:spPr bwMode="auto">
          <a:xfrm>
            <a:off x="3913290" y="5853564"/>
            <a:ext cx="51125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Temperature dependence of the electron density in silicon with a net donor  density N</a:t>
            </a:r>
            <a:r>
              <a:rPr lang="en-GB" altLang="en-US" sz="1400" baseline="-25000" dirty="0"/>
              <a:t>D</a:t>
            </a:r>
            <a:r>
              <a:rPr lang="en-GB" altLang="en-US" sz="1400" dirty="0"/>
              <a:t>-N</a:t>
            </a:r>
            <a:r>
              <a:rPr lang="en-GB" altLang="en-US" sz="1400" baseline="-25000" dirty="0"/>
              <a:t>A</a:t>
            </a:r>
            <a:r>
              <a:rPr lang="en-GB" altLang="en-US" sz="1400" dirty="0"/>
              <a:t>=10</a:t>
            </a:r>
            <a:r>
              <a:rPr lang="en-GB" altLang="en-US" sz="1400" baseline="30000" dirty="0"/>
              <a:t>15</a:t>
            </a:r>
            <a:r>
              <a:rPr lang="en-GB" altLang="en-US" sz="1400" dirty="0"/>
              <a:t> cm</a:t>
            </a:r>
            <a:r>
              <a:rPr lang="en-GB" altLang="en-US" sz="1400" baseline="30000" dirty="0"/>
              <a:t>-3</a:t>
            </a:r>
            <a:r>
              <a:rPr lang="en-GB" altLang="en-US" sz="1400" dirty="0"/>
              <a:t>. Page 61, Singleton</a:t>
            </a:r>
          </a:p>
        </p:txBody>
      </p:sp>
      <p:sp>
        <p:nvSpPr>
          <p:cNvPr id="92169" name="TextBox 2"/>
          <p:cNvSpPr txBox="1">
            <a:spLocks noChangeArrowheads="1"/>
          </p:cNvSpPr>
          <p:nvPr/>
        </p:nvSpPr>
        <p:spPr bwMode="auto">
          <a:xfrm>
            <a:off x="3708400" y="3141663"/>
            <a:ext cx="88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sz="1800"/>
              <a:t>20 ppb</a:t>
            </a:r>
          </a:p>
        </p:txBody>
      </p:sp>
      <p:cxnSp>
        <p:nvCxnSpPr>
          <p:cNvPr id="92170" name="Straight Arrow Connector 4"/>
          <p:cNvCxnSpPr>
            <a:cxnSpLocks noChangeShapeType="1"/>
          </p:cNvCxnSpPr>
          <p:nvPr/>
        </p:nvCxnSpPr>
        <p:spPr bwMode="auto">
          <a:xfrm>
            <a:off x="2411413" y="1484313"/>
            <a:ext cx="0" cy="28892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92172" name="Rectangle 2"/>
          <p:cNvSpPr>
            <a:spLocks noChangeArrowheads="1"/>
          </p:cNvSpPr>
          <p:nvPr/>
        </p:nvSpPr>
        <p:spPr bwMode="auto">
          <a:xfrm>
            <a:off x="5148263" y="4868863"/>
            <a:ext cx="3924300" cy="10080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 name="Rectangle 1"/>
          <p:cNvSpPr>
            <a:spLocks noChangeArrowheads="1"/>
          </p:cNvSpPr>
          <p:nvPr/>
        </p:nvSpPr>
        <p:spPr bwMode="auto">
          <a:xfrm>
            <a:off x="5142244" y="3228975"/>
            <a:ext cx="3887787" cy="9366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FontTx/>
              <a:buNone/>
            </a:pPr>
            <a:r>
              <a:rPr lang="en-GB" altLang="en-US" sz="2000" dirty="0"/>
              <a:t>Dopants in diamond have larger binding energies so are not ionised at room temperature</a:t>
            </a:r>
          </a:p>
        </p:txBody>
      </p:sp>
    </p:spTree>
    <p:extLst>
      <p:ext uri="{BB962C8B-B14F-4D97-AF65-F5344CB8AC3E}">
        <p14:creationId xmlns:p14="http://schemas.microsoft.com/office/powerpoint/2010/main" val="2785317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27BDFC8B-FD47-439D-A351-91DDFE6F5470}" type="slidenum">
              <a:rPr lang="en-US" altLang="en-US" sz="1400" smtClean="0">
                <a:solidFill>
                  <a:schemeClr val="bg1"/>
                </a:solidFill>
              </a:rPr>
              <a:pPr>
                <a:lnSpc>
                  <a:spcPct val="100000"/>
                </a:lnSpc>
                <a:spcBef>
                  <a:spcPct val="0"/>
                </a:spcBef>
                <a:buClrTx/>
                <a:buFontTx/>
                <a:buNone/>
              </a:pPr>
              <a:t>45</a:t>
            </a:fld>
            <a:endParaRPr lang="en-US" altLang="en-US" sz="1400" smtClean="0">
              <a:latin typeface="Times New Roman" panose="02020603050405020304" pitchFamily="18" charset="0"/>
            </a:endParaRPr>
          </a:p>
        </p:txBody>
      </p:sp>
      <p:sp>
        <p:nvSpPr>
          <p:cNvPr id="94211"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94212"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94213" name="Rectangle 10"/>
          <p:cNvSpPr>
            <a:spLocks noChangeArrowheads="1"/>
          </p:cNvSpPr>
          <p:nvPr/>
        </p:nvSpPr>
        <p:spPr bwMode="auto">
          <a:xfrm>
            <a:off x="460375" y="908050"/>
            <a:ext cx="8504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Donor Qubits in Silicon</a:t>
            </a:r>
          </a:p>
        </p:txBody>
      </p:sp>
      <p:pic>
        <p:nvPicPr>
          <p:cNvPr id="94214" name="Picture 3" descr="C:\Users\Admin\Documents\By us\cartoons\gallery - stills\SiliconBismuth 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348880"/>
            <a:ext cx="3935933" cy="295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TextBox 1"/>
          <p:cNvSpPr txBox="1">
            <a:spLocks noChangeArrowheads="1"/>
          </p:cNvSpPr>
          <p:nvPr/>
        </p:nvSpPr>
        <p:spPr bwMode="auto">
          <a:xfrm>
            <a:off x="3109202" y="5844185"/>
            <a:ext cx="32065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sz="2000" dirty="0" smtClean="0"/>
              <a:t>Pictures </a:t>
            </a:r>
            <a:r>
              <a:rPr lang="en-GB" altLang="en-US" sz="2000" dirty="0"/>
              <a:t>by Manuel </a:t>
            </a:r>
            <a:r>
              <a:rPr lang="en-GB" altLang="en-US" sz="2000" dirty="0" err="1"/>
              <a:t>Voegtli</a:t>
            </a:r>
            <a:endParaRPr lang="en-GB" altLang="en-US" sz="2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75" y="2358884"/>
            <a:ext cx="3923396" cy="2942547"/>
          </a:xfrm>
          <a:prstGeom prst="rect">
            <a:avLst/>
          </a:prstGeom>
        </p:spPr>
      </p:pic>
    </p:spTree>
    <p:extLst>
      <p:ext uri="{BB962C8B-B14F-4D97-AF65-F5344CB8AC3E}">
        <p14:creationId xmlns:p14="http://schemas.microsoft.com/office/powerpoint/2010/main" val="40760640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FA66FA46-11FF-4CFF-AD8B-FADC1CD92F11}" type="slidenum">
              <a:rPr lang="en-US" altLang="en-US" sz="1400" smtClean="0">
                <a:solidFill>
                  <a:schemeClr val="bg1"/>
                </a:solidFill>
              </a:rPr>
              <a:pPr>
                <a:lnSpc>
                  <a:spcPct val="100000"/>
                </a:lnSpc>
                <a:spcBef>
                  <a:spcPct val="0"/>
                </a:spcBef>
                <a:buClrTx/>
                <a:buFontTx/>
                <a:buNone/>
              </a:pPr>
              <a:t>46</a:t>
            </a:fld>
            <a:endParaRPr lang="en-US" altLang="en-US" sz="1400" smtClean="0">
              <a:latin typeface="Times New Roman" panose="02020603050405020304" pitchFamily="18" charset="0"/>
            </a:endParaRPr>
          </a:p>
        </p:txBody>
      </p:sp>
      <p:sp>
        <p:nvSpPr>
          <p:cNvPr id="96259"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96260"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96261" name="Rectangle 10"/>
          <p:cNvSpPr>
            <a:spLocks noChangeArrowheads="1"/>
          </p:cNvSpPr>
          <p:nvPr/>
        </p:nvSpPr>
        <p:spPr bwMode="auto">
          <a:xfrm>
            <a:off x="460375" y="908050"/>
            <a:ext cx="8504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dirty="0"/>
              <a:t>Electron Qubits in </a:t>
            </a:r>
            <a:r>
              <a:rPr lang="en-GB" altLang="en-US" sz="4000" dirty="0" smtClean="0"/>
              <a:t>Diamond</a:t>
            </a:r>
            <a:endParaRPr lang="en-GB" altLang="en-US" sz="4000" dirty="0"/>
          </a:p>
        </p:txBody>
      </p:sp>
      <p:pic>
        <p:nvPicPr>
          <p:cNvPr id="96264" name="Picture 11"/>
          <p:cNvPicPr>
            <a:picLocks noChangeAspect="1" noChangeArrowheads="1"/>
          </p:cNvPicPr>
          <p:nvPr/>
        </p:nvPicPr>
        <p:blipFill>
          <a:blip r:embed="rId3">
            <a:extLst>
              <a:ext uri="{28A0092B-C50C-407E-A947-70E740481C1C}">
                <a14:useLocalDpi xmlns:a14="http://schemas.microsoft.com/office/drawing/2010/main" val="0"/>
              </a:ext>
            </a:extLst>
          </a:blip>
          <a:srcRect l="9840"/>
          <a:stretch>
            <a:fillRect/>
          </a:stretch>
        </p:blipFill>
        <p:spPr bwMode="auto">
          <a:xfrm>
            <a:off x="8459788" y="7938"/>
            <a:ext cx="684212" cy="62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a:grpSpLocks noChangeAspect="1"/>
          </p:cNvGrpSpPr>
          <p:nvPr/>
        </p:nvGrpSpPr>
        <p:grpSpPr>
          <a:xfrm>
            <a:off x="2123728" y="1975196"/>
            <a:ext cx="5790452" cy="4342839"/>
            <a:chOff x="301735" y="1374936"/>
            <a:chExt cx="3571017" cy="2678263"/>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735" y="1374936"/>
              <a:ext cx="3571017" cy="2678263"/>
            </a:xfrm>
            <a:prstGeom prst="rect">
              <a:avLst/>
            </a:prstGeom>
          </p:spPr>
        </p:pic>
        <p:sp>
          <p:nvSpPr>
            <p:cNvPr id="11" name="TextBox 10"/>
            <p:cNvSpPr txBox="1"/>
            <p:nvPr/>
          </p:nvSpPr>
          <p:spPr>
            <a:xfrm>
              <a:off x="2318059" y="1605751"/>
              <a:ext cx="668010" cy="1035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rPr>
                <a:t>Nitrogen</a:t>
              </a:r>
            </a:p>
            <a:p>
              <a:pPr marL="0" marR="0" indent="0" algn="l" defTabSz="914400" rtl="0" fontAlgn="auto" latinLnBrk="0" hangingPunct="0">
                <a:lnSpc>
                  <a:spcPct val="100000"/>
                </a:lnSpc>
                <a:spcBef>
                  <a:spcPts val="0"/>
                </a:spcBef>
                <a:spcAft>
                  <a:spcPts val="0"/>
                </a:spcAft>
                <a:buClrTx/>
                <a:buSzTx/>
                <a:buFontTx/>
                <a:buNone/>
                <a:tabLst/>
              </a:pPr>
              <a:endParaRPr lang="en-GB" sz="3600"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lang="en-GB" sz="3600" dirty="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rPr>
                <a:t>Vacancy</a:t>
              </a:r>
              <a:endParaRPr kumimoji="0" lang="en-GB" sz="2400" b="0"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endParaRPr>
            </a:p>
          </p:txBody>
        </p:sp>
      </p:grpSp>
    </p:spTree>
    <p:extLst>
      <p:ext uri="{BB962C8B-B14F-4D97-AF65-F5344CB8AC3E}">
        <p14:creationId xmlns:p14="http://schemas.microsoft.com/office/powerpoint/2010/main" val="39253729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958B763B-7BC5-4880-886F-2990D8386E89}" type="slidenum">
              <a:rPr lang="en-US" altLang="en-US" sz="1400" smtClean="0">
                <a:solidFill>
                  <a:schemeClr val="bg1"/>
                </a:solidFill>
              </a:rPr>
              <a:pPr>
                <a:lnSpc>
                  <a:spcPct val="100000"/>
                </a:lnSpc>
                <a:spcBef>
                  <a:spcPct val="0"/>
                </a:spcBef>
                <a:buClrTx/>
                <a:buFontTx/>
                <a:buNone/>
              </a:pPr>
              <a:t>47</a:t>
            </a:fld>
            <a:endParaRPr lang="en-US" altLang="en-US" sz="1400" smtClean="0">
              <a:latin typeface="Times New Roman" panose="02020603050405020304" pitchFamily="18" charset="0"/>
            </a:endParaRPr>
          </a:p>
        </p:txBody>
      </p:sp>
      <p:sp>
        <p:nvSpPr>
          <p:cNvPr id="98307"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98308"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98309" name="Rectangle 10"/>
          <p:cNvSpPr>
            <a:spLocks noChangeArrowheads="1"/>
          </p:cNvSpPr>
          <p:nvPr/>
        </p:nvSpPr>
        <p:spPr bwMode="auto">
          <a:xfrm>
            <a:off x="460375" y="908050"/>
            <a:ext cx="8504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Why is diamond an insulator?</a:t>
            </a:r>
          </a:p>
        </p:txBody>
      </p:sp>
      <p:pic>
        <p:nvPicPr>
          <p:cNvPr id="98310" name="Picture 2" descr="C:\Users\Admin\Documents\Teaching\CMP\Oxford CMP major option C3\CMP Singleton book\singleton sp3 bonding diamond.jpg"/>
          <p:cNvPicPr>
            <a:picLocks noChangeAspect="1" noChangeArrowheads="1"/>
          </p:cNvPicPr>
          <p:nvPr/>
        </p:nvPicPr>
        <p:blipFill>
          <a:blip r:embed="rId3">
            <a:extLst>
              <a:ext uri="{28A0092B-C50C-407E-A947-70E740481C1C}">
                <a14:useLocalDpi xmlns:a14="http://schemas.microsoft.com/office/drawing/2010/main" val="0"/>
              </a:ext>
            </a:extLst>
          </a:blip>
          <a:srcRect b="19720"/>
          <a:stretch>
            <a:fillRect/>
          </a:stretch>
        </p:blipFill>
        <p:spPr bwMode="auto">
          <a:xfrm>
            <a:off x="684213" y="2016125"/>
            <a:ext cx="3541712"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8311" name="Straight Arrow Connector 8"/>
          <p:cNvCxnSpPr>
            <a:cxnSpLocks noChangeShapeType="1"/>
          </p:cNvCxnSpPr>
          <p:nvPr/>
        </p:nvCxnSpPr>
        <p:spPr bwMode="auto">
          <a:xfrm flipV="1">
            <a:off x="2209800" y="4510088"/>
            <a:ext cx="0" cy="373062"/>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98312" name="Straight Arrow Connector 17"/>
          <p:cNvCxnSpPr>
            <a:cxnSpLocks noChangeShapeType="1"/>
          </p:cNvCxnSpPr>
          <p:nvPr/>
        </p:nvCxnSpPr>
        <p:spPr bwMode="auto">
          <a:xfrm>
            <a:off x="2570163" y="4594225"/>
            <a:ext cx="0" cy="352425"/>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98313" name="Straight Arrow Connector 18"/>
          <p:cNvCxnSpPr>
            <a:cxnSpLocks noChangeShapeType="1"/>
          </p:cNvCxnSpPr>
          <p:nvPr/>
        </p:nvCxnSpPr>
        <p:spPr bwMode="auto">
          <a:xfrm flipV="1">
            <a:off x="2138363" y="4078288"/>
            <a:ext cx="0" cy="373062"/>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98314" name="Straight Arrow Connector 19"/>
          <p:cNvCxnSpPr>
            <a:cxnSpLocks noChangeShapeType="1"/>
          </p:cNvCxnSpPr>
          <p:nvPr/>
        </p:nvCxnSpPr>
        <p:spPr bwMode="auto">
          <a:xfrm>
            <a:off x="2498725" y="4162425"/>
            <a:ext cx="0" cy="352425"/>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98315" name="Straight Arrow Connector 20"/>
          <p:cNvCxnSpPr>
            <a:cxnSpLocks noChangeShapeType="1"/>
          </p:cNvCxnSpPr>
          <p:nvPr/>
        </p:nvCxnSpPr>
        <p:spPr bwMode="auto">
          <a:xfrm flipV="1">
            <a:off x="2282825" y="3929063"/>
            <a:ext cx="0" cy="373062"/>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98316" name="Straight Arrow Connector 21"/>
          <p:cNvCxnSpPr>
            <a:cxnSpLocks noChangeShapeType="1"/>
          </p:cNvCxnSpPr>
          <p:nvPr/>
        </p:nvCxnSpPr>
        <p:spPr bwMode="auto">
          <a:xfrm>
            <a:off x="2643188" y="4013200"/>
            <a:ext cx="0" cy="352425"/>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98317" name="Straight Arrow Connector 28"/>
          <p:cNvCxnSpPr>
            <a:cxnSpLocks noChangeShapeType="1"/>
          </p:cNvCxnSpPr>
          <p:nvPr/>
        </p:nvCxnSpPr>
        <p:spPr bwMode="auto">
          <a:xfrm flipV="1">
            <a:off x="2425700" y="3789363"/>
            <a:ext cx="0" cy="373062"/>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98318" name="Straight Arrow Connector 29"/>
          <p:cNvCxnSpPr>
            <a:cxnSpLocks noChangeShapeType="1"/>
          </p:cNvCxnSpPr>
          <p:nvPr/>
        </p:nvCxnSpPr>
        <p:spPr bwMode="auto">
          <a:xfrm>
            <a:off x="2786063" y="3875088"/>
            <a:ext cx="0" cy="350837"/>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98319" name="Straight Arrow Connector 20"/>
          <p:cNvCxnSpPr>
            <a:cxnSpLocks noChangeShapeType="1"/>
          </p:cNvCxnSpPr>
          <p:nvPr/>
        </p:nvCxnSpPr>
        <p:spPr bwMode="auto">
          <a:xfrm flipV="1">
            <a:off x="2266950" y="3141663"/>
            <a:ext cx="0" cy="893762"/>
          </a:xfrm>
          <a:prstGeom prst="straightConnector1">
            <a:avLst/>
          </a:prstGeom>
          <a:noFill/>
          <a:ln w="28575" algn="ctr">
            <a:solidFill>
              <a:srgbClr val="00CC00"/>
            </a:solidFill>
            <a:round/>
            <a:headEnd type="arrow" w="med" len="med"/>
            <a:tailEnd type="arrow" w="med" len="med"/>
          </a:ln>
          <a:extLst>
            <a:ext uri="{909E8E84-426E-40DD-AFC4-6F175D3DCCD1}">
              <a14:hiddenFill xmlns:a14="http://schemas.microsoft.com/office/drawing/2010/main">
                <a:noFill/>
              </a14:hiddenFill>
            </a:ext>
          </a:extLst>
        </p:spPr>
      </p:cxnSp>
      <p:grpSp>
        <p:nvGrpSpPr>
          <p:cNvPr id="3" name="Group 2"/>
          <p:cNvGrpSpPr>
            <a:grpSpLocks/>
          </p:cNvGrpSpPr>
          <p:nvPr/>
        </p:nvGrpSpPr>
        <p:grpSpPr bwMode="auto">
          <a:xfrm>
            <a:off x="4800600" y="1671638"/>
            <a:ext cx="4137025" cy="4421187"/>
            <a:chOff x="4801345" y="1671608"/>
            <a:chExt cx="4136739" cy="4421688"/>
          </a:xfrm>
        </p:grpSpPr>
        <p:pic>
          <p:nvPicPr>
            <p:cNvPr id="98322" name="Picture 4" descr="C:\Users\Admin\Documents\Teaching\CMP\Oxford CMP major option C3\CMP Singleton book\singleton diamond tin tight binding.jpg"/>
            <p:cNvPicPr>
              <a:picLocks noChangeAspect="1" noChangeArrowheads="1"/>
            </p:cNvPicPr>
            <p:nvPr/>
          </p:nvPicPr>
          <p:blipFill>
            <a:blip r:embed="rId4">
              <a:extLst>
                <a:ext uri="{28A0092B-C50C-407E-A947-70E740481C1C}">
                  <a14:useLocalDpi xmlns:a14="http://schemas.microsoft.com/office/drawing/2010/main" val="0"/>
                </a:ext>
              </a:extLst>
            </a:blip>
            <a:srcRect l="46507"/>
            <a:stretch>
              <a:fillRect/>
            </a:stretch>
          </p:blipFill>
          <p:spPr bwMode="auto">
            <a:xfrm>
              <a:off x="5256671" y="2239747"/>
              <a:ext cx="3681413"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8323" name="Straight Arrow Connector 4"/>
            <p:cNvCxnSpPr>
              <a:cxnSpLocks noChangeShapeType="1"/>
            </p:cNvCxnSpPr>
            <p:nvPr/>
          </p:nvCxnSpPr>
          <p:spPr bwMode="auto">
            <a:xfrm>
              <a:off x="4858209" y="5608422"/>
              <a:ext cx="407987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8324" name="Straight Arrow Connector 23"/>
            <p:cNvCxnSpPr>
              <a:cxnSpLocks noChangeShapeType="1"/>
            </p:cNvCxnSpPr>
            <p:nvPr/>
          </p:nvCxnSpPr>
          <p:spPr bwMode="auto">
            <a:xfrm flipV="1">
              <a:off x="5010609" y="2007972"/>
              <a:ext cx="0" cy="37528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8325" name="TextBox 7"/>
            <p:cNvSpPr txBox="1">
              <a:spLocks noChangeArrowheads="1"/>
            </p:cNvSpPr>
            <p:nvPr/>
          </p:nvSpPr>
          <p:spPr bwMode="auto">
            <a:xfrm>
              <a:off x="4801345" y="1671608"/>
              <a:ext cx="23762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a:t>Electron energy</a:t>
              </a:r>
            </a:p>
          </p:txBody>
        </p:sp>
        <p:sp>
          <p:nvSpPr>
            <p:cNvPr id="98326" name="TextBox 26"/>
            <p:cNvSpPr txBox="1">
              <a:spLocks noChangeArrowheads="1"/>
            </p:cNvSpPr>
            <p:nvPr/>
          </p:nvSpPr>
          <p:spPr bwMode="auto">
            <a:xfrm>
              <a:off x="6290133" y="5693186"/>
              <a:ext cx="25919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a:t>Interatomic spacing</a:t>
              </a:r>
            </a:p>
          </p:txBody>
        </p:sp>
        <p:sp>
          <p:nvSpPr>
            <p:cNvPr id="98327" name="TextBox 27"/>
            <p:cNvSpPr txBox="1">
              <a:spLocks noChangeArrowheads="1"/>
            </p:cNvSpPr>
            <p:nvPr/>
          </p:nvSpPr>
          <p:spPr bwMode="auto">
            <a:xfrm>
              <a:off x="7379159" y="3551022"/>
              <a:ext cx="350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b="1">
                  <a:solidFill>
                    <a:schemeClr val="bg1"/>
                  </a:solidFill>
                </a:rPr>
                <a:t>2</a:t>
              </a:r>
            </a:p>
          </p:txBody>
        </p:sp>
        <p:sp>
          <p:nvSpPr>
            <p:cNvPr id="98328" name="TextBox 31"/>
            <p:cNvSpPr txBox="1">
              <a:spLocks noChangeArrowheads="1"/>
            </p:cNvSpPr>
            <p:nvPr/>
          </p:nvSpPr>
          <p:spPr bwMode="auto">
            <a:xfrm>
              <a:off x="6442534" y="2600110"/>
              <a:ext cx="350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b="1">
                  <a:solidFill>
                    <a:schemeClr val="bg1"/>
                  </a:solidFill>
                </a:rPr>
                <a:t>4</a:t>
              </a:r>
            </a:p>
          </p:txBody>
        </p:sp>
        <p:sp>
          <p:nvSpPr>
            <p:cNvPr id="98329" name="TextBox 32"/>
            <p:cNvSpPr txBox="1">
              <a:spLocks noChangeArrowheads="1"/>
            </p:cNvSpPr>
            <p:nvPr/>
          </p:nvSpPr>
          <p:spPr bwMode="auto">
            <a:xfrm>
              <a:off x="6442534" y="4127285"/>
              <a:ext cx="350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b="1">
                  <a:solidFill>
                    <a:schemeClr val="bg1"/>
                  </a:solidFill>
                </a:rPr>
                <a:t>4</a:t>
              </a:r>
            </a:p>
          </p:txBody>
        </p:sp>
        <p:sp>
          <p:nvSpPr>
            <p:cNvPr id="98330" name="TextBox 33"/>
            <p:cNvSpPr txBox="1">
              <a:spLocks noChangeArrowheads="1"/>
            </p:cNvSpPr>
            <p:nvPr/>
          </p:nvSpPr>
          <p:spPr bwMode="auto">
            <a:xfrm>
              <a:off x="7387096" y="2800135"/>
              <a:ext cx="350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2000" b="1">
                  <a:solidFill>
                    <a:schemeClr val="bg1"/>
                  </a:solidFill>
                </a:rPr>
                <a:t>6</a:t>
              </a:r>
            </a:p>
          </p:txBody>
        </p:sp>
      </p:grpSp>
      <p:pic>
        <p:nvPicPr>
          <p:cNvPr id="98321" name="Picture 11"/>
          <p:cNvPicPr>
            <a:picLocks noChangeAspect="1" noChangeArrowheads="1"/>
          </p:cNvPicPr>
          <p:nvPr/>
        </p:nvPicPr>
        <p:blipFill>
          <a:blip r:embed="rId5">
            <a:extLst>
              <a:ext uri="{28A0092B-C50C-407E-A947-70E740481C1C}">
                <a14:useLocalDpi xmlns:a14="http://schemas.microsoft.com/office/drawing/2010/main" val="0"/>
              </a:ext>
            </a:extLst>
          </a:blip>
          <a:srcRect l="9840"/>
          <a:stretch>
            <a:fillRect/>
          </a:stretch>
        </p:blipFill>
        <p:spPr bwMode="auto">
          <a:xfrm>
            <a:off x="8459788" y="7938"/>
            <a:ext cx="684212" cy="62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861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9" descr="http://image.slidesharecdn.com/eisbergresnick-quantumphysics-140605201016-phpapp02/95/eisberg-resnick-quantum-physics-258-638.jpg?cb=1402017944"/>
          <p:cNvPicPr>
            <a:picLocks noChangeAspect="1" noChangeArrowheads="1"/>
          </p:cNvPicPr>
          <p:nvPr/>
        </p:nvPicPr>
        <p:blipFill>
          <a:blip r:embed="rId3">
            <a:extLst>
              <a:ext uri="{28A0092B-C50C-407E-A947-70E740481C1C}">
                <a14:useLocalDpi xmlns:a14="http://schemas.microsoft.com/office/drawing/2010/main" val="0"/>
              </a:ext>
            </a:extLst>
          </a:blip>
          <a:srcRect l="12088" t="3134" r="19843" b="81744"/>
          <a:stretch>
            <a:fillRect/>
          </a:stretch>
        </p:blipFill>
        <p:spPr bwMode="auto">
          <a:xfrm>
            <a:off x="2765425" y="3090863"/>
            <a:ext cx="60547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4"/>
          <p:cNvSpPr>
            <a:spLocks noChangeArrowheads="1"/>
          </p:cNvSpPr>
          <p:nvPr/>
        </p:nvSpPr>
        <p:spPr bwMode="auto">
          <a:xfrm>
            <a:off x="3276600" y="4183063"/>
            <a:ext cx="3378200" cy="990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nvGrpSpPr>
          <p:cNvPr id="7" name="Group 6"/>
          <p:cNvGrpSpPr>
            <a:grpSpLocks/>
          </p:cNvGrpSpPr>
          <p:nvPr/>
        </p:nvGrpSpPr>
        <p:grpSpPr bwMode="auto">
          <a:xfrm>
            <a:off x="3246438" y="4398963"/>
            <a:ext cx="3486150" cy="1262062"/>
            <a:chOff x="3246090" y="4254277"/>
            <a:chExt cx="3486150" cy="1262955"/>
          </a:xfrm>
        </p:grpSpPr>
        <p:sp>
          <p:nvSpPr>
            <p:cNvPr id="4" name="Rectangle 3"/>
            <p:cNvSpPr>
              <a:spLocks noRot="1" noChangeAspect="1" noMove="1" noResize="1" noEditPoints="1" noAdjustHandles="1" noChangeArrowheads="1" noChangeShapeType="1" noTextEdit="1"/>
            </p:cNvSpPr>
            <p:nvPr/>
          </p:nvSpPr>
          <p:spPr bwMode="auto">
            <a:xfrm>
              <a:off x="3246090" y="4254277"/>
              <a:ext cx="3486150" cy="1262955"/>
            </a:xfrm>
            <a:prstGeom prst="rect">
              <a:avLst/>
            </a:prstGeom>
            <a:blipFill rotWithShape="1">
              <a:blip r:embed="rId4"/>
              <a:stretch>
                <a:fillRect l="-1748" t="-1932"/>
              </a:stretch>
            </a:blipFill>
            <a:ln w="9525" cap="flat" cmpd="sng" algn="ctr">
              <a:noFill/>
              <a:prstDash val="solid"/>
              <a:round/>
              <a:headEnd type="none" w="med" len="med"/>
              <a:tailEnd type="none" w="med" len="med"/>
            </a:ln>
            <a:effectLst/>
          </p:spPr>
          <p:txBody>
            <a:bodyPr/>
            <a:lstStyle/>
            <a:p>
              <a:pPr eaLnBrk="1" hangingPunct="1">
                <a:defRPr/>
              </a:pPr>
              <a:r>
                <a:rPr lang="en-GB">
                  <a:noFill/>
                  <a:latin typeface="Arial" charset="0"/>
                  <a:cs typeface="Arial" charset="0"/>
                </a:rPr>
                <a:t> </a:t>
              </a:r>
            </a:p>
          </p:txBody>
        </p:sp>
        <p:sp>
          <p:nvSpPr>
            <p:cNvPr id="6" name="TextBox 5"/>
            <p:cNvSpPr txBox="1">
              <a:spLocks noRot="1" noChangeAspect="1" noMove="1" noResize="1" noEditPoints="1" noAdjustHandles="1" noChangeArrowheads="1" noChangeShapeType="1" noTextEdit="1"/>
            </p:cNvSpPr>
            <p:nvPr/>
          </p:nvSpPr>
          <p:spPr>
            <a:xfrm>
              <a:off x="4860032" y="4869160"/>
              <a:ext cx="333745" cy="307777"/>
            </a:xfrm>
            <a:prstGeom prst="rect">
              <a:avLst/>
            </a:prstGeom>
            <a:blipFill rotWithShape="1">
              <a:blip r:embed="rId5"/>
              <a:stretch>
                <a:fillRect/>
              </a:stretch>
            </a:blipFill>
          </p:spPr>
          <p:txBody>
            <a:bodyPr/>
            <a:lstStyle/>
            <a:p>
              <a:pPr eaLnBrk="1" hangingPunct="1">
                <a:defRPr/>
              </a:pPr>
              <a:r>
                <a:rPr lang="en-GB">
                  <a:noFill/>
                  <a:latin typeface="Arial" charset="0"/>
                  <a:cs typeface="Arial" charset="0"/>
                </a:rPr>
                <a:t> </a:t>
              </a:r>
            </a:p>
          </p:txBody>
        </p:sp>
      </p:grpSp>
      <p:sp>
        <p:nvSpPr>
          <p:cNvPr id="10035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9A23E7A8-7E6B-427A-8057-6502B1B94C0D}" type="slidenum">
              <a:rPr lang="en-US" altLang="en-US" sz="1400" smtClean="0">
                <a:solidFill>
                  <a:schemeClr val="bg1"/>
                </a:solidFill>
              </a:rPr>
              <a:pPr>
                <a:lnSpc>
                  <a:spcPct val="100000"/>
                </a:lnSpc>
                <a:spcBef>
                  <a:spcPct val="0"/>
                </a:spcBef>
                <a:buClrTx/>
                <a:buFontTx/>
                <a:buNone/>
              </a:pPr>
              <a:t>48</a:t>
            </a:fld>
            <a:endParaRPr lang="en-US" altLang="en-US" sz="1400" smtClean="0">
              <a:latin typeface="Times New Roman" panose="02020603050405020304" pitchFamily="18" charset="0"/>
            </a:endParaRPr>
          </a:p>
        </p:txBody>
      </p:sp>
      <p:sp>
        <p:nvSpPr>
          <p:cNvPr id="100358"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0359"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0360" name="Rectangle 18"/>
          <p:cNvSpPr>
            <a:spLocks noChangeArrowheads="1"/>
          </p:cNvSpPr>
          <p:nvPr/>
        </p:nvSpPr>
        <p:spPr bwMode="auto">
          <a:xfrm>
            <a:off x="3168650" y="5876925"/>
            <a:ext cx="51477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400" dirty="0"/>
              <a:t>Page 240, </a:t>
            </a:r>
            <a:r>
              <a:rPr lang="en-GB" altLang="en-US" sz="1400" dirty="0" err="1"/>
              <a:t>Eisberg</a:t>
            </a:r>
            <a:r>
              <a:rPr lang="en-GB" altLang="en-US" sz="1400" dirty="0"/>
              <a:t> and Resnick, Quantum Physics of Atoms, Molecules, Solids, Nuclei, and Particles, Wiley 1985</a:t>
            </a:r>
          </a:p>
        </p:txBody>
      </p:sp>
      <p:grpSp>
        <p:nvGrpSpPr>
          <p:cNvPr id="100361" name="Group 4"/>
          <p:cNvGrpSpPr>
            <a:grpSpLocks/>
          </p:cNvGrpSpPr>
          <p:nvPr/>
        </p:nvGrpSpPr>
        <p:grpSpPr bwMode="auto">
          <a:xfrm>
            <a:off x="2987675" y="2852738"/>
            <a:ext cx="5761038" cy="2736850"/>
            <a:chOff x="1043608" y="2853730"/>
            <a:chExt cx="5760640" cy="2736130"/>
          </a:xfrm>
        </p:grpSpPr>
        <p:sp>
          <p:nvSpPr>
            <p:cNvPr id="11" name="Rectangle 10"/>
            <p:cNvSpPr>
              <a:spLocks noRot="1" noChangeAspect="1" noMove="1" noResize="1" noEditPoints="1" noAdjustHandles="1" noChangeArrowheads="1" noChangeShapeType="1" noTextEdit="1"/>
            </p:cNvSpPr>
            <p:nvPr/>
          </p:nvSpPr>
          <p:spPr bwMode="auto">
            <a:xfrm>
              <a:off x="1115616" y="2924944"/>
              <a:ext cx="3600400" cy="1440160"/>
            </a:xfrm>
            <a:prstGeom prst="rect">
              <a:avLst/>
            </a:prstGeom>
            <a:blipFill rotWithShape="1">
              <a:blip r:embed="rId6"/>
              <a:srcRect/>
              <a:stretch>
                <a:fillRect l="-1012" r="-3" b="-101058"/>
              </a:stretch>
            </a:blipFill>
            <a:ln w="9525" cap="flat" cmpd="sng" algn="ctr">
              <a:noFill/>
              <a:prstDash val="solid"/>
              <a:round/>
              <a:headEnd type="none" w="med" len="med"/>
              <a:tailEnd type="none" w="med" len="med"/>
            </a:ln>
            <a:effectLst/>
          </p:spPr>
          <p:txBody>
            <a:bodyPr/>
            <a:lstStyle/>
            <a:p>
              <a:pPr eaLnBrk="1" hangingPunct="1">
                <a:defRPr/>
              </a:pPr>
              <a:r>
                <a:rPr lang="en-GB">
                  <a:noFill/>
                  <a:latin typeface="Arial" charset="0"/>
                  <a:cs typeface="Arial" charset="0"/>
                </a:rPr>
                <a:t> </a:t>
              </a:r>
            </a:p>
          </p:txBody>
        </p:sp>
        <p:sp>
          <p:nvSpPr>
            <p:cNvPr id="100373" name="Rectangle 1"/>
            <p:cNvSpPr>
              <a:spLocks noChangeArrowheads="1"/>
            </p:cNvSpPr>
            <p:nvPr/>
          </p:nvSpPr>
          <p:spPr bwMode="auto">
            <a:xfrm>
              <a:off x="1043608" y="2853730"/>
              <a:ext cx="5760640" cy="273613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grpSp>
      <p:cxnSp>
        <p:nvCxnSpPr>
          <p:cNvPr id="100362" name="Straight Connector 16"/>
          <p:cNvCxnSpPr>
            <a:cxnSpLocks noChangeShapeType="1"/>
          </p:cNvCxnSpPr>
          <p:nvPr/>
        </p:nvCxnSpPr>
        <p:spPr bwMode="auto">
          <a:xfrm>
            <a:off x="6875463" y="3535363"/>
            <a:ext cx="1368425"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cxnSp>
        <p:nvCxnSpPr>
          <p:cNvPr id="100363" name="Straight Connector 17"/>
          <p:cNvCxnSpPr>
            <a:cxnSpLocks noChangeShapeType="1"/>
          </p:cNvCxnSpPr>
          <p:nvPr/>
        </p:nvCxnSpPr>
        <p:spPr bwMode="auto">
          <a:xfrm>
            <a:off x="7200900" y="3679825"/>
            <a:ext cx="719138"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cxnSp>
        <p:nvCxnSpPr>
          <p:cNvPr id="100364" name="Straight Connector 19"/>
          <p:cNvCxnSpPr>
            <a:cxnSpLocks noChangeShapeType="1"/>
          </p:cNvCxnSpPr>
          <p:nvPr/>
        </p:nvCxnSpPr>
        <p:spPr bwMode="auto">
          <a:xfrm>
            <a:off x="7451725" y="4446588"/>
            <a:ext cx="180975" cy="0"/>
          </a:xfrm>
          <a:prstGeom prst="line">
            <a:avLst/>
          </a:prstGeom>
          <a:noFill/>
          <a:ln w="19050" algn="ctr">
            <a:solidFill>
              <a:srgbClr val="FF3300"/>
            </a:solidFill>
            <a:round/>
            <a:headEnd/>
            <a:tailEnd/>
          </a:ln>
          <a:extLst>
            <a:ext uri="{909E8E84-426E-40DD-AFC4-6F175D3DCCD1}">
              <a14:hiddenFill xmlns:a14="http://schemas.microsoft.com/office/drawing/2010/main">
                <a:noFill/>
              </a14:hiddenFill>
            </a:ext>
          </a:extLst>
        </p:spPr>
      </p:cxnSp>
      <p:sp>
        <p:nvSpPr>
          <p:cNvPr id="24" name="TextBox 23"/>
          <p:cNvSpPr txBox="1">
            <a:spLocks noRot="1" noChangeAspect="1" noMove="1" noResize="1" noEditPoints="1" noAdjustHandles="1" noChangeArrowheads="1" noChangeShapeType="1" noTextEdit="1"/>
          </p:cNvSpPr>
          <p:nvPr/>
        </p:nvSpPr>
        <p:spPr>
          <a:xfrm>
            <a:off x="3806653" y="887413"/>
            <a:ext cx="4855881" cy="1579562"/>
          </a:xfrm>
          <a:prstGeom prst="rect">
            <a:avLst/>
          </a:prstGeom>
          <a:blipFill rotWithShape="1">
            <a:blip r:embed="rId7"/>
            <a:srcRect/>
            <a:stretch>
              <a:fillRect t="28621" b="23587"/>
            </a:stretch>
          </a:blipFill>
        </p:spPr>
        <p:txBody>
          <a:bodyPr/>
          <a:lstStyle/>
          <a:p>
            <a:pPr eaLnBrk="1" hangingPunct="1">
              <a:defRPr/>
            </a:pPr>
            <a:r>
              <a:rPr lang="en-GB">
                <a:noFill/>
                <a:latin typeface="Arial" charset="0"/>
                <a:cs typeface="Arial" charset="0"/>
              </a:rPr>
              <a:t> </a:t>
            </a:r>
          </a:p>
        </p:txBody>
      </p:sp>
      <p:sp>
        <p:nvSpPr>
          <p:cNvPr id="100366" name="Rectangle 27"/>
          <p:cNvSpPr>
            <a:spLocks noChangeArrowheads="1"/>
          </p:cNvSpPr>
          <p:nvPr/>
        </p:nvSpPr>
        <p:spPr bwMode="auto">
          <a:xfrm>
            <a:off x="612775" y="1368425"/>
            <a:ext cx="32258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1800"/>
              <a:t>Solve Schrödinger’s equation</a:t>
            </a:r>
          </a:p>
          <a:p>
            <a:pPr algn="r">
              <a:lnSpc>
                <a:spcPct val="100000"/>
              </a:lnSpc>
              <a:buFontTx/>
              <a:buNone/>
            </a:pPr>
            <a:r>
              <a:rPr lang="en-GB" altLang="en-US" sz="1800"/>
              <a:t>for an electron in a box:</a:t>
            </a:r>
          </a:p>
        </p:txBody>
      </p:sp>
      <p:sp>
        <p:nvSpPr>
          <p:cNvPr id="100367" name="Rectangle 1"/>
          <p:cNvSpPr>
            <a:spLocks noChangeArrowheads="1"/>
          </p:cNvSpPr>
          <p:nvPr/>
        </p:nvSpPr>
        <p:spPr bwMode="auto">
          <a:xfrm>
            <a:off x="5616575" y="2952750"/>
            <a:ext cx="142875" cy="1428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3" name="Oval 2"/>
          <p:cNvSpPr>
            <a:spLocks noChangeArrowheads="1"/>
          </p:cNvSpPr>
          <p:nvPr/>
        </p:nvSpPr>
        <p:spPr bwMode="auto">
          <a:xfrm>
            <a:off x="4294188" y="1700213"/>
            <a:ext cx="493712" cy="554037"/>
          </a:xfrm>
          <a:prstGeom prst="ellipse">
            <a:avLst/>
          </a:prstGeom>
          <a:noFill/>
          <a:ln w="381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2" name="Oval 21"/>
          <p:cNvSpPr>
            <a:spLocks noChangeArrowheads="1"/>
          </p:cNvSpPr>
          <p:nvPr/>
        </p:nvSpPr>
        <p:spPr bwMode="auto">
          <a:xfrm>
            <a:off x="5364163" y="3068638"/>
            <a:ext cx="360362" cy="431800"/>
          </a:xfrm>
          <a:prstGeom prst="ellipse">
            <a:avLst/>
          </a:prstGeom>
          <a:noFill/>
          <a:ln w="381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27" name="TextBox 1"/>
          <p:cNvSpPr txBox="1">
            <a:spLocks noChangeArrowheads="1"/>
          </p:cNvSpPr>
          <p:nvPr/>
        </p:nvSpPr>
        <p:spPr bwMode="auto">
          <a:xfrm>
            <a:off x="611188" y="2782888"/>
            <a:ext cx="23860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sz="2000"/>
              <a:t>Binding energies</a:t>
            </a:r>
          </a:p>
          <a:p>
            <a:pPr eaLnBrk="1" hangingPunct="1">
              <a:lnSpc>
                <a:spcPct val="100000"/>
              </a:lnSpc>
              <a:spcBef>
                <a:spcPct val="0"/>
              </a:spcBef>
              <a:buClrTx/>
              <a:buFontTx/>
              <a:buNone/>
            </a:pPr>
            <a:r>
              <a:rPr lang="en-GB" altLang="en-US" sz="2000"/>
              <a:t>for phosphorous </a:t>
            </a:r>
          </a:p>
          <a:p>
            <a:pPr eaLnBrk="1" hangingPunct="1">
              <a:lnSpc>
                <a:spcPct val="100000"/>
              </a:lnSpc>
              <a:spcBef>
                <a:spcPct val="0"/>
              </a:spcBef>
              <a:buClrTx/>
              <a:buFontTx/>
              <a:buNone/>
            </a:pPr>
            <a:r>
              <a:rPr lang="en-GB" altLang="en-US" sz="2000"/>
              <a:t>donors:</a:t>
            </a:r>
          </a:p>
          <a:p>
            <a:pPr eaLnBrk="1" hangingPunct="1">
              <a:lnSpc>
                <a:spcPct val="100000"/>
              </a:lnSpc>
              <a:spcBef>
                <a:spcPct val="0"/>
              </a:spcBef>
              <a:buClrTx/>
              <a:buFontTx/>
              <a:buNone/>
            </a:pPr>
            <a:r>
              <a:rPr lang="en-GB" altLang="en-US" sz="2000"/>
              <a:t>Silicon:  46 meV</a:t>
            </a:r>
          </a:p>
          <a:p>
            <a:pPr eaLnBrk="1" hangingPunct="1">
              <a:lnSpc>
                <a:spcPct val="100000"/>
              </a:lnSpc>
              <a:spcBef>
                <a:spcPct val="0"/>
              </a:spcBef>
              <a:buClrTx/>
              <a:buFontTx/>
              <a:buNone/>
            </a:pPr>
            <a:r>
              <a:rPr lang="en-GB" altLang="en-US" sz="2000"/>
              <a:t>Diamond: 500 meV</a:t>
            </a:r>
          </a:p>
        </p:txBody>
      </p:sp>
      <p:sp>
        <p:nvSpPr>
          <p:cNvPr id="2" name="TextBox 1"/>
          <p:cNvSpPr txBox="1">
            <a:spLocks noChangeArrowheads="1"/>
          </p:cNvSpPr>
          <p:nvPr/>
        </p:nvSpPr>
        <p:spPr bwMode="auto">
          <a:xfrm>
            <a:off x="4213225" y="4652963"/>
            <a:ext cx="287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a:t>-</a:t>
            </a:r>
          </a:p>
        </p:txBody>
      </p:sp>
    </p:spTree>
    <p:extLst>
      <p:ext uri="{BB962C8B-B14F-4D97-AF65-F5344CB8AC3E}">
        <p14:creationId xmlns:p14="http://schemas.microsoft.com/office/powerpoint/2010/main" val="1968016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7" grpId="0"/>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117C888C-AA40-4D36-B4EA-838F3A48849C}" type="slidenum">
              <a:rPr lang="en-US" altLang="en-US" sz="1400" smtClean="0">
                <a:solidFill>
                  <a:schemeClr val="bg1"/>
                </a:solidFill>
              </a:rPr>
              <a:pPr>
                <a:lnSpc>
                  <a:spcPct val="100000"/>
                </a:lnSpc>
                <a:spcBef>
                  <a:spcPct val="0"/>
                </a:spcBef>
                <a:buClrTx/>
                <a:buFontTx/>
                <a:buNone/>
              </a:pPr>
              <a:t>49</a:t>
            </a:fld>
            <a:endParaRPr lang="en-US" altLang="en-US" sz="1400" smtClean="0">
              <a:latin typeface="Times New Roman" panose="02020603050405020304" pitchFamily="18" charset="0"/>
            </a:endParaRPr>
          </a:p>
        </p:txBody>
      </p:sp>
      <p:sp>
        <p:nvSpPr>
          <p:cNvPr id="102403"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04"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05" name="Rectangle 10"/>
          <p:cNvSpPr>
            <a:spLocks noChangeArrowheads="1"/>
          </p:cNvSpPr>
          <p:nvPr/>
        </p:nvSpPr>
        <p:spPr bwMode="auto">
          <a:xfrm>
            <a:off x="460375" y="908050"/>
            <a:ext cx="85042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Why is diamond an insulator rather than a semiconductor?</a:t>
            </a:r>
          </a:p>
        </p:txBody>
      </p:sp>
      <p:sp>
        <p:nvSpPr>
          <p:cNvPr id="102406" name="TextBox 1"/>
          <p:cNvSpPr txBox="1">
            <a:spLocks noChangeArrowheads="1"/>
          </p:cNvSpPr>
          <p:nvPr/>
        </p:nvSpPr>
        <p:spPr bwMode="auto">
          <a:xfrm>
            <a:off x="1476375" y="3213100"/>
            <a:ext cx="6983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a:t>a) Wide band-gap means no intrinsic conductivity, deep dopants mean no extrinsic conductivity</a:t>
            </a:r>
          </a:p>
        </p:txBody>
      </p:sp>
      <p:pic>
        <p:nvPicPr>
          <p:cNvPr id="102407" name="Picture 11"/>
          <p:cNvPicPr>
            <a:picLocks noChangeAspect="1" noChangeArrowheads="1"/>
          </p:cNvPicPr>
          <p:nvPr/>
        </p:nvPicPr>
        <p:blipFill>
          <a:blip r:embed="rId3">
            <a:extLst>
              <a:ext uri="{28A0092B-C50C-407E-A947-70E740481C1C}">
                <a14:useLocalDpi xmlns:a14="http://schemas.microsoft.com/office/drawing/2010/main" val="0"/>
              </a:ext>
            </a:extLst>
          </a:blip>
          <a:srcRect l="9840"/>
          <a:stretch>
            <a:fillRect/>
          </a:stretch>
        </p:blipFill>
        <p:spPr bwMode="auto">
          <a:xfrm>
            <a:off x="8459788" y="7938"/>
            <a:ext cx="684212" cy="62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56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BD19A766-C3DE-4363-84C9-497965579874}" type="slidenum">
              <a:rPr lang="en-US" altLang="en-US" sz="1400" smtClean="0">
                <a:solidFill>
                  <a:schemeClr val="bg1"/>
                </a:solidFill>
              </a:rPr>
              <a:pPr>
                <a:lnSpc>
                  <a:spcPct val="100000"/>
                </a:lnSpc>
                <a:spcBef>
                  <a:spcPct val="0"/>
                </a:spcBef>
                <a:buClrTx/>
                <a:buFontTx/>
                <a:buNone/>
              </a:pPr>
              <a:t>5</a:t>
            </a:fld>
            <a:endParaRPr lang="en-US" altLang="en-US" sz="1400" smtClean="0">
              <a:latin typeface="Times New Roman" panose="02020603050405020304" pitchFamily="18" charset="0"/>
            </a:endParaRPr>
          </a:p>
        </p:txBody>
      </p:sp>
      <p:sp>
        <p:nvSpPr>
          <p:cNvPr id="10244"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5"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9" name="Rectangle 10"/>
          <p:cNvSpPr>
            <a:spLocks noChangeArrowheads="1"/>
          </p:cNvSpPr>
          <p:nvPr/>
        </p:nvSpPr>
        <p:spPr bwMode="auto">
          <a:xfrm>
            <a:off x="1403648" y="533400"/>
            <a:ext cx="62646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sz="4000" dirty="0" smtClean="0"/>
              <a:t>Structure of these lectures</a:t>
            </a:r>
          </a:p>
        </p:txBody>
      </p:sp>
      <p:sp>
        <p:nvSpPr>
          <p:cNvPr id="2" name="TextBox 1"/>
          <p:cNvSpPr txBox="1"/>
          <p:nvPr/>
        </p:nvSpPr>
        <p:spPr>
          <a:xfrm>
            <a:off x="827584" y="2120841"/>
            <a:ext cx="7907934" cy="1569660"/>
          </a:xfrm>
          <a:prstGeom prst="rect">
            <a:avLst/>
          </a:prstGeom>
          <a:noFill/>
        </p:spPr>
        <p:txBody>
          <a:bodyPr wrap="none" rtlCol="0">
            <a:spAutoFit/>
          </a:bodyPr>
          <a:lstStyle/>
          <a:p>
            <a:pPr marL="457200" indent="-457200">
              <a:buAutoNum type="arabicPeriod"/>
            </a:pPr>
            <a:r>
              <a:rPr lang="en-GB" dirty="0" smtClean="0"/>
              <a:t>Solid state physics background (diamond and silicon)</a:t>
            </a:r>
          </a:p>
          <a:p>
            <a:pPr marL="457200" indent="-457200">
              <a:buAutoNum type="arabicPeriod"/>
            </a:pPr>
            <a:r>
              <a:rPr lang="en-GB" dirty="0" smtClean="0">
                <a:solidFill>
                  <a:schemeClr val="bg1">
                    <a:lumMod val="65000"/>
                  </a:schemeClr>
                </a:solidFill>
              </a:rPr>
              <a:t>Magnetic resonance background</a:t>
            </a:r>
          </a:p>
          <a:p>
            <a:pPr marL="457200" indent="-457200">
              <a:buAutoNum type="arabicPeriod"/>
            </a:pPr>
            <a:r>
              <a:rPr lang="en-GB" dirty="0" smtClean="0">
                <a:solidFill>
                  <a:schemeClr val="bg1">
                    <a:lumMod val="65000"/>
                  </a:schemeClr>
                </a:solidFill>
              </a:rPr>
              <a:t>Spin qubits in silicon</a:t>
            </a:r>
          </a:p>
          <a:p>
            <a:pPr marL="457200" indent="-457200">
              <a:buAutoNum type="arabicPeriod"/>
            </a:pPr>
            <a:r>
              <a:rPr lang="en-GB" dirty="0" smtClean="0">
                <a:solidFill>
                  <a:schemeClr val="bg1">
                    <a:lumMod val="65000"/>
                  </a:schemeClr>
                </a:solidFill>
              </a:rPr>
              <a:t>Spin qubits in diamond</a:t>
            </a:r>
            <a:endParaRPr lang="en-GB" dirty="0">
              <a:solidFill>
                <a:schemeClr val="bg1">
                  <a:lumMod val="65000"/>
                </a:schemeClr>
              </a:solidFill>
            </a:endParaRPr>
          </a:p>
        </p:txBody>
      </p:sp>
      <p:sp>
        <p:nvSpPr>
          <p:cNvPr id="3" name="Rectangle 2"/>
          <p:cNvSpPr/>
          <p:nvPr/>
        </p:nvSpPr>
        <p:spPr bwMode="auto">
          <a:xfrm>
            <a:off x="539552" y="1916832"/>
            <a:ext cx="8319398" cy="2076217"/>
          </a:xfrm>
          <a:prstGeom prst="rect">
            <a:avLst/>
          </a:prstGeom>
          <a:noFill/>
          <a:ln w="57150" cap="flat" cmpd="sng" algn="ctr">
            <a:solidFill>
              <a:schemeClr val="accent6">
                <a:lumMod val="25000"/>
                <a:lumOff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en-GB" sz="2400" b="0" i="0" u="none" strike="noStrike" cap="none" normalizeH="0" baseline="0" smtClean="0">
              <a:ln>
                <a:noFill/>
              </a:ln>
              <a:solidFill>
                <a:schemeClr val="tx1"/>
              </a:solidFill>
              <a:effectLst/>
              <a:latin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158" y="3169944"/>
            <a:ext cx="4461698" cy="3346273"/>
          </a:xfrm>
          <a:prstGeom prst="rect">
            <a:avLst/>
          </a:prstGeom>
        </p:spPr>
      </p:pic>
      <p:sp>
        <p:nvSpPr>
          <p:cNvPr id="11" name="TextBox 1"/>
          <p:cNvSpPr txBox="1">
            <a:spLocks noChangeArrowheads="1"/>
          </p:cNvSpPr>
          <p:nvPr/>
        </p:nvSpPr>
        <p:spPr bwMode="auto">
          <a:xfrm>
            <a:off x="1421586" y="5589240"/>
            <a:ext cx="30783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sz="2000" dirty="0" smtClean="0"/>
              <a:t>Picture </a:t>
            </a:r>
            <a:r>
              <a:rPr lang="en-GB" altLang="en-US" sz="2000" dirty="0"/>
              <a:t>by Manuel </a:t>
            </a:r>
            <a:r>
              <a:rPr lang="en-GB" altLang="en-US" sz="2000" dirty="0" err="1"/>
              <a:t>Voegtli</a:t>
            </a:r>
            <a:endParaRPr lang="en-GB" altLang="en-US" sz="2000" dirty="0"/>
          </a:p>
        </p:txBody>
      </p:sp>
    </p:spTree>
    <p:extLst>
      <p:ext uri="{BB962C8B-B14F-4D97-AF65-F5344CB8AC3E}">
        <p14:creationId xmlns:p14="http://schemas.microsoft.com/office/powerpoint/2010/main" val="31715385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D2C0E6D5-9284-4F73-A8AE-F1324CE9EE47}" type="slidenum">
              <a:rPr lang="en-US" altLang="en-US" sz="1400" smtClean="0">
                <a:solidFill>
                  <a:schemeClr val="bg1"/>
                </a:solidFill>
              </a:rPr>
              <a:pPr>
                <a:lnSpc>
                  <a:spcPct val="100000"/>
                </a:lnSpc>
                <a:spcBef>
                  <a:spcPct val="0"/>
                </a:spcBef>
                <a:buClrTx/>
                <a:buFontTx/>
                <a:buNone/>
              </a:pPr>
              <a:t>50</a:t>
            </a:fld>
            <a:endParaRPr lang="en-US" altLang="en-US" sz="1400" smtClean="0">
              <a:latin typeface="Times New Roman" panose="02020603050405020304" pitchFamily="18" charset="0"/>
            </a:endParaRPr>
          </a:p>
        </p:txBody>
      </p:sp>
      <p:sp>
        <p:nvSpPr>
          <p:cNvPr id="86019"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86020"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pic>
        <p:nvPicPr>
          <p:cNvPr id="86021" name="Picture 2" descr="File:Periodic table-metal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44675"/>
            <a:ext cx="6767512"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3" descr="C:\Users\Admin\Pictures\for talks\photos of scientists\Mendeleev public dom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1900" y="2420938"/>
            <a:ext cx="138747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Rectangle 5"/>
          <p:cNvSpPr>
            <a:spLocks noChangeArrowheads="1"/>
          </p:cNvSpPr>
          <p:nvPr/>
        </p:nvSpPr>
        <p:spPr bwMode="auto">
          <a:xfrm>
            <a:off x="7581900" y="4332288"/>
            <a:ext cx="1474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600"/>
              <a:t>Dmitri Mendeleev (1834 – 1907)</a:t>
            </a:r>
          </a:p>
        </p:txBody>
      </p:sp>
      <p:sp>
        <p:nvSpPr>
          <p:cNvPr id="86024" name="Rectangle 8"/>
          <p:cNvSpPr>
            <a:spLocks noChangeArrowheads="1"/>
          </p:cNvSpPr>
          <p:nvPr/>
        </p:nvSpPr>
        <p:spPr bwMode="auto">
          <a:xfrm>
            <a:off x="7524750" y="2349500"/>
            <a:ext cx="1474788" cy="2813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86025" name="Rectangle 10"/>
          <p:cNvSpPr>
            <a:spLocks noChangeArrowheads="1"/>
          </p:cNvSpPr>
          <p:nvPr/>
        </p:nvSpPr>
        <p:spPr bwMode="auto">
          <a:xfrm>
            <a:off x="460375" y="908050"/>
            <a:ext cx="8504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solidFill>
                  <a:schemeClr val="bg1"/>
                </a:solidFill>
              </a:rPr>
              <a:t>What explains the </a:t>
            </a:r>
            <a:r>
              <a:rPr lang="en-GB" altLang="en-US" sz="4000"/>
              <a:t>Periodic Table</a:t>
            </a:r>
            <a:r>
              <a:rPr lang="en-GB" altLang="en-US" sz="4000">
                <a:solidFill>
                  <a:schemeClr val="bg1"/>
                </a:solidFill>
              </a:rPr>
              <a:t>?</a:t>
            </a:r>
          </a:p>
        </p:txBody>
      </p:sp>
      <p:sp>
        <p:nvSpPr>
          <p:cNvPr id="2" name="Rectangle 1"/>
          <p:cNvSpPr/>
          <p:nvPr/>
        </p:nvSpPr>
        <p:spPr bwMode="auto">
          <a:xfrm>
            <a:off x="5508104" y="2420938"/>
            <a:ext cx="504056" cy="1008062"/>
          </a:xfrm>
          <a:prstGeom prst="rect">
            <a:avLst/>
          </a:prstGeom>
          <a:noFill/>
          <a:ln w="38100" cap="flat" cmpd="sng" algn="ctr">
            <a:solidFill>
              <a:srgbClr val="9900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en-GB" sz="24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BD19A766-C3DE-4363-84C9-497965579874}" type="slidenum">
              <a:rPr lang="en-US" altLang="en-US" sz="1400" smtClean="0">
                <a:solidFill>
                  <a:schemeClr val="bg1"/>
                </a:solidFill>
              </a:rPr>
              <a:pPr>
                <a:lnSpc>
                  <a:spcPct val="100000"/>
                </a:lnSpc>
                <a:spcBef>
                  <a:spcPct val="0"/>
                </a:spcBef>
                <a:buClrTx/>
                <a:buFontTx/>
                <a:buNone/>
              </a:pPr>
              <a:t>51</a:t>
            </a:fld>
            <a:endParaRPr lang="en-US" altLang="en-US" sz="1400" smtClean="0">
              <a:latin typeface="Times New Roman" panose="02020603050405020304" pitchFamily="18" charset="0"/>
            </a:endParaRPr>
          </a:p>
        </p:txBody>
      </p:sp>
      <p:sp>
        <p:nvSpPr>
          <p:cNvPr id="10244"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5"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pic>
        <p:nvPicPr>
          <p:cNvPr id="10246" name="Picture 7" descr="Extreme Proper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916113"/>
            <a:ext cx="69215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10"/>
          <p:cNvSpPr>
            <a:spLocks noChangeArrowheads="1"/>
          </p:cNvSpPr>
          <p:nvPr/>
        </p:nvSpPr>
        <p:spPr bwMode="auto">
          <a:xfrm>
            <a:off x="460375" y="908050"/>
            <a:ext cx="8504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Diamond properties</a:t>
            </a:r>
          </a:p>
        </p:txBody>
      </p:sp>
    </p:spTree>
    <p:extLst>
      <p:ext uri="{BB962C8B-B14F-4D97-AF65-F5344CB8AC3E}">
        <p14:creationId xmlns:p14="http://schemas.microsoft.com/office/powerpoint/2010/main" val="13903759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BD19A766-C3DE-4363-84C9-497965579874}" type="slidenum">
              <a:rPr lang="en-US" altLang="en-US" sz="1400" smtClean="0">
                <a:solidFill>
                  <a:schemeClr val="bg1"/>
                </a:solidFill>
              </a:rPr>
              <a:pPr>
                <a:lnSpc>
                  <a:spcPct val="100000"/>
                </a:lnSpc>
                <a:spcBef>
                  <a:spcPct val="0"/>
                </a:spcBef>
                <a:buClrTx/>
                <a:buFontTx/>
                <a:buNone/>
              </a:pPr>
              <a:t>52</a:t>
            </a:fld>
            <a:endParaRPr lang="en-US" altLang="en-US" sz="1400" smtClean="0">
              <a:latin typeface="Times New Roman" panose="02020603050405020304" pitchFamily="18" charset="0"/>
            </a:endParaRPr>
          </a:p>
        </p:txBody>
      </p:sp>
      <p:sp>
        <p:nvSpPr>
          <p:cNvPr id="10244"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5"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9" name="Rectangle 10"/>
          <p:cNvSpPr>
            <a:spLocks noChangeArrowheads="1"/>
          </p:cNvSpPr>
          <p:nvPr/>
        </p:nvSpPr>
        <p:spPr bwMode="auto">
          <a:xfrm>
            <a:off x="827584" y="533400"/>
            <a:ext cx="77768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sz="4000" dirty="0" smtClean="0"/>
              <a:t>1. Solid state physics background</a:t>
            </a:r>
          </a:p>
        </p:txBody>
      </p:sp>
      <p:sp>
        <p:nvSpPr>
          <p:cNvPr id="9" name="TextBox 8"/>
          <p:cNvSpPr txBox="1"/>
          <p:nvPr/>
        </p:nvSpPr>
        <p:spPr>
          <a:xfrm>
            <a:off x="827584" y="2048833"/>
            <a:ext cx="7374135" cy="1569660"/>
          </a:xfrm>
          <a:prstGeom prst="rect">
            <a:avLst/>
          </a:prstGeom>
          <a:noFill/>
        </p:spPr>
        <p:txBody>
          <a:bodyPr wrap="none" rtlCol="0">
            <a:spAutoFit/>
          </a:bodyPr>
          <a:lstStyle/>
          <a:p>
            <a:pPr marL="457200" indent="-457200">
              <a:buAutoNum type="alphaLcParenR"/>
            </a:pPr>
            <a:r>
              <a:rPr lang="en-GB" dirty="0" smtClean="0"/>
              <a:t>Atoms </a:t>
            </a:r>
          </a:p>
          <a:p>
            <a:pPr marL="457200" indent="-457200">
              <a:buAutoNum type="alphaLcParenR"/>
            </a:pPr>
            <a:r>
              <a:rPr lang="en-GB" dirty="0" smtClean="0"/>
              <a:t>Building crystals from atoms (tight binding model)</a:t>
            </a:r>
          </a:p>
          <a:p>
            <a:pPr marL="457200" indent="-457200">
              <a:buAutoNum type="alphaLcParenR"/>
            </a:pPr>
            <a:r>
              <a:rPr lang="en-GB" dirty="0" err="1" smtClean="0"/>
              <a:t>Bandstructure</a:t>
            </a:r>
            <a:endParaRPr lang="en-GB" dirty="0" smtClean="0"/>
          </a:p>
          <a:p>
            <a:pPr marL="457200" indent="-457200">
              <a:buAutoNum type="alphaLcParenR"/>
            </a:pPr>
            <a:r>
              <a:rPr lang="en-GB" dirty="0" smtClean="0"/>
              <a:t>Dopants </a:t>
            </a:r>
            <a:endParaRPr lang="en-GB" dirty="0"/>
          </a:p>
        </p:txBody>
      </p:sp>
      <p:sp>
        <p:nvSpPr>
          <p:cNvPr id="10" name="Rectangle 9"/>
          <p:cNvSpPr/>
          <p:nvPr/>
        </p:nvSpPr>
        <p:spPr bwMode="auto">
          <a:xfrm>
            <a:off x="539552" y="1844824"/>
            <a:ext cx="8319398" cy="2076217"/>
          </a:xfrm>
          <a:prstGeom prst="rect">
            <a:avLst/>
          </a:prstGeom>
          <a:noFill/>
          <a:ln w="57150" cap="flat" cmpd="sng" algn="ctr">
            <a:solidFill>
              <a:schemeClr val="accent6">
                <a:lumMod val="25000"/>
                <a:lumOff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en-GB" sz="2400" b="0" i="0" u="none" strike="noStrike" cap="none" normalizeH="0" baseline="0" smtClean="0">
              <a:ln>
                <a:noFill/>
              </a:ln>
              <a:solidFill>
                <a:schemeClr val="tx1"/>
              </a:solidFill>
              <a:effectLst/>
              <a:latin typeface="Arial"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158" y="3169944"/>
            <a:ext cx="4461698" cy="3346273"/>
          </a:xfrm>
          <a:prstGeom prst="rect">
            <a:avLst/>
          </a:prstGeom>
        </p:spPr>
      </p:pic>
      <p:sp>
        <p:nvSpPr>
          <p:cNvPr id="13" name="TextBox 1"/>
          <p:cNvSpPr txBox="1">
            <a:spLocks noChangeArrowheads="1"/>
          </p:cNvSpPr>
          <p:nvPr/>
        </p:nvSpPr>
        <p:spPr bwMode="auto">
          <a:xfrm>
            <a:off x="1421586" y="5589240"/>
            <a:ext cx="30783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sz="2000" dirty="0" smtClean="0"/>
              <a:t>Picture </a:t>
            </a:r>
            <a:r>
              <a:rPr lang="en-GB" altLang="en-US" sz="2000" dirty="0"/>
              <a:t>by Manuel </a:t>
            </a:r>
            <a:r>
              <a:rPr lang="en-GB" altLang="en-US" sz="2000" dirty="0" err="1"/>
              <a:t>Voegtli</a:t>
            </a:r>
            <a:endParaRPr lang="en-GB" altLang="en-US" sz="2000" dirty="0"/>
          </a:p>
        </p:txBody>
      </p:sp>
    </p:spTree>
    <p:extLst>
      <p:ext uri="{BB962C8B-B14F-4D97-AF65-F5344CB8AC3E}">
        <p14:creationId xmlns:p14="http://schemas.microsoft.com/office/powerpoint/2010/main" val="3321121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BD19A766-C3DE-4363-84C9-497965579874}" type="slidenum">
              <a:rPr lang="en-US" altLang="en-US" sz="1400" smtClean="0">
                <a:solidFill>
                  <a:schemeClr val="bg1"/>
                </a:solidFill>
              </a:rPr>
              <a:pPr>
                <a:lnSpc>
                  <a:spcPct val="100000"/>
                </a:lnSpc>
                <a:spcBef>
                  <a:spcPct val="0"/>
                </a:spcBef>
                <a:buClrTx/>
                <a:buFontTx/>
                <a:buNone/>
              </a:pPr>
              <a:t>6</a:t>
            </a:fld>
            <a:endParaRPr lang="en-US" altLang="en-US" sz="1400" smtClean="0">
              <a:latin typeface="Times New Roman" panose="02020603050405020304" pitchFamily="18" charset="0"/>
            </a:endParaRPr>
          </a:p>
        </p:txBody>
      </p:sp>
      <p:sp>
        <p:nvSpPr>
          <p:cNvPr id="10244"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5"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9" name="Rectangle 10"/>
          <p:cNvSpPr>
            <a:spLocks noChangeArrowheads="1"/>
          </p:cNvSpPr>
          <p:nvPr/>
        </p:nvSpPr>
        <p:spPr bwMode="auto">
          <a:xfrm>
            <a:off x="827584" y="533400"/>
            <a:ext cx="7776864" cy="10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sz="4000" dirty="0" smtClean="0"/>
              <a:t>1. Solid state physics background</a:t>
            </a:r>
          </a:p>
          <a:p>
            <a:pPr algn="ctr">
              <a:lnSpc>
                <a:spcPct val="100000"/>
              </a:lnSpc>
              <a:buFontTx/>
              <a:buNone/>
            </a:pPr>
            <a:r>
              <a:rPr lang="en-GB" altLang="en-US" sz="2000" dirty="0" smtClean="0"/>
              <a:t>- Why is diamond an insulator, while silicon is a semiconductor?</a:t>
            </a:r>
            <a:endParaRPr lang="en-GB" altLang="en-US" sz="4000" dirty="0" smtClean="0"/>
          </a:p>
        </p:txBody>
      </p:sp>
      <p:sp>
        <p:nvSpPr>
          <p:cNvPr id="9" name="TextBox 8"/>
          <p:cNvSpPr txBox="1"/>
          <p:nvPr/>
        </p:nvSpPr>
        <p:spPr>
          <a:xfrm>
            <a:off x="827584" y="2048833"/>
            <a:ext cx="7374135" cy="1569660"/>
          </a:xfrm>
          <a:prstGeom prst="rect">
            <a:avLst/>
          </a:prstGeom>
          <a:noFill/>
        </p:spPr>
        <p:txBody>
          <a:bodyPr wrap="none" rtlCol="0">
            <a:spAutoFit/>
          </a:bodyPr>
          <a:lstStyle/>
          <a:p>
            <a:pPr marL="457200" indent="-457200">
              <a:buAutoNum type="alphaLcParenR"/>
            </a:pPr>
            <a:r>
              <a:rPr lang="en-GB" dirty="0" smtClean="0"/>
              <a:t>Atoms </a:t>
            </a:r>
          </a:p>
          <a:p>
            <a:pPr marL="457200" indent="-457200">
              <a:buAutoNum type="alphaLcParenR"/>
            </a:pPr>
            <a:r>
              <a:rPr lang="en-GB" dirty="0" smtClean="0"/>
              <a:t>Building crystals from atoms (tight binding model)</a:t>
            </a:r>
          </a:p>
          <a:p>
            <a:pPr marL="457200" indent="-457200">
              <a:buAutoNum type="alphaLcParenR"/>
            </a:pPr>
            <a:r>
              <a:rPr lang="en-GB" dirty="0" err="1" smtClean="0"/>
              <a:t>Bandstructure</a:t>
            </a:r>
            <a:endParaRPr lang="en-GB" dirty="0" smtClean="0"/>
          </a:p>
          <a:p>
            <a:pPr marL="457200" indent="-457200">
              <a:buAutoNum type="alphaLcParenR"/>
            </a:pPr>
            <a:r>
              <a:rPr lang="en-GB" dirty="0" smtClean="0"/>
              <a:t>Dopants </a:t>
            </a:r>
            <a:endParaRPr lang="en-GB" dirty="0"/>
          </a:p>
        </p:txBody>
      </p:sp>
      <p:sp>
        <p:nvSpPr>
          <p:cNvPr id="10" name="Rectangle 9"/>
          <p:cNvSpPr/>
          <p:nvPr/>
        </p:nvSpPr>
        <p:spPr bwMode="auto">
          <a:xfrm>
            <a:off x="539552" y="1844824"/>
            <a:ext cx="8319398" cy="2076217"/>
          </a:xfrm>
          <a:prstGeom prst="rect">
            <a:avLst/>
          </a:prstGeom>
          <a:noFill/>
          <a:ln w="57150" cap="flat" cmpd="sng" algn="ctr">
            <a:solidFill>
              <a:schemeClr val="accent6">
                <a:lumMod val="25000"/>
                <a:lumOff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en-GB" sz="2400" b="0" i="0" u="none" strike="noStrike" cap="none" normalizeH="0" baseline="0" smtClean="0">
              <a:ln>
                <a:noFill/>
              </a:ln>
              <a:solidFill>
                <a:schemeClr val="tx1"/>
              </a:solidFill>
              <a:effectLst/>
              <a:latin typeface="Arial"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158" y="3169944"/>
            <a:ext cx="4461698" cy="3346273"/>
          </a:xfrm>
          <a:prstGeom prst="rect">
            <a:avLst/>
          </a:prstGeom>
        </p:spPr>
      </p:pic>
      <p:sp>
        <p:nvSpPr>
          <p:cNvPr id="14" name="TextBox 1"/>
          <p:cNvSpPr txBox="1">
            <a:spLocks noChangeArrowheads="1"/>
          </p:cNvSpPr>
          <p:nvPr/>
        </p:nvSpPr>
        <p:spPr bwMode="auto">
          <a:xfrm>
            <a:off x="1421586" y="5589240"/>
            <a:ext cx="30783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sz="2000" dirty="0" smtClean="0"/>
              <a:t>Picture </a:t>
            </a:r>
            <a:r>
              <a:rPr lang="en-GB" altLang="en-US" sz="2000" dirty="0"/>
              <a:t>by Manuel </a:t>
            </a:r>
            <a:r>
              <a:rPr lang="en-GB" altLang="en-US" sz="2000" dirty="0" err="1"/>
              <a:t>Voegtli</a:t>
            </a:r>
            <a:endParaRPr lang="en-GB" altLang="en-US" sz="2000" dirty="0"/>
          </a:p>
        </p:txBody>
      </p:sp>
    </p:spTree>
    <p:extLst>
      <p:ext uri="{BB962C8B-B14F-4D97-AF65-F5344CB8AC3E}">
        <p14:creationId xmlns:p14="http://schemas.microsoft.com/office/powerpoint/2010/main" val="1493339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BD19A766-C3DE-4363-84C9-497965579874}" type="slidenum">
              <a:rPr lang="en-US" altLang="en-US" sz="1400" smtClean="0">
                <a:solidFill>
                  <a:schemeClr val="bg1"/>
                </a:solidFill>
              </a:rPr>
              <a:pPr>
                <a:lnSpc>
                  <a:spcPct val="100000"/>
                </a:lnSpc>
                <a:spcBef>
                  <a:spcPct val="0"/>
                </a:spcBef>
                <a:buClrTx/>
                <a:buFontTx/>
                <a:buNone/>
              </a:pPr>
              <a:t>7</a:t>
            </a:fld>
            <a:endParaRPr lang="en-US" altLang="en-US" sz="1400" smtClean="0">
              <a:latin typeface="Times New Roman" panose="02020603050405020304" pitchFamily="18" charset="0"/>
            </a:endParaRPr>
          </a:p>
        </p:txBody>
      </p:sp>
      <p:sp>
        <p:nvSpPr>
          <p:cNvPr id="10244"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5"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249" name="Rectangle 10"/>
          <p:cNvSpPr>
            <a:spLocks noChangeArrowheads="1"/>
          </p:cNvSpPr>
          <p:nvPr/>
        </p:nvSpPr>
        <p:spPr bwMode="auto">
          <a:xfrm>
            <a:off x="827584" y="533400"/>
            <a:ext cx="7776864" cy="10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sz="4000" dirty="0" smtClean="0"/>
              <a:t>1. Solid state physics background</a:t>
            </a:r>
          </a:p>
          <a:p>
            <a:pPr algn="ctr">
              <a:lnSpc>
                <a:spcPct val="100000"/>
              </a:lnSpc>
              <a:buFontTx/>
              <a:buNone/>
            </a:pPr>
            <a:r>
              <a:rPr lang="en-GB" altLang="en-US" sz="2000" dirty="0" smtClean="0"/>
              <a:t>- Why is diamond an insulator, while silicon is a semiconductor?</a:t>
            </a:r>
            <a:endParaRPr lang="en-GB" altLang="en-US" sz="4000" dirty="0" smtClean="0"/>
          </a:p>
        </p:txBody>
      </p:sp>
      <p:sp>
        <p:nvSpPr>
          <p:cNvPr id="9" name="TextBox 8"/>
          <p:cNvSpPr txBox="1"/>
          <p:nvPr/>
        </p:nvSpPr>
        <p:spPr>
          <a:xfrm>
            <a:off x="827584" y="2048833"/>
            <a:ext cx="7374135" cy="1569660"/>
          </a:xfrm>
          <a:prstGeom prst="rect">
            <a:avLst/>
          </a:prstGeom>
          <a:noFill/>
        </p:spPr>
        <p:txBody>
          <a:bodyPr wrap="none" rtlCol="0">
            <a:spAutoFit/>
          </a:bodyPr>
          <a:lstStyle/>
          <a:p>
            <a:pPr marL="457200" indent="-457200">
              <a:buAutoNum type="alphaLcParenR"/>
            </a:pPr>
            <a:r>
              <a:rPr lang="en-GB" dirty="0" smtClean="0"/>
              <a:t>Atoms </a:t>
            </a:r>
          </a:p>
          <a:p>
            <a:pPr marL="457200" indent="-457200">
              <a:buAutoNum type="alphaLcParenR"/>
            </a:pPr>
            <a:r>
              <a:rPr lang="en-GB" dirty="0" smtClean="0">
                <a:solidFill>
                  <a:schemeClr val="bg1">
                    <a:lumMod val="65000"/>
                  </a:schemeClr>
                </a:solidFill>
              </a:rPr>
              <a:t>Building crystals from atoms (tight binding model)</a:t>
            </a:r>
          </a:p>
          <a:p>
            <a:pPr marL="457200" indent="-457200">
              <a:buAutoNum type="alphaLcParenR"/>
            </a:pPr>
            <a:r>
              <a:rPr lang="en-GB" dirty="0" err="1" smtClean="0">
                <a:solidFill>
                  <a:schemeClr val="bg1">
                    <a:lumMod val="65000"/>
                  </a:schemeClr>
                </a:solidFill>
              </a:rPr>
              <a:t>Bandstructure</a:t>
            </a:r>
            <a:endParaRPr lang="en-GB" dirty="0" smtClean="0">
              <a:solidFill>
                <a:schemeClr val="bg1">
                  <a:lumMod val="65000"/>
                </a:schemeClr>
              </a:solidFill>
            </a:endParaRPr>
          </a:p>
          <a:p>
            <a:pPr marL="457200" indent="-457200">
              <a:buAutoNum type="alphaLcParenR"/>
            </a:pPr>
            <a:r>
              <a:rPr lang="en-GB" dirty="0" smtClean="0">
                <a:solidFill>
                  <a:schemeClr val="bg1">
                    <a:lumMod val="65000"/>
                  </a:schemeClr>
                </a:solidFill>
              </a:rPr>
              <a:t>Dopants </a:t>
            </a:r>
            <a:endParaRPr lang="en-GB" dirty="0">
              <a:solidFill>
                <a:schemeClr val="bg1">
                  <a:lumMod val="65000"/>
                </a:schemeClr>
              </a:solidFill>
            </a:endParaRPr>
          </a:p>
        </p:txBody>
      </p:sp>
      <p:sp>
        <p:nvSpPr>
          <p:cNvPr id="10" name="Rectangle 9"/>
          <p:cNvSpPr/>
          <p:nvPr/>
        </p:nvSpPr>
        <p:spPr bwMode="auto">
          <a:xfrm>
            <a:off x="539552" y="1844824"/>
            <a:ext cx="8319398" cy="2076217"/>
          </a:xfrm>
          <a:prstGeom prst="rect">
            <a:avLst/>
          </a:prstGeom>
          <a:noFill/>
          <a:ln w="57150" cap="flat" cmpd="sng" algn="ctr">
            <a:solidFill>
              <a:schemeClr val="accent6">
                <a:lumMod val="25000"/>
                <a:lumOff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en-GB" sz="2400" b="0" i="0" u="none" strike="noStrike" cap="none" normalizeH="0" baseline="0" smtClean="0">
              <a:ln>
                <a:noFill/>
              </a:ln>
              <a:solidFill>
                <a:schemeClr val="tx1"/>
              </a:solidFill>
              <a:effectLst/>
              <a:latin typeface="Arial"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158" y="3169944"/>
            <a:ext cx="4461698" cy="3346273"/>
          </a:xfrm>
          <a:prstGeom prst="rect">
            <a:avLst/>
          </a:prstGeom>
        </p:spPr>
      </p:pic>
      <p:sp>
        <p:nvSpPr>
          <p:cNvPr id="14" name="TextBox 1"/>
          <p:cNvSpPr txBox="1">
            <a:spLocks noChangeArrowheads="1"/>
          </p:cNvSpPr>
          <p:nvPr/>
        </p:nvSpPr>
        <p:spPr bwMode="auto">
          <a:xfrm>
            <a:off x="1421586" y="5589240"/>
            <a:ext cx="30783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en-US" sz="2000" dirty="0" smtClean="0"/>
              <a:t>Picture </a:t>
            </a:r>
            <a:r>
              <a:rPr lang="en-GB" altLang="en-US" sz="2000" dirty="0"/>
              <a:t>by Manuel </a:t>
            </a:r>
            <a:r>
              <a:rPr lang="en-GB" altLang="en-US" sz="2000" dirty="0" err="1"/>
              <a:t>Voegtli</a:t>
            </a:r>
            <a:endParaRPr lang="en-GB" altLang="en-US" sz="2000" dirty="0"/>
          </a:p>
        </p:txBody>
      </p:sp>
    </p:spTree>
    <p:extLst>
      <p:ext uri="{BB962C8B-B14F-4D97-AF65-F5344CB8AC3E}">
        <p14:creationId xmlns:p14="http://schemas.microsoft.com/office/powerpoint/2010/main" val="4081147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9BEF5747-AEFD-4C36-A184-C17CB90C140A}" type="slidenum">
              <a:rPr lang="en-US" altLang="en-US" sz="1400" smtClean="0">
                <a:solidFill>
                  <a:schemeClr val="bg1"/>
                </a:solidFill>
              </a:rPr>
              <a:pPr>
                <a:lnSpc>
                  <a:spcPct val="100000"/>
                </a:lnSpc>
                <a:spcBef>
                  <a:spcPct val="0"/>
                </a:spcBef>
                <a:buClrTx/>
                <a:buFontTx/>
                <a:buNone/>
              </a:pPr>
              <a:t>8</a:t>
            </a:fld>
            <a:endParaRPr lang="en-US" altLang="en-US" sz="1400" smtClean="0">
              <a:latin typeface="Times New Roman" panose="02020603050405020304" pitchFamily="18" charset="0"/>
            </a:endParaRPr>
          </a:p>
        </p:txBody>
      </p:sp>
      <p:sp>
        <p:nvSpPr>
          <p:cNvPr id="16387"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6388"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pic>
        <p:nvPicPr>
          <p:cNvPr id="16389" name="Picture 2" descr="File:Periodic table-metal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44675"/>
            <a:ext cx="6767512"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descr="C:\Users\Admin\Pictures\for talks\photos of scientists\Mendeleev public dom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1900" y="2420938"/>
            <a:ext cx="138747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5"/>
          <p:cNvSpPr>
            <a:spLocks noChangeArrowheads="1"/>
          </p:cNvSpPr>
          <p:nvPr/>
        </p:nvSpPr>
        <p:spPr bwMode="auto">
          <a:xfrm>
            <a:off x="7581900" y="4332288"/>
            <a:ext cx="1474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600"/>
              <a:t>Dmitri Mendeleev (1834 – 1907)</a:t>
            </a:r>
          </a:p>
        </p:txBody>
      </p:sp>
      <p:sp>
        <p:nvSpPr>
          <p:cNvPr id="16392" name="Rectangle 8"/>
          <p:cNvSpPr>
            <a:spLocks noChangeArrowheads="1"/>
          </p:cNvSpPr>
          <p:nvPr/>
        </p:nvSpPr>
        <p:spPr bwMode="auto">
          <a:xfrm>
            <a:off x="7524750" y="2349500"/>
            <a:ext cx="1474788" cy="2813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6393" name="Rectangle 10"/>
          <p:cNvSpPr>
            <a:spLocks noChangeArrowheads="1"/>
          </p:cNvSpPr>
          <p:nvPr/>
        </p:nvSpPr>
        <p:spPr bwMode="auto">
          <a:xfrm>
            <a:off x="460375" y="908050"/>
            <a:ext cx="778403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dirty="0" smtClean="0"/>
              <a:t>Periodic</a:t>
            </a:r>
            <a:endParaRPr lang="en-GB" alt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96BC39B1-306A-4001-8674-6DB9376C95E8}" type="slidenum">
              <a:rPr lang="en-US" altLang="en-US" sz="1400" smtClean="0">
                <a:solidFill>
                  <a:schemeClr val="bg1"/>
                </a:solidFill>
              </a:rPr>
              <a:pPr>
                <a:lnSpc>
                  <a:spcPct val="100000"/>
                </a:lnSpc>
                <a:spcBef>
                  <a:spcPct val="0"/>
                </a:spcBef>
                <a:buClrTx/>
                <a:buFontTx/>
                <a:buNone/>
              </a:pPr>
              <a:t>9</a:t>
            </a:fld>
            <a:endParaRPr lang="en-US" altLang="en-US" sz="1400" smtClean="0">
              <a:latin typeface="Times New Roman" panose="02020603050405020304" pitchFamily="18" charset="0"/>
            </a:endParaRPr>
          </a:p>
        </p:txBody>
      </p:sp>
      <p:sp>
        <p:nvSpPr>
          <p:cNvPr id="18435" name="AutoShape 6"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8436" name="AutoShape 8" descr="data:image/jpeg;base64,/9j/4AAQSkZJRgABAQAAAQABAAD/2wCEAAkGBxMQEhQUEhQQFhQVFxUYGBYYFBUYFRgZGBQXFxQXFBcYHCggHBwlGxQUJDEhJSkrLi4uFx8zODMtNygtLiwBCgoKDg0OGhAQGy0kICQsLSwvLC8tNDcsLCw3LSwsLCwsMiwvLCwsLDEsNiwsLDcsLCwsLC8sLCw0LCwsLCwsLP/AABEIAKAAoAMBIgACEQEDEQH/xAAcAAEAAgMBAQEAAAAAAAAAAAAABQYDBAcBAgj/xABIEAABAwIEAgUIBwQGCwAAAAABAAIDBBEFEiExBkETUWFxsQciMkJygZHBFCMzUoKh0SSSk6MVQ2KzwtIWFzREU2Rzg7Lw8f/EABoBAQADAQEBAAAAAAAAAAAAAAACAwQBBQb/xAAvEQACAgECAgYLAQEAAAAAAAAAAQIDEQQxEiEFQUJRcZETFCIyM1JhgZKhwbEV/9oADAMBAAIRAxEAPwDuKIiAIiIAiKvce1b4aORzHFpu0XGhsTrYrqWXgG9X49TwEiSRoI3AuT+ShajyiULPXefw/qvz3Utle4lwlcCT949ywVeFTEDJE8C3JpC0xoj1sHfn+VOjHqzH3R/N6x/62KL7s38v/OuAUmCVA3jeAt92Ez2sI3fkp+hq+Y5z7juTPKtRH1Zv5f8AnWdnlOoTuZR+EfIr88TYHO132ZPdY+ClDTyAWLJOXqlcdNfUxzP0BScfUEu01u9pCsNJVxyjNG5rh1g+K/J1ZTym1mSdXokqz+SvEpoapoLnjM9oLSSLguAOh3GqhOhJZTB+kUXgXqzHQiIgCIiAIiIAiIgC16+jZMwskaHNPIi4vyK2FiqZgxpceSA5riGDua4hoGhttpp2LRbhUhOwB7GXVkqg55vmIJJOnasLMO5kknvKhKSZYkyGhwiS/wA8rfDMpEYS4gfWCw2+qb8fSW2cJadwszcP6iR3ErmUSwyuDCZXuOR2ax6gDvva62arCJhvlP4B+ql/6Gb2rKMPI2c8e8omg0yqyYXINwPcLK0cG4OLlzw1wbYgEah24KSUh5uf8Vt4DL0DiDezt/kV1SRFplrCLwL1TKwiIgCIiAIiIAiIgCg8cnuQ3kPFTiqeLSfWuv1qMnhEoLmY2BbUbQtWF4WfpVQXmy1qztiWvBMOa3c91JEWzGY146NfbiV4T3oDXexakzQFmmmWjUSrhIsuEzZmW5t0/RbqheHHXD/w/NTSvWxnluERF04EREAREQBERAFzbjSqq2VDhBDE9t93SZeQ5WK6SqXxCy87u/5BZdZc6q+KKyX6eKlLDKxS1WJHeClH/ecfkt1ktfzjpv4jlMQU5t1dvUo2arMbryzwMbc7vaNM1x+WiwVanV2+7BeRbZCqO8mvuZqd1ZzbB+85SjJ6lo1bD8XKs0fE9LE4dJWwSaAaF2lr3sALEm4Gu2Xt0+JuMKGLJnqyRpcBr/Otl1GuhOU39pbIw177C/Eoca32n5lmkrqrkyD3lyxyVVa4GzaYHvefkqi7jvDbRj6TJdjMpPRyecc0Zzb/ANh41v6fxzUvGdC5hDaw3zMOYskBsDqD3rvo+kOuK/E7GNXVJ+ZI1QxDkaP39Ko6f+kv+R/nLZpOIKR5A+nQbN/rLEmzs3pNFgbt/NTAZnYHeYb/AHXBzfc4brHfdrq94r8TRCFT635kzwT0nRO6Xo82Yehe23b3qxqF4XFmP9oeAU0vTpk5VqTMliSm0giIrSAREQBERAEREAXNvKHiz6RlRMwNLmOaBm287KL/AJrpJXJ/LB/s1V1Xj8Qq5xUpQT70WV9ZzBuM1Vbcu6efVoIDy2JpebMFmAWJOgu4KQPD1a17Y/otHHIWSSDOGufljAzkkuOvnDdW+OFgiDg+7yMIzMykZA15ynNsb3Og2t2r3D4ojilUYWSB2SqEjnFpzPI2aGjQDXfU3XtxmknwrYz2SSKphf011OakSxtjbIIyBFC11yARazNvOHNWLGKHEWRUrm1Un7Q4Nble4WLgCA7Qdu3UVtYNhcn9Guj6OTMaiJ2XKc3oM1tvyVsNQxkTekGlPTsqG+0wzNd/hClbYovKS3/hTVZKax9P6c+lwbExWfRBiEuYMzl/SS5ALX158kp8NxFz6qIz53Uwu/MGuzAC/mZmm+nX1q010V5KySR/RuNHBGZC0nK6VmW9m6k6O2UkycQ1FTUCxa+GnkJtoWueGuNj3OUHc8bLbu6yUW0/v+jlOKYPW+eTFSzZGROdeOO4E32ZGUN1Nj3KFqBVYeRLEx8Lh6ZjLzG12Yjo5gQW300F+a7U6BsdRUw+q5lFDc+zIGH4gLn/ABPM59NXRsJaYqipc5pack0T6hpL2HbOx7QOeju1FZxrDSLk+Z2nhKQuizHdwYT3lgJU6q/wX9g32Yv7tqsC8eCwiye4REUiIREQBERAEREAXKPK+P2ar23j79xuurrn/HGFsqjLC8uAksLjcEWIIB7VVZNQcZPqaLao8TaOOx8XSnRrWNBbTNO7j+z3MZudrk3K3JOK6qV4c6eS4zWy5W2zWzWygb2C8reAqiAm0YqG8nRPySe9rgR4qDqqGON1pJZ4D1TUzh8HMcb9+UL6DT36ezbDM2oom1yeC6YLUyTOI6WY+s4maS52aT6WtgArBitHCGtDJWvzNALS/MQL+jYHa/Ky57hMOV1462lB2vncw2O485qk6vDnZbiajv19MNfeQrpShxLDx9jGtHNxeWyxU1LE55FRN0YuHHNJYuIHmmzj8NFr4lIY2nz3lrxYfWO1a3a4vbLc7bKmT4c4+lUYf75x+i2GtaB9ZW0zrAAEPkksOoWbe2qk3HOc/orr0cl358TPiHEMzSXCV5JdG43N7mI3jvfWwPJQ2IcXTSQSQuEZ6Rz3GS3ngSPD5WN5ZXOaCtqPB/pH2La2p/6cPRx/xXl3/ip/CfJo95DqkMgjFiY2uL5XdjnnRvbb3WWbU6rT1xzLBvpoknjc7PwUb07fZj/u2qwqD4VYGxua0WaC0AdQyqcXhVyUo5RomsSCIimQCIiAIiIAiIgCpnEbLzHvHgrmqfjzbzO93gsHSPwTRpniZowvDAXONgNSeoLejxKDIXOkZlvlN9rkXsQexQuKi8T4gRnkFgL2vdzWn83D4rVmjuWlpveoD87HszuZ0ZEWXMbX1IHslefoE8uWD0/RV2L2pYLHJRUT2te6OlLXmzXFjPOPYbdiwVfD9ESWdBTkixLcovbrso7F4panzmhto2Dow6RvSFxLS57Q3Qn0BuN+1boqbTyPe02eI2tOZlha+a+vWD+6Vu1Mp8Lw2ilaeCWVLnz5cvpgxN4foWf7tTfw2lSNFBCz7OGJvUWsaPALGZWuIIIIOxGoPcthk4AJNgBzXmetXYw5M46o74PqaoKjKmRfNXizBoLk9XPvtv8AkouTEy4/Zv8AeHfNqyWK6b5llaiXbhM+Y/vHgp1QXCR+rd3jwU6vqNN8KPgeZd77CIivKgiIgCIiAIiIAqdjjvr3f+8griuIeU/EJ6ese6N72A21HonzR16Km7TPUR4E8FtMuGWS21VEyWxeL221Itf/AOBZ4cNhsQAQDvYnaxBb3WJXKaPjqsGhdG7vYPkpqi41qHepEevR3x0Kor6H1tXOLXmW2aunaRfmYTACMuYEG4sdj5l7d/RtuOeq+X4REGkAvtYDfUAZ9Ad9ekdfvVeZjFQ12rIHC9rtc7e5HM/2SpMV01gSxmpt6XcP8QUp9H66e/8ApWtbpo7t+RIUdMGtDbkhoAF9/ett0IaFXjiNQw3ayIjtcf17VrTY5Unf6K0X+9e2l+tQh0Nfj2ks+J3/AKlMn7LePA1agVAABmyaG4N9SQMxBa37zSR2OWKKFzj6RIsRs43u0C7nPA2sbWCisZ4tq4jlD4D2sAP5qqux+qmflMshvs1unwDRdXvoS9rLaSLa9dW3yTP0Pwg67H9hHgp9UjyVU72Uz87SCXNOu/o81d1bCv0cVHOcGayXFJsIiKRAIiIAiIgCIiAKn45EHTPBFwevuCuCr3EcFnNfyOh7xt+Xgoy2JR3KvJw7TP1MMX7oHgvj/RGl/wCGB3EhS7HrM1yirpraT8ybhF7ohRwpTjZrv3itmPAYm6WdbvKlQV93U/WbfmZW9NU+yiDPDsRvcO131QcLU33L95Km7rwuXPWbX2mI6aqO0UQ7eGqUf1MfvF/FbUVCyP0Gtb3ADwW456wveoOcpbstUUtkTPDgsH/h+amVH4LDljufWN/dyUgrFsVPcIiLpwIiIAiIgCIiALFUwCRpa4aFZUQFKxOifT3JBLPvgafiHLwWlFXNOzh8V0JaNTg1PIbvijJ68oB+IVbr7ian3lSFUOsLIKgdYU3JwnSn1HN9l7h81hPB8HJ0w/H+oUeCRLjRFfSR1hfLqodYUu3hCDm6Y/j/AEC2IeF6ZvqF3tOcfmnAxxorT61t7X1OwG57gpvCsJc8h0gLW8mnc945BTlNRRxfZsY32WgH3kLYU1DBFzPAvURTIBERAERE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pic>
        <p:nvPicPr>
          <p:cNvPr id="18437" name="Picture 3" descr="C:\Users\Admin\Pictures\for talks\photos of scientists\Mendeleev public dom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900" y="2420938"/>
            <a:ext cx="138747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5"/>
          <p:cNvSpPr>
            <a:spLocks noChangeArrowheads="1"/>
          </p:cNvSpPr>
          <p:nvPr/>
        </p:nvSpPr>
        <p:spPr bwMode="auto">
          <a:xfrm>
            <a:off x="7581900" y="4332288"/>
            <a:ext cx="1474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GB" altLang="en-US" sz="1600"/>
              <a:t>Dmitri Mendeleev (1834 – 1907)</a:t>
            </a:r>
          </a:p>
        </p:txBody>
      </p:sp>
      <p:sp>
        <p:nvSpPr>
          <p:cNvPr id="18439" name="Rectangle 8"/>
          <p:cNvSpPr>
            <a:spLocks noChangeArrowheads="1"/>
          </p:cNvSpPr>
          <p:nvPr/>
        </p:nvSpPr>
        <p:spPr bwMode="auto">
          <a:xfrm>
            <a:off x="7524750" y="2349500"/>
            <a:ext cx="1474788" cy="2813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GB" altLang="en-US"/>
          </a:p>
        </p:txBody>
      </p:sp>
      <p:sp>
        <p:nvSpPr>
          <p:cNvPr id="10" name="Rectangle 9"/>
          <p:cNvSpPr/>
          <p:nvPr/>
        </p:nvSpPr>
        <p:spPr>
          <a:xfrm>
            <a:off x="755650" y="1706563"/>
            <a:ext cx="6264275" cy="2906712"/>
          </a:xfrm>
          <a:prstGeom prst="rect">
            <a:avLst/>
          </a:prstGeom>
        </p:spPr>
        <p:txBody>
          <a:bodyPr>
            <a:spAutoFit/>
          </a:bodyPr>
          <a:lstStyle/>
          <a:p>
            <a:pPr>
              <a:spcBef>
                <a:spcPts val="500"/>
              </a:spcBef>
              <a:buClr>
                <a:srgbClr val="990033"/>
              </a:buClr>
              <a:defRPr/>
            </a:pPr>
            <a:endParaRPr lang="en-GB" sz="1800" dirty="0">
              <a:cs typeface="+mn-cs"/>
            </a:endParaRPr>
          </a:p>
          <a:p>
            <a:pPr marL="342900" indent="-342900">
              <a:spcBef>
                <a:spcPts val="500"/>
              </a:spcBef>
              <a:buClr>
                <a:srgbClr val="990033"/>
              </a:buClr>
              <a:buFontTx/>
              <a:buAutoNum type="alphaLcParenR"/>
              <a:defRPr/>
            </a:pPr>
            <a:r>
              <a:rPr lang="en-GB" sz="1800" dirty="0">
                <a:cs typeface="+mn-cs"/>
              </a:rPr>
              <a:t>The Schrödinger equation</a:t>
            </a:r>
          </a:p>
          <a:p>
            <a:pPr marL="342900" indent="-342900">
              <a:spcBef>
                <a:spcPts val="500"/>
              </a:spcBef>
              <a:buClr>
                <a:srgbClr val="990033"/>
              </a:buClr>
              <a:buFontTx/>
              <a:buAutoNum type="alphaLcParenR"/>
              <a:defRPr/>
            </a:pPr>
            <a:r>
              <a:rPr lang="en-GB" sz="1800" dirty="0">
                <a:cs typeface="Arial" charset="0"/>
              </a:rPr>
              <a:t>The Schrödinger equation + the Coulomb potential</a:t>
            </a:r>
            <a:endParaRPr lang="en-GB" sz="1800" dirty="0">
              <a:cs typeface="+mn-cs"/>
            </a:endParaRPr>
          </a:p>
          <a:p>
            <a:pPr marL="342900" indent="-342900">
              <a:spcBef>
                <a:spcPts val="500"/>
              </a:spcBef>
              <a:buClr>
                <a:srgbClr val="990033"/>
              </a:buClr>
              <a:buFontTx/>
              <a:buAutoNum type="alphaLcParenR"/>
              <a:defRPr/>
            </a:pPr>
            <a:r>
              <a:rPr lang="en-GB" sz="1800" dirty="0">
                <a:cs typeface="+mn-cs"/>
              </a:rPr>
              <a:t>The Schrödinger equation </a:t>
            </a:r>
            <a:r>
              <a:rPr lang="en-GB" sz="1800" dirty="0">
                <a:cs typeface="Arial" charset="0"/>
              </a:rPr>
              <a:t>+ the Coulomb potential </a:t>
            </a:r>
            <a:r>
              <a:rPr lang="en-GB" sz="1800" dirty="0">
                <a:cs typeface="+mn-cs"/>
              </a:rPr>
              <a:t>+ electron spin</a:t>
            </a:r>
          </a:p>
          <a:p>
            <a:pPr marL="342900" indent="-342900">
              <a:spcBef>
                <a:spcPts val="500"/>
              </a:spcBef>
              <a:buClr>
                <a:srgbClr val="990033"/>
              </a:buClr>
              <a:buFontTx/>
              <a:buAutoNum type="alphaLcParenR"/>
              <a:defRPr/>
            </a:pPr>
            <a:r>
              <a:rPr lang="en-GB" sz="1800" dirty="0">
                <a:cs typeface="+mn-cs"/>
              </a:rPr>
              <a:t>The Schrödinger equation </a:t>
            </a:r>
            <a:r>
              <a:rPr lang="en-GB" sz="1800" dirty="0">
                <a:cs typeface="Arial" charset="0"/>
              </a:rPr>
              <a:t>+ the Coulomb potential </a:t>
            </a:r>
            <a:r>
              <a:rPr lang="en-GB" sz="1800" dirty="0">
                <a:cs typeface="+mn-cs"/>
              </a:rPr>
              <a:t>+ electron spin + the Pauli exclusion principle </a:t>
            </a:r>
            <a:endParaRPr lang="en-GB" sz="1800" b="1" dirty="0">
              <a:cs typeface="+mn-cs"/>
            </a:endParaRPr>
          </a:p>
          <a:p>
            <a:pPr marL="342900" indent="-342900">
              <a:spcBef>
                <a:spcPts val="500"/>
              </a:spcBef>
              <a:buClr>
                <a:srgbClr val="990033"/>
              </a:buClr>
              <a:buFontTx/>
              <a:buAutoNum type="alphaLcParenR"/>
              <a:defRPr/>
            </a:pPr>
            <a:r>
              <a:rPr lang="en-GB" sz="1800" dirty="0">
                <a:cs typeface="+mn-cs"/>
              </a:rPr>
              <a:t>What your viewers really want to hear about is how to make America great again. </a:t>
            </a:r>
          </a:p>
        </p:txBody>
      </p:sp>
      <p:sp>
        <p:nvSpPr>
          <p:cNvPr id="18441" name="Rectangle 10"/>
          <p:cNvSpPr>
            <a:spLocks noChangeArrowheads="1"/>
          </p:cNvSpPr>
          <p:nvPr/>
        </p:nvSpPr>
        <p:spPr bwMode="auto">
          <a:xfrm>
            <a:off x="460375" y="908050"/>
            <a:ext cx="85042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00000"/>
              </a:lnSpc>
              <a:buFontTx/>
              <a:buNone/>
            </a:pPr>
            <a:r>
              <a:rPr lang="en-GB" altLang="en-US" sz="4000"/>
              <a:t>What explains the periodicity of the Periodic Table?</a:t>
            </a:r>
          </a:p>
        </p:txBody>
      </p:sp>
      <p:pic>
        <p:nvPicPr>
          <p:cNvPr id="18444" name="Picture 12" descr="Image result for donald trump t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1" y="4581128"/>
            <a:ext cx="3240361" cy="182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DDDDDD"/>
      </a:lt2>
      <a:accent1>
        <a:srgbClr val="B01C2E"/>
      </a:accent1>
      <a:accent2>
        <a:srgbClr val="081C5A"/>
      </a:accent2>
      <a:accent3>
        <a:srgbClr val="FFFFFF"/>
      </a:accent3>
      <a:accent4>
        <a:srgbClr val="000000"/>
      </a:accent4>
      <a:accent5>
        <a:srgbClr val="D4ABAD"/>
      </a:accent5>
      <a:accent6>
        <a:srgbClr val="061851"/>
      </a:accent6>
      <a:hlink>
        <a:srgbClr val="B2B2B2"/>
      </a:hlink>
      <a:folHlink>
        <a:srgbClr val="EAEAE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ts val="3600"/>
          </a:lnSpc>
          <a:spcBef>
            <a:spcPts val="500"/>
          </a:spcBef>
          <a:spcAft>
            <a:spcPct val="0"/>
          </a:spcAft>
          <a:buClr>
            <a:srgbClr val="990033"/>
          </a:buClr>
          <a:buSzTx/>
          <a:buFontTx/>
          <a:buNone/>
          <a:tabLst/>
          <a:defRPr kumimoji="0" sz="2400" b="0" i="0" u="none" strike="noStrike" cap="none" normalizeH="0" baseline="0" smtClean="0">
            <a:ln>
              <a:noFill/>
            </a:ln>
            <a:solidFill>
              <a:schemeClr val="tx1"/>
            </a:solidFill>
            <a:effectLst/>
            <a:latin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DDDDDD"/>
        </a:lt2>
        <a:accent1>
          <a:srgbClr val="B01C2E"/>
        </a:accent1>
        <a:accent2>
          <a:srgbClr val="081C5A"/>
        </a:accent2>
        <a:accent3>
          <a:srgbClr val="FFFFFF"/>
        </a:accent3>
        <a:accent4>
          <a:srgbClr val="000000"/>
        </a:accent4>
        <a:accent5>
          <a:srgbClr val="D4ABAD"/>
        </a:accent5>
        <a:accent6>
          <a:srgbClr val="061851"/>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26138</TotalTime>
  <Words>5015</Words>
  <Application>Microsoft Office PowerPoint</Application>
  <PresentationFormat>On-screen Show (4:3)</PresentationFormat>
  <Paragraphs>487</Paragraphs>
  <Slides>52</Slides>
  <Notes>52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Symbol</vt:lpstr>
      <vt:lpstr>Tahoma</vt:lpstr>
      <vt:lpstr>Times New Roman</vt:lpstr>
      <vt:lpstr>Wingdings</vt:lpstr>
      <vt:lpstr>Default Design</vt:lpstr>
      <vt:lpstr>PowerPoint Presentation</vt:lpstr>
      <vt:lpstr>Quantum technology with diamond &amp; silicon  Gavin Morley, Department of Physics, University of Warwick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space is for the name and role of the speaker.  A sans serif typeface of 18 pt is recommended.</dc:title>
  <dc:creator>Gavin W Morley</dc:creator>
  <cp:lastModifiedBy>Gavin Morley</cp:lastModifiedBy>
  <cp:revision>900</cp:revision>
  <cp:lastPrinted>2017-06-15T09:24:21Z</cp:lastPrinted>
  <dcterms:created xsi:type="dcterms:W3CDTF">2003-04-01T14:58:27Z</dcterms:created>
  <dcterms:modified xsi:type="dcterms:W3CDTF">2017-06-20T08:47:07Z</dcterms:modified>
</cp:coreProperties>
</file>