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09"/>
  </p:notesMasterIdLst>
  <p:handoutMasterIdLst>
    <p:handoutMasterId r:id="rId110"/>
  </p:handoutMasterIdLst>
  <p:sldIdLst>
    <p:sldId id="409" r:id="rId2"/>
    <p:sldId id="514" r:id="rId3"/>
    <p:sldId id="516" r:id="rId4"/>
    <p:sldId id="518" r:id="rId5"/>
    <p:sldId id="519" r:id="rId6"/>
    <p:sldId id="520" r:id="rId7"/>
    <p:sldId id="604" r:id="rId8"/>
    <p:sldId id="605" r:id="rId9"/>
    <p:sldId id="606" r:id="rId10"/>
    <p:sldId id="607" r:id="rId11"/>
    <p:sldId id="608" r:id="rId12"/>
    <p:sldId id="609" r:id="rId13"/>
    <p:sldId id="610" r:id="rId14"/>
    <p:sldId id="611" r:id="rId15"/>
    <p:sldId id="612" r:id="rId16"/>
    <p:sldId id="626" r:id="rId17"/>
    <p:sldId id="613" r:id="rId18"/>
    <p:sldId id="614" r:id="rId19"/>
    <p:sldId id="615" r:id="rId20"/>
    <p:sldId id="616" r:id="rId21"/>
    <p:sldId id="617" r:id="rId22"/>
    <p:sldId id="618" r:id="rId23"/>
    <p:sldId id="619" r:id="rId24"/>
    <p:sldId id="620" r:id="rId25"/>
    <p:sldId id="603" r:id="rId26"/>
    <p:sldId id="521" r:id="rId27"/>
    <p:sldId id="522" r:id="rId28"/>
    <p:sldId id="523" r:id="rId29"/>
    <p:sldId id="524" r:id="rId30"/>
    <p:sldId id="525" r:id="rId31"/>
    <p:sldId id="600" r:id="rId32"/>
    <p:sldId id="527" r:id="rId33"/>
    <p:sldId id="528" r:id="rId34"/>
    <p:sldId id="529" r:id="rId35"/>
    <p:sldId id="599" r:id="rId36"/>
    <p:sldId id="621" r:id="rId37"/>
    <p:sldId id="622" r:id="rId38"/>
    <p:sldId id="623" r:id="rId39"/>
    <p:sldId id="624" r:id="rId40"/>
    <p:sldId id="625" r:id="rId41"/>
    <p:sldId id="601" r:id="rId42"/>
    <p:sldId id="602" r:id="rId43"/>
    <p:sldId id="532" r:id="rId44"/>
    <p:sldId id="533" r:id="rId45"/>
    <p:sldId id="534" r:id="rId46"/>
    <p:sldId id="535" r:id="rId47"/>
    <p:sldId id="536" r:id="rId48"/>
    <p:sldId id="537" r:id="rId49"/>
    <p:sldId id="538" r:id="rId50"/>
    <p:sldId id="539" r:id="rId51"/>
    <p:sldId id="540" r:id="rId52"/>
    <p:sldId id="541" r:id="rId53"/>
    <p:sldId id="542" r:id="rId54"/>
    <p:sldId id="543" r:id="rId55"/>
    <p:sldId id="544" r:id="rId56"/>
    <p:sldId id="545" r:id="rId57"/>
    <p:sldId id="546" r:id="rId58"/>
    <p:sldId id="547" r:id="rId59"/>
    <p:sldId id="548" r:id="rId60"/>
    <p:sldId id="549" r:id="rId61"/>
    <p:sldId id="550" r:id="rId62"/>
    <p:sldId id="551" r:id="rId63"/>
    <p:sldId id="552" r:id="rId64"/>
    <p:sldId id="553" r:id="rId65"/>
    <p:sldId id="554" r:id="rId66"/>
    <p:sldId id="555" r:id="rId67"/>
    <p:sldId id="556" r:id="rId68"/>
    <p:sldId id="557" r:id="rId69"/>
    <p:sldId id="558" r:id="rId70"/>
    <p:sldId id="559" r:id="rId71"/>
    <p:sldId id="560" r:id="rId72"/>
    <p:sldId id="561" r:id="rId73"/>
    <p:sldId id="562" r:id="rId74"/>
    <p:sldId id="629" r:id="rId75"/>
    <p:sldId id="563" r:id="rId76"/>
    <p:sldId id="564" r:id="rId77"/>
    <p:sldId id="565" r:id="rId78"/>
    <p:sldId id="566" r:id="rId79"/>
    <p:sldId id="567" r:id="rId80"/>
    <p:sldId id="568" r:id="rId81"/>
    <p:sldId id="569" r:id="rId82"/>
    <p:sldId id="570" r:id="rId83"/>
    <p:sldId id="571" r:id="rId84"/>
    <p:sldId id="627" r:id="rId85"/>
    <p:sldId id="628" r:id="rId86"/>
    <p:sldId id="572" r:id="rId87"/>
    <p:sldId id="573" r:id="rId88"/>
    <p:sldId id="574" r:id="rId89"/>
    <p:sldId id="575" r:id="rId90"/>
    <p:sldId id="576" r:id="rId91"/>
    <p:sldId id="577" r:id="rId92"/>
    <p:sldId id="578" r:id="rId93"/>
    <p:sldId id="579" r:id="rId94"/>
    <p:sldId id="580" r:id="rId95"/>
    <p:sldId id="581" r:id="rId96"/>
    <p:sldId id="582" r:id="rId97"/>
    <p:sldId id="583" r:id="rId98"/>
    <p:sldId id="584" r:id="rId99"/>
    <p:sldId id="585" r:id="rId100"/>
    <p:sldId id="586" r:id="rId101"/>
    <p:sldId id="587" r:id="rId102"/>
    <p:sldId id="588" r:id="rId103"/>
    <p:sldId id="589" r:id="rId104"/>
    <p:sldId id="590" r:id="rId105"/>
    <p:sldId id="591" r:id="rId106"/>
    <p:sldId id="592" r:id="rId107"/>
    <p:sldId id="596" r:id="rId108"/>
  </p:sldIdLst>
  <p:sldSz cx="9144000" cy="6858000" type="screen4x3"/>
  <p:notesSz cx="7102475" cy="102330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0000FF"/>
    <a:srgbClr val="FF3300"/>
    <a:srgbClr val="FAFBD5"/>
    <a:srgbClr val="B01C2E"/>
    <a:srgbClr val="00CC00"/>
    <a:srgbClr val="002448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176" autoAdjust="0"/>
  </p:normalViewPr>
  <p:slideViewPr>
    <p:cSldViewPr>
      <p:cViewPr varScale="1">
        <p:scale>
          <a:sx n="62" d="100"/>
          <a:sy n="62" d="100"/>
        </p:scale>
        <p:origin x="763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951" cy="511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216" tIns="49108" rIns="98216" bIns="49108" numCol="1" anchor="t" anchorCtr="0" compatLnSpc="1">
            <a:prstTxWarp prst="textNoShape">
              <a:avLst/>
            </a:prstTxWarp>
          </a:bodyPr>
          <a:lstStyle>
            <a:lvl1pPr defTabSz="981637" eaLnBrk="0" hangingPunct="0">
              <a:lnSpc>
                <a:spcPts val="3865"/>
              </a:lnSpc>
              <a:spcBef>
                <a:spcPts val="534"/>
              </a:spcBef>
              <a:buClr>
                <a:srgbClr val="990033"/>
              </a:buCl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457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525" y="0"/>
            <a:ext cx="3077951" cy="511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216" tIns="49108" rIns="98216" bIns="49108" numCol="1" anchor="t" anchorCtr="0" compatLnSpc="1">
            <a:prstTxWarp prst="textNoShape">
              <a:avLst/>
            </a:prstTxWarp>
          </a:bodyPr>
          <a:lstStyle>
            <a:lvl1pPr algn="r" defTabSz="981637" eaLnBrk="0" hangingPunct="0">
              <a:lnSpc>
                <a:spcPts val="3865"/>
              </a:lnSpc>
              <a:spcBef>
                <a:spcPts val="534"/>
              </a:spcBef>
              <a:buClr>
                <a:srgbClr val="990033"/>
              </a:buCl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458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930"/>
            <a:ext cx="3077951" cy="511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216" tIns="49108" rIns="98216" bIns="49108" numCol="1" anchor="b" anchorCtr="0" compatLnSpc="1">
            <a:prstTxWarp prst="textNoShape">
              <a:avLst/>
            </a:prstTxWarp>
          </a:bodyPr>
          <a:lstStyle>
            <a:lvl1pPr defTabSz="981637" eaLnBrk="0" hangingPunct="0">
              <a:lnSpc>
                <a:spcPts val="3865"/>
              </a:lnSpc>
              <a:spcBef>
                <a:spcPts val="534"/>
              </a:spcBef>
              <a:buClr>
                <a:srgbClr val="990033"/>
              </a:buCl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458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525" y="9721930"/>
            <a:ext cx="3077951" cy="511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216" tIns="49108" rIns="98216" bIns="49108" numCol="1" anchor="b" anchorCtr="0" compatLnSpc="1">
            <a:prstTxWarp prst="textNoShape">
              <a:avLst/>
            </a:prstTxWarp>
          </a:bodyPr>
          <a:lstStyle>
            <a:lvl1pPr algn="r" defTabSz="981637" eaLnBrk="0" hangingPunct="0">
              <a:lnSpc>
                <a:spcPts val="3865"/>
              </a:lnSpc>
              <a:spcBef>
                <a:spcPts val="534"/>
              </a:spcBef>
              <a:buClr>
                <a:srgbClr val="990033"/>
              </a:buClr>
              <a:defRPr sz="1200"/>
            </a:lvl1pPr>
          </a:lstStyle>
          <a:p>
            <a:pPr>
              <a:defRPr/>
            </a:pPr>
            <a:fld id="{E31BEF90-E24A-4A05-9EBF-84C3E6B20B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315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951" cy="511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216" tIns="49108" rIns="98216" bIns="49108" numCol="1" anchor="t" anchorCtr="0" compatLnSpc="1">
            <a:prstTxWarp prst="textNoShape">
              <a:avLst/>
            </a:prstTxWarp>
          </a:bodyPr>
          <a:lstStyle>
            <a:lvl1pPr defTabSz="981637" eaLnBrk="0" hangingPunct="0">
              <a:lnSpc>
                <a:spcPct val="100000"/>
              </a:lnSpc>
              <a:spcBef>
                <a:spcPct val="20000"/>
              </a:spcBef>
              <a:buClrTx/>
              <a:defRPr sz="1200">
                <a:solidFill>
                  <a:schemeClr val="bg1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525" y="0"/>
            <a:ext cx="3077951" cy="511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216" tIns="49108" rIns="98216" bIns="49108" numCol="1" anchor="t" anchorCtr="0" compatLnSpc="1">
            <a:prstTxWarp prst="textNoShape">
              <a:avLst/>
            </a:prstTxWarp>
          </a:bodyPr>
          <a:lstStyle>
            <a:lvl1pPr algn="r" defTabSz="981637" eaLnBrk="0" hangingPunct="0">
              <a:lnSpc>
                <a:spcPct val="100000"/>
              </a:lnSpc>
              <a:spcBef>
                <a:spcPct val="20000"/>
              </a:spcBef>
              <a:buClrTx/>
              <a:defRPr sz="1200">
                <a:solidFill>
                  <a:schemeClr val="bg1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8163" y="4860171"/>
            <a:ext cx="5206152" cy="4604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216" tIns="49108" rIns="98216" bIns="491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930"/>
            <a:ext cx="3077951" cy="511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216" tIns="49108" rIns="98216" bIns="49108" numCol="1" anchor="b" anchorCtr="0" compatLnSpc="1">
            <a:prstTxWarp prst="textNoShape">
              <a:avLst/>
            </a:prstTxWarp>
          </a:bodyPr>
          <a:lstStyle>
            <a:lvl1pPr defTabSz="981637" eaLnBrk="0" hangingPunct="0">
              <a:lnSpc>
                <a:spcPct val="100000"/>
              </a:lnSpc>
              <a:spcBef>
                <a:spcPct val="20000"/>
              </a:spcBef>
              <a:buClrTx/>
              <a:defRPr sz="1200">
                <a:solidFill>
                  <a:schemeClr val="bg1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525" y="9721930"/>
            <a:ext cx="3077951" cy="511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216" tIns="49108" rIns="98216" bIns="49108" numCol="1" anchor="b" anchorCtr="0" compatLnSpc="1">
            <a:prstTxWarp prst="textNoShape">
              <a:avLst/>
            </a:prstTxWarp>
          </a:bodyPr>
          <a:lstStyle>
            <a:lvl1pPr algn="r" defTabSz="981637" eaLnBrk="0" hangingPunct="0">
              <a:spcBef>
                <a:spcPct val="20000"/>
              </a:spcBef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FFF2D5E-E689-49DA-BB49-5695BCAED3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17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1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3113" indent="-296863" defTabSz="981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9038" indent="-236538" defTabSz="981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65288" indent="-236538" defTabSz="981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41538" indent="-236538" defTabSz="981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98738" indent="-236538" defTabSz="981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55938" indent="-236538" defTabSz="981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13138" indent="-236538" defTabSz="981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70338" indent="-236538" defTabSz="981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6061351C-7741-4D5D-9A0B-80F33978874E}" type="slidenum"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</a:t>
            </a:fld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20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/>
              <a:t>You can’t cut a magnet in half and get two magnetic monopoles. If you keep on cutting then you get down to an electron which is a fundamental particle and it has a magnetic dipole. People have looked for magnetic monopoles, but never seen a free one (only quasiparticles). 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D4CA2A9C-3E36-49C7-92A6-867FE59D327A}" type="slidenum"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11</a:t>
            </a:fld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525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/>
              <a:t>Why does it precess? Energy is minimised by magnetic moment pointing along B. However, the magnetic field B alone cannot rotate the magnetic moment to make it reach this minimum energy because angular momentum must be conserved (just like linear momentum). Instead, the magnetic moment precesses just like a spinning top does. However, the precessing magnetic moments can relax to the lower energy state with help from other processes. 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A2A572A1-D044-485E-AB0F-884552ED9CE4}" type="slidenum"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12</a:t>
            </a:fld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508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/>
              <a:t>A magnetic moment is always connected with angular momentum. 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2A4F81EB-9D1C-4DA4-BFD6-556E966010BE}" type="slidenum"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13</a:t>
            </a:fld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50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F523EAD0-9856-46CF-8A65-3A0EA1CB0DC5}" type="slidenum"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14</a:t>
            </a:fld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160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/>
              <a:t>A magnetic moment is always connected with angular momentum. 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0E89481A-96E9-44FE-A9A0-B95F22B19AA6}" type="slidenum"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15</a:t>
            </a:fld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240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/>
              <a:t>A magnetic moment is always connected with angular momentum. 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0E89481A-96E9-44FE-A9A0-B95F22B19AA6}" type="slidenum"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16</a:t>
            </a:fld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154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/>
              <a:t>A magnetic moment is always connected with angular momentum. 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26244784-1DF1-4FB6-8413-554205B5C7FF}" type="slidenum"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17</a:t>
            </a:fld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1022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42CE8C05-7929-4EFA-A17B-6C4256219775}" type="slidenum"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18</a:t>
            </a:fld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493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/>
              <a:t>It precesses. However, it will then line up due to other “relaxation” processes (eg it could emit a photon or a phonon). If the temperature is high then it is less likely to line up. 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1EAFF700-120F-46B3-AE7F-67E3C1166E43}" type="slidenum"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19</a:t>
            </a:fld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658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66CDA81-3C2D-462E-AF12-2ABA51876AF9}" type="slidenum">
              <a:rPr lang="en-GB" altLang="en-US" smtClean="0"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20</a:t>
            </a:fld>
            <a:endParaRPr lang="en-GB" altLang="en-US" smtClean="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2668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1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3113" indent="-296863" defTabSz="981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9038" indent="-236538" defTabSz="981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65288" indent="-236538" defTabSz="981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41538" indent="-236538" defTabSz="981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98738" indent="-236538" defTabSz="981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55938" indent="-236538" defTabSz="981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13138" indent="-236538" defTabSz="981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70338" indent="-236538" defTabSz="981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6061351C-7741-4D5D-9A0B-80F33978874E}" type="slidenum"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2</a:t>
            </a:fld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7515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/>
              <a:t>Why does it precess? Energy is minimised by magnetic moment pointing along B. However, the magnetic field B alone cannot rotate the magnetic moment to make it reach this minimum energy because angular momentum must be conserved (just like linear momentum). Instead, the magnetic moment precesses just like a spinning top does. However, the precessing magnetic moments can relax to the lower energy state with help from other processes. 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1966B65F-2A34-4128-9D96-6AB929BCABD9}" type="slidenum"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24</a:t>
            </a:fld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3026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601141-924E-4BC0-9647-76AF570AD148}" type="slidenum">
              <a:rPr lang="en-GB" altLang="en-US" smtClean="0"/>
              <a:pPr>
                <a:spcBef>
                  <a:spcPct val="0"/>
                </a:spcBef>
              </a:pPr>
              <a:t>27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4009636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Nuclear spins are all around us, with long coherence times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68F5A12-9670-4231-8374-89C8B00AB54D}" type="slidenum">
              <a:rPr lang="en-GB" altLang="en-US" smtClean="0"/>
              <a:pPr>
                <a:spcBef>
                  <a:spcPct val="0"/>
                </a:spcBef>
              </a:pPr>
              <a:t>32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5141910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Nuclear spins are all around us, with long coherence times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D1DFA92-775F-41D8-BF4A-1F2732670D56}" type="slidenum">
              <a:rPr lang="en-GB" altLang="en-US" smtClean="0"/>
              <a:pPr>
                <a:spcBef>
                  <a:spcPct val="0"/>
                </a:spcBef>
              </a:pPr>
              <a:t>33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7849936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Nuclear spins are all around us, with long coherence times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095A5D9-C64C-4E2E-9677-E6507D6EC018}" type="slidenum">
              <a:rPr lang="en-GB" altLang="en-US" smtClean="0"/>
              <a:pPr>
                <a:spcBef>
                  <a:spcPct val="0"/>
                </a:spcBef>
              </a:pPr>
              <a:t>34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0507621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58D4B06-DB0D-4CF9-860C-51876698F55A}" type="slidenum">
              <a:rPr lang="en-GB" altLang="en-US" smtClean="0"/>
              <a:pPr>
                <a:spcBef>
                  <a:spcPct val="0"/>
                </a:spcBef>
              </a:pPr>
              <a:t>37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6145030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B92DAF3-6F67-4C45-BEB6-7F428C3313E4}" type="slidenum">
              <a:rPr lang="en-GB" altLang="en-US" smtClean="0"/>
              <a:pPr>
                <a:spcBef>
                  <a:spcPct val="0"/>
                </a:spcBef>
              </a:pPr>
              <a:t>38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1057747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5EFF08-62D1-421A-91F5-B3CA1ADE1095}" type="slidenum">
              <a:rPr lang="en-GB" altLang="en-US" smtClean="0"/>
              <a:pPr>
                <a:spcBef>
                  <a:spcPct val="0"/>
                </a:spcBef>
              </a:pPr>
              <a:t>39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8225789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Nuclear spins are all around us, with long coherence times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095A5D9-C64C-4E2E-9677-E6507D6EC018}" type="slidenum">
              <a:rPr lang="en-GB" altLang="en-US" smtClean="0"/>
              <a:pPr>
                <a:spcBef>
                  <a:spcPct val="0"/>
                </a:spcBef>
              </a:pPr>
              <a:t>41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5764325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Nuclear spins are all around us, with long coherence times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095A5D9-C64C-4E2E-9677-E6507D6EC018}" type="slidenum">
              <a:rPr lang="en-GB" altLang="en-US" smtClean="0"/>
              <a:pPr>
                <a:spcBef>
                  <a:spcPct val="0"/>
                </a:spcBef>
              </a:pPr>
              <a:t>42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793731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1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3113" indent="-296863" defTabSz="981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9038" indent="-236538" defTabSz="981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65288" indent="-236538" defTabSz="981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41538" indent="-236538" defTabSz="981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98738" indent="-236538" defTabSz="981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55938" indent="-236538" defTabSz="981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13138" indent="-236538" defTabSz="981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70338" indent="-236538" defTabSz="981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6061351C-7741-4D5D-9A0B-80F33978874E}" type="slidenum"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3</a:t>
            </a:fld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9517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68E7A90-9BDE-4E14-BCDF-BC53B8DD5D7C}" type="slidenum">
              <a:rPr lang="en-GB" altLang="en-US" smtClean="0"/>
              <a:pPr>
                <a:spcBef>
                  <a:spcPct val="0"/>
                </a:spcBef>
              </a:pPr>
              <a:t>43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8323100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DAB5F34-5FD9-4058-ABF6-05C035ABAD42}" type="slidenum">
              <a:rPr lang="en-GB" altLang="en-US" smtClean="0"/>
              <a:pPr>
                <a:spcBef>
                  <a:spcPct val="0"/>
                </a:spcBef>
              </a:pPr>
              <a:t>44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3108205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DD08287-B89B-43A9-8520-BC9B9E44D6AD}" type="slidenum">
              <a:rPr lang="en-GB" altLang="en-US" smtClean="0"/>
              <a:pPr>
                <a:spcBef>
                  <a:spcPct val="0"/>
                </a:spcBef>
              </a:pPr>
              <a:t>45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514954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6A01AAA-2353-498F-9A5B-72299CB2BBA9}" type="slidenum">
              <a:rPr lang="en-GB" altLang="en-US" smtClean="0"/>
              <a:pPr>
                <a:spcBef>
                  <a:spcPct val="0"/>
                </a:spcBef>
              </a:pPr>
              <a:t>46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6790671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Signal gets exponentially smaller as the number of qubits (q) is increased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4CEE467-989D-43B8-946E-DAE4FF6A682E}" type="slidenum">
              <a:rPr lang="en-GB" altLang="en-US" smtClean="0"/>
              <a:pPr>
                <a:spcBef>
                  <a:spcPct val="0"/>
                </a:spcBef>
              </a:pPr>
              <a:t>47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2709460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CC5B45-90D7-48B9-BB75-40AFD66A7D35}" type="slidenum">
              <a:rPr lang="en-GB" altLang="en-US" smtClean="0"/>
              <a:pPr>
                <a:spcBef>
                  <a:spcPct val="0"/>
                </a:spcBef>
              </a:pPr>
              <a:t>48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5210923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Lithographically-defined quantum dots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BABC445-DBA8-4A39-A5E0-0D7FB4F893FF}" type="slidenum">
              <a:rPr lang="en-GB" altLang="en-US" smtClean="0"/>
              <a:pPr>
                <a:spcBef>
                  <a:spcPct val="0"/>
                </a:spcBef>
              </a:pPr>
              <a:t>49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3013522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Spin coherence times are not long enough due to coupling to &gt;1000 Ga and As nuclear spins. Also spin-orbit coupling is higher than you would like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C2FEAE0-64C0-4B04-9090-52AABE673A7D}" type="slidenum">
              <a:rPr lang="en-GB" altLang="en-US" smtClean="0"/>
              <a:pPr>
                <a:spcBef>
                  <a:spcPct val="0"/>
                </a:spcBef>
              </a:pPr>
              <a:t>50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2165181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Light atoms with nice low spin orbit coupling. Also silicon carbide is being considered. The white dots are silicon atoms. Substitute in a phosphorous atoms for a silicon atom and a spare electron can be bound at low temperature: that’s the lemon in the middle. This electron spin ½ is coupled to the nuclear spin ½ of the phosphorous. Called a “semiconductor vacuum” because the semiconductor does not do much.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2F22CA2-E706-4DFD-B412-18F20030CA19}" type="slidenum">
              <a:rPr lang="en-GB" altLang="en-US" smtClean="0"/>
              <a:pPr>
                <a:spcBef>
                  <a:spcPct val="0"/>
                </a:spcBef>
              </a:pPr>
              <a:t>51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4389764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B0AF226-5CF1-4280-A8B7-4AF3A5638DC0}" type="slidenum">
              <a:rPr lang="en-GB" altLang="en-US" smtClean="0"/>
              <a:pPr>
                <a:spcBef>
                  <a:spcPct val="0"/>
                </a:spcBef>
              </a:pPr>
              <a:t>52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754097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Nuclear spins are all around us, with long coherence times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86469B9-D6DC-487C-95F3-F5C1A97149E2}" type="slidenum">
              <a:rPr lang="en-GB" altLang="en-US" smtClean="0"/>
              <a:pPr>
                <a:spcBef>
                  <a:spcPct val="0"/>
                </a:spcBef>
              </a:pPr>
              <a:t>4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373166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57A7621-59DC-4A41-8002-E3669DC9A6FE}" type="slidenum">
              <a:rPr lang="en-GB" altLang="en-US" smtClean="0"/>
              <a:pPr>
                <a:spcBef>
                  <a:spcPct val="0"/>
                </a:spcBef>
              </a:pPr>
              <a:t>53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2295230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Epsilon_r used to be called the dielectric constant</a:t>
            </a: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21B5A03-1026-4096-8FA0-B1DB3460ABDD}" type="slidenum">
              <a:rPr lang="en-GB" altLang="en-US" smtClean="0"/>
              <a:pPr>
                <a:spcBef>
                  <a:spcPct val="0"/>
                </a:spcBef>
              </a:pPr>
              <a:t>54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2105928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Envelope wavefunction (yellow shape) is approximately hydrogenic, but the wavefunction actually has strong oscillations due to the lattice</a:t>
            </a: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F0EF28C-062C-49A0-9EB5-3E6451A770D2}" type="slidenum">
              <a:rPr lang="en-GB" altLang="en-US" smtClean="0"/>
              <a:pPr>
                <a:spcBef>
                  <a:spcPct val="0"/>
                </a:spcBef>
              </a:pPr>
              <a:t>55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9975781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Isotropic Hamiltonian: spatial symmetry is broken only by application of magnetic field. The anisotropy due to the lattice is small and will only become relevant later in the lecture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D106395-D4DB-46C0-8A72-6D3BAED961C4}" type="slidenum">
              <a:rPr lang="en-GB" altLang="en-US" smtClean="0"/>
              <a:pPr>
                <a:spcBef>
                  <a:spcPct val="0"/>
                </a:spcBef>
              </a:pPr>
              <a:t>56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7263964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5CD69EB-5BAF-4DA1-9FCB-DAD2A6E98A3B}" type="slidenum">
              <a:rPr lang="en-GB" altLang="en-US" smtClean="0"/>
              <a:pPr>
                <a:spcBef>
                  <a:spcPct val="0"/>
                </a:spcBef>
              </a:pPr>
              <a:t>57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3260632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60A0B64-BAA9-4B21-A19B-62F52BAD5B13}" type="slidenum">
              <a:rPr lang="en-GB" altLang="en-US" smtClean="0"/>
              <a:pPr>
                <a:spcBef>
                  <a:spcPct val="0"/>
                </a:spcBef>
              </a:pPr>
              <a:t>58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9220077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2741E74-028F-43F5-BAB7-E936E71D73D6}" type="slidenum">
              <a:rPr lang="en-GB" altLang="en-US" smtClean="0"/>
              <a:pPr>
                <a:spcBef>
                  <a:spcPct val="0"/>
                </a:spcBef>
              </a:pPr>
              <a:t>59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2146957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Hydrogen lithography with STM. Being set up in UCL by Neil Curson and Steven Schofield</a:t>
            </a: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12923F7-2AA3-4DBC-95AF-E9EF911221D4}" type="slidenum">
              <a:rPr lang="en-GB" altLang="en-US" smtClean="0"/>
              <a:pPr>
                <a:spcBef>
                  <a:spcPct val="0"/>
                </a:spcBef>
              </a:pPr>
              <a:t>60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8901299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43711FB-41D8-4F3C-A8CE-B72DC1270390}" type="slidenum">
              <a:rPr lang="en-GB" altLang="en-US" smtClean="0"/>
              <a:pPr>
                <a:spcBef>
                  <a:spcPct val="0"/>
                </a:spcBef>
              </a:pPr>
              <a:t>61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7460113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3BF1FF1-01C9-4F88-BDC1-75A25F66AAC5}" type="slidenum">
              <a:rPr lang="en-GB" altLang="en-US" smtClean="0"/>
              <a:pPr>
                <a:spcBef>
                  <a:spcPct val="0"/>
                </a:spcBef>
              </a:pPr>
              <a:t>62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208396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BD0E90A-5F0D-43A8-8B5E-E7BF84FF38D7}" type="slidenum">
              <a:rPr lang="en-GB" altLang="en-US" smtClean="0"/>
              <a:pPr>
                <a:spcBef>
                  <a:spcPct val="0"/>
                </a:spcBef>
              </a:pPr>
              <a:t>5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5435394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23C1C39-0768-4A43-A421-68AE58C8D79C}" type="slidenum">
              <a:rPr lang="en-GB" altLang="en-US" smtClean="0"/>
              <a:pPr>
                <a:spcBef>
                  <a:spcPct val="0"/>
                </a:spcBef>
              </a:pPr>
              <a:t>63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4632782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CC1D4B7-174D-420D-A2AB-7F73BDD28708}" type="slidenum">
              <a:rPr lang="en-GB" altLang="en-US" smtClean="0"/>
              <a:pPr>
                <a:spcBef>
                  <a:spcPct val="0"/>
                </a:spcBef>
              </a:pPr>
              <a:t>64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99427638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C75D3FC-3C21-4007-AECF-1A4197BAA881}" type="slidenum">
              <a:rPr lang="en-GB" altLang="en-US" smtClean="0"/>
              <a:pPr>
                <a:spcBef>
                  <a:spcPct val="0"/>
                </a:spcBef>
              </a:pPr>
              <a:t>65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6494510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EDBB8C0-53E7-4F1A-A05B-4216AB0E6A95}" type="slidenum">
              <a:rPr lang="en-GB" altLang="en-US" smtClean="0"/>
              <a:pPr>
                <a:spcBef>
                  <a:spcPct val="0"/>
                </a:spcBef>
              </a:pPr>
              <a:t>66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07586104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31A266D-9186-4CC7-9804-4148011061C3}" type="slidenum">
              <a:rPr lang="en-GB" altLang="en-US" smtClean="0"/>
              <a:pPr>
                <a:spcBef>
                  <a:spcPct val="0"/>
                </a:spcBef>
              </a:pPr>
              <a:t>67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1984164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2B7E042-F80A-4984-B918-1D82EFDFD38C}" type="slidenum">
              <a:rPr lang="en-GB" altLang="en-US" smtClean="0"/>
              <a:pPr>
                <a:spcBef>
                  <a:spcPct val="0"/>
                </a:spcBef>
              </a:pPr>
              <a:t>68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9581018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51BFE41-8E9F-4A3F-AB68-D680D0676915}" type="slidenum">
              <a:rPr lang="en-GB" altLang="en-US" smtClean="0"/>
              <a:pPr>
                <a:spcBef>
                  <a:spcPct val="0"/>
                </a:spcBef>
              </a:pPr>
              <a:t>69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42818315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BFFDDE4-E134-431E-BE6A-60D41FBEDA4E}" type="slidenum">
              <a:rPr lang="en-GB" altLang="en-US" smtClean="0"/>
              <a:pPr>
                <a:spcBef>
                  <a:spcPct val="0"/>
                </a:spcBef>
              </a:pPr>
              <a:t>70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59252503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141361F-51B8-4280-B063-4B1E5B2FDEFD}" type="slidenum">
              <a:rPr lang="en-GB" altLang="en-US" smtClean="0"/>
              <a:pPr>
                <a:spcBef>
                  <a:spcPct val="0"/>
                </a:spcBef>
              </a:pPr>
              <a:t>71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54484852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E00D0B2-13C2-41DE-8F08-B009015D5F0C}" type="slidenum">
              <a:rPr lang="en-GB" altLang="en-US" smtClean="0"/>
              <a:pPr>
                <a:spcBef>
                  <a:spcPct val="0"/>
                </a:spcBef>
              </a:pPr>
              <a:t>72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457483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/>
              <a:t>Maxwell’s equations tell us that an electric charge creates a magnetic field. mu is in the same direction as A. 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B2F4C18B-4666-41A4-B57F-9597CECD25B0}" type="slidenum"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7</a:t>
            </a:fld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22629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62E0FD3-8EFC-48ED-8861-8121C48CB51C}" type="slidenum">
              <a:rPr lang="en-GB" altLang="en-US" smtClean="0"/>
              <a:pPr>
                <a:spcBef>
                  <a:spcPct val="0"/>
                </a:spcBef>
              </a:pPr>
              <a:t>73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94807488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62E0FD3-8EFC-48ED-8861-8121C48CB51C}" type="slidenum">
              <a:rPr lang="en-GB" altLang="en-US" smtClean="0"/>
              <a:pPr>
                <a:spcBef>
                  <a:spcPct val="0"/>
                </a:spcBef>
              </a:pPr>
              <a:t>74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8390238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E2C312A-2517-42F4-A339-FB96F6D76516}" type="slidenum">
              <a:rPr lang="en-GB" altLang="en-US" smtClean="0"/>
              <a:pPr>
                <a:spcBef>
                  <a:spcPct val="0"/>
                </a:spcBef>
              </a:pPr>
              <a:t>75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25306541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58D4B06-DB0D-4CF9-860C-51876698F55A}" type="slidenum">
              <a:rPr lang="en-GB" altLang="en-US" smtClean="0"/>
              <a:pPr>
                <a:spcBef>
                  <a:spcPct val="0"/>
                </a:spcBef>
              </a:pPr>
              <a:t>76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20584172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B92DAF3-6F67-4C45-BEB6-7F428C3313E4}" type="slidenum">
              <a:rPr lang="en-GB" altLang="en-US" smtClean="0"/>
              <a:pPr>
                <a:spcBef>
                  <a:spcPct val="0"/>
                </a:spcBef>
              </a:pPr>
              <a:t>77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12367413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5EFF08-62D1-421A-91F5-B3CA1ADE1095}" type="slidenum">
              <a:rPr lang="en-GB" altLang="en-US" smtClean="0"/>
              <a:pPr>
                <a:spcBef>
                  <a:spcPct val="0"/>
                </a:spcBef>
              </a:pPr>
              <a:t>78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53803344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99.9% electron polarization</a:t>
            </a: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D1B7B04-B72D-4B34-B25E-8525444FF475}" type="slidenum">
              <a:rPr lang="en-GB" altLang="en-US" smtClean="0"/>
              <a:pPr>
                <a:spcBef>
                  <a:spcPct val="0"/>
                </a:spcBef>
              </a:pPr>
              <a:t>79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34278133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99.9% electron polarization</a:t>
            </a: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A7D20DA-3F2A-40A6-8546-334A3799FAE1}" type="slidenum">
              <a:rPr lang="en-GB" altLang="en-US" smtClean="0"/>
              <a:pPr>
                <a:spcBef>
                  <a:spcPct val="0"/>
                </a:spcBef>
              </a:pPr>
              <a:t>80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09733362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99.9% electron polarization</a:t>
            </a: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4C70C96-6A0D-4E31-9FAA-5F1434590A72}" type="slidenum">
              <a:rPr lang="en-GB" altLang="en-US" smtClean="0"/>
              <a:pPr>
                <a:spcBef>
                  <a:spcPct val="0"/>
                </a:spcBef>
              </a:pPr>
              <a:t>81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63147362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Coherence of a nuclear spin is longer than for an electron spin because the nuclear magnetic moment is ~1000 times smaller. </a:t>
            </a: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0AF7EA9-2B8D-4C01-849D-943F8AE53C4A}" type="slidenum">
              <a:rPr lang="en-GB" altLang="en-US" smtClean="0"/>
              <a:pPr>
                <a:spcBef>
                  <a:spcPct val="0"/>
                </a:spcBef>
              </a:pPr>
              <a:t>82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842370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/>
              <a:t>Equivalently we can describe this as a magnetic dipole. 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F4A40E1B-9115-45EB-969F-ADDFF8979763}" type="slidenum"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8</a:t>
            </a:fld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98298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99.9% electron polarization</a:t>
            </a: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E01AD1B-9874-417E-AB87-4F5C6434ADE0}" type="slidenum">
              <a:rPr lang="en-GB" altLang="en-US" smtClean="0"/>
              <a:pPr>
                <a:spcBef>
                  <a:spcPct val="0"/>
                </a:spcBef>
              </a:pPr>
              <a:t>83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98825766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99.9% electron polarization</a:t>
            </a: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4C70C96-6A0D-4E31-9FAA-5F1434590A72}" type="slidenum">
              <a:rPr lang="en-GB" altLang="en-US" smtClean="0"/>
              <a:pPr>
                <a:spcBef>
                  <a:spcPct val="0"/>
                </a:spcBef>
              </a:pPr>
              <a:t>84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9548066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99.9% electron polarization</a:t>
            </a: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4C70C96-6A0D-4E31-9FAA-5F1434590A72}" type="slidenum">
              <a:rPr lang="en-GB" altLang="en-US" smtClean="0"/>
              <a:pPr>
                <a:spcBef>
                  <a:spcPct val="0"/>
                </a:spcBef>
              </a:pPr>
              <a:t>85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34552236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2703C69-69A7-4A82-B1FF-17E05C776C73}" type="slidenum">
              <a:rPr lang="en-GB" altLang="en-US" smtClean="0"/>
              <a:pPr>
                <a:spcBef>
                  <a:spcPct val="0"/>
                </a:spcBef>
              </a:pPr>
              <a:t>86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3145180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6D39741-C502-4BAA-B987-10A00E4BA76A}" type="slidenum">
              <a:rPr lang="en-GB" altLang="en-US" smtClean="0"/>
              <a:pPr>
                <a:spcBef>
                  <a:spcPct val="0"/>
                </a:spcBef>
              </a:pPr>
              <a:t>87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11726372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0F70740-5F7F-46D3-B55A-9A7D986C8552}" type="slidenum">
              <a:rPr lang="en-GB" altLang="en-US" smtClean="0"/>
              <a:pPr>
                <a:spcBef>
                  <a:spcPct val="0"/>
                </a:spcBef>
              </a:pPr>
              <a:t>88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79413942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8F95FE3-6CED-4E24-AEB4-89171C91E26F}" type="slidenum">
              <a:rPr lang="en-GB" altLang="en-US" smtClean="0"/>
              <a:pPr>
                <a:spcBef>
                  <a:spcPct val="0"/>
                </a:spcBef>
              </a:pPr>
              <a:t>89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35231621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7D886CE-52C4-4D71-9E38-1A328DB21D35}" type="slidenum">
              <a:rPr lang="en-GB" altLang="en-US" smtClean="0"/>
              <a:pPr>
                <a:spcBef>
                  <a:spcPct val="0"/>
                </a:spcBef>
              </a:pPr>
              <a:t>90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94954736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051403F-3069-470C-97DD-2C30C7D24272}" type="slidenum">
              <a:rPr lang="en-GB" altLang="en-US" smtClean="0"/>
              <a:pPr>
                <a:spcBef>
                  <a:spcPct val="0"/>
                </a:spcBef>
              </a:pPr>
              <a:t>91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0154622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In high-field regime. You can see the 10 different states of the nuclear spin</a:t>
            </a: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CA558EA-D284-4F81-A110-2F9BFDDD9A50}" type="slidenum">
              <a:rPr lang="en-GB" altLang="en-US" smtClean="0"/>
              <a:pPr>
                <a:spcBef>
                  <a:spcPct val="0"/>
                </a:spcBef>
              </a:pPr>
              <a:t>92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482034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/>
              <a:t>Here is a question for you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A3030A7E-8860-4E29-9401-62B82BFA9865}" type="slidenum"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9</a:t>
            </a:fld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68495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207491A-FCEB-4D79-89F2-543583F6C34B}" type="slidenum">
              <a:rPr lang="en-GB" altLang="en-US" smtClean="0"/>
              <a:pPr>
                <a:spcBef>
                  <a:spcPct val="0"/>
                </a:spcBef>
              </a:pPr>
              <a:t>93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42965547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Not in high-field regime</a:t>
            </a: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9B74C8E-D7EA-4D94-B164-2FA1989CCA03}" type="slidenum">
              <a:rPr lang="en-GB" altLang="en-US" smtClean="0"/>
              <a:pPr>
                <a:spcBef>
                  <a:spcPct val="0"/>
                </a:spcBef>
              </a:pPr>
              <a:t>94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07245188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T2 for Si:Bi is over 1ms: as long as Si:P and limited by 29Si. T1 rate is Orbach term (deltaE=500K) + T7 Raman term</a:t>
            </a:r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04A38D5-8674-4EC2-9E8C-BDE6AFDAD1F3}" type="slidenum">
              <a:rPr lang="en-GB" altLang="en-US" smtClean="0"/>
              <a:pPr>
                <a:spcBef>
                  <a:spcPct val="0"/>
                </a:spcBef>
              </a:pPr>
              <a:t>95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18384809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CE497F7-F971-47A1-8F88-86DE782924CA}" type="slidenum">
              <a:rPr lang="en-GB" altLang="en-US" smtClean="0"/>
              <a:pPr>
                <a:spcBef>
                  <a:spcPct val="0"/>
                </a:spcBef>
              </a:pPr>
              <a:t>96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65873087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8DED3D1-1823-4947-8DBF-4651D86F0F09}" type="slidenum">
              <a:rPr lang="en-GB" altLang="en-US" smtClean="0"/>
              <a:pPr>
                <a:spcBef>
                  <a:spcPct val="0"/>
                </a:spcBef>
              </a:pPr>
              <a:t>97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96918983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05B3546-1269-4A3A-895F-881BD293F6FD}" type="slidenum">
              <a:rPr lang="en-GB" altLang="en-US" smtClean="0"/>
              <a:pPr>
                <a:spcBef>
                  <a:spcPct val="0"/>
                </a:spcBef>
              </a:pPr>
              <a:t>98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68914303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F3B02BB-D16E-45B5-9CAD-8E345A2F5FC1}" type="slidenum">
              <a:rPr lang="en-GB" altLang="en-US" smtClean="0"/>
              <a:pPr>
                <a:spcBef>
                  <a:spcPct val="0"/>
                </a:spcBef>
              </a:pPr>
              <a:t>99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33424293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E1C5086-40C6-46C6-86F5-C843478634CF}" type="slidenum">
              <a:rPr lang="en-GB" altLang="en-US" smtClean="0"/>
              <a:pPr>
                <a:spcBef>
                  <a:spcPct val="0"/>
                </a:spcBef>
              </a:pPr>
              <a:t>100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14379748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4C3B448-C2F6-43BE-8138-20131F1BB4B2}" type="slidenum">
              <a:rPr lang="en-GB" altLang="en-US" smtClean="0"/>
              <a:pPr>
                <a:spcBef>
                  <a:spcPct val="0"/>
                </a:spcBef>
              </a:pPr>
              <a:t>101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67235465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7E5A6D3-E1D8-4689-91AF-3D002A55DC34}" type="slidenum">
              <a:rPr lang="en-GB" altLang="en-US" smtClean="0"/>
              <a:pPr>
                <a:spcBef>
                  <a:spcPct val="0"/>
                </a:spcBef>
              </a:pPr>
              <a:t>102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798174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/>
              <a:t>a or b?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36BD7B30-A248-46B9-9A5F-5D7668320AF3}" type="slidenum"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10</a:t>
            </a:fld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07766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B44BAE4-3352-4EB3-AFCD-D01DFED11EDB}" type="slidenum">
              <a:rPr lang="en-GB" altLang="en-US" smtClean="0"/>
              <a:pPr>
                <a:spcBef>
                  <a:spcPct val="0"/>
                </a:spcBef>
              </a:pPr>
              <a:t>103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95827554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Points where decoherence is reduced and nuclear spin can be manipulated fast</a:t>
            </a: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E352F4-6014-435D-9559-DF06D4632071}" type="slidenum">
              <a:rPr lang="en-GB" altLang="en-US" smtClean="0"/>
              <a:pPr>
                <a:spcBef>
                  <a:spcPct val="0"/>
                </a:spcBef>
              </a:pPr>
              <a:t>104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79937101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76306E6-EC15-4434-8792-FCBDBFA5CC4C}" type="slidenum">
              <a:rPr lang="en-GB" altLang="en-US" smtClean="0"/>
              <a:pPr>
                <a:spcBef>
                  <a:spcPct val="0"/>
                </a:spcBef>
              </a:pPr>
              <a:t>105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96589315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668B612-99B1-4EF6-8691-D011A5355525}" type="slidenum">
              <a:rPr lang="en-GB" altLang="en-US" smtClean="0"/>
              <a:pPr>
                <a:spcBef>
                  <a:spcPct val="0"/>
                </a:spcBef>
              </a:pPr>
              <a:t>106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58088155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Si:Bi ionisation energy is 68meV and Si:P has 45meV, Si:As has 54meV</a:t>
            </a:r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E8E6DA5-3D28-466A-9163-3398842F79B4}" type="slidenum">
              <a:rPr lang="en-GB" altLang="en-US" smtClean="0"/>
              <a:pPr>
                <a:spcBef>
                  <a:spcPct val="0"/>
                </a:spcBef>
              </a:pPr>
              <a:t>107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613620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 userDrawn="1"/>
        </p:nvSpPr>
        <p:spPr bwMode="auto">
          <a:xfrm>
            <a:off x="0" y="0"/>
            <a:ext cx="533400" cy="175260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altLang="en-GB" sz="2800" smtClean="0">
              <a:solidFill>
                <a:srgbClr val="002244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5496" y="6453336"/>
            <a:ext cx="4157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Gavin W Morley, Bristol QE</a:t>
            </a:r>
            <a:r>
              <a:rPr lang="en-GB" sz="1600" baseline="0" dirty="0" smtClean="0"/>
              <a:t> CDT, June </a:t>
            </a:r>
            <a:r>
              <a:rPr lang="en-GB" sz="1600" dirty="0" smtClean="0"/>
              <a:t>2017</a:t>
            </a:r>
            <a:endParaRPr lang="en-GB" sz="1600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-17212" y="6453336"/>
            <a:ext cx="4157164" cy="0"/>
          </a:xfrm>
          <a:prstGeom prst="line">
            <a:avLst/>
          </a:prstGeom>
          <a:noFill/>
          <a:ln w="38100" cap="flat" cmpd="sng" algn="ctr">
            <a:solidFill>
              <a:schemeClr val="accent6">
                <a:lumMod val="25000"/>
                <a:lumOff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Slide Number Placeholder 4"/>
          <p:cNvSpPr txBox="1">
            <a:spLocks/>
          </p:cNvSpPr>
          <p:nvPr userDrawn="1"/>
        </p:nvSpPr>
        <p:spPr bwMode="auto">
          <a:xfrm>
            <a:off x="0" y="5334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247319C5-EF97-4336-87E3-AB528EAF8E07}" type="slidenum">
              <a:rPr lang="en-US" smtClean="0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811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524000"/>
            <a:ext cx="7467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533400"/>
            <a:ext cx="533400" cy="533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78634-2568-4741-9BEB-FC6B2F052A22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784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524000"/>
            <a:ext cx="7467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533400"/>
            <a:ext cx="533400" cy="533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78634-2568-4741-9BEB-FC6B2F052A22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266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524000"/>
            <a:ext cx="7467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533400"/>
            <a:ext cx="533400" cy="533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78634-2568-4741-9BEB-FC6B2F052A22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60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524000"/>
            <a:ext cx="7467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533400"/>
            <a:ext cx="533400" cy="533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78634-2568-4741-9BEB-FC6B2F052A22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604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524000"/>
            <a:ext cx="7467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533400"/>
            <a:ext cx="533400" cy="533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78634-2568-4741-9BEB-FC6B2F052A22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394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524000"/>
            <a:ext cx="7467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533400"/>
            <a:ext cx="533400" cy="533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78634-2568-4741-9BEB-FC6B2F052A22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014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524000"/>
            <a:ext cx="7467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533400"/>
            <a:ext cx="533400" cy="533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78634-2568-4741-9BEB-FC6B2F052A22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295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524000"/>
            <a:ext cx="7467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533400"/>
            <a:ext cx="533400" cy="533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78634-2568-4741-9BEB-FC6B2F052A22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880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524000"/>
            <a:ext cx="7467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533400"/>
            <a:ext cx="533400" cy="533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78634-2568-4741-9BEB-FC6B2F052A22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273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4676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524000"/>
            <a:ext cx="7467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84359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3D7218E4-AEBD-4C52-AB8D-DE559A279FB4}" type="datetimeFigureOut">
              <a:rPr lang="en-GB" altLang="en-US"/>
              <a:pPr>
                <a:defRPr/>
              </a:pPr>
              <a:t>20/06/2017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AED3FB-441B-428E-A916-24D0DEEFD8B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050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 txBox="1">
            <a:spLocks/>
          </p:cNvSpPr>
          <p:nvPr userDrawn="1"/>
        </p:nvSpPr>
        <p:spPr bwMode="auto">
          <a:xfrm>
            <a:off x="0" y="5334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247319C5-EF97-4336-87E3-AB528EAF8E07}" type="slidenum">
              <a:rPr lang="en-US" smtClean="0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664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524000"/>
            <a:ext cx="7467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533400"/>
            <a:ext cx="533400" cy="533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78634-2568-4741-9BEB-FC6B2F052A22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522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 txBox="1">
            <a:spLocks/>
          </p:cNvSpPr>
          <p:nvPr userDrawn="1"/>
        </p:nvSpPr>
        <p:spPr bwMode="auto">
          <a:xfrm>
            <a:off x="0" y="5334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247319C5-EF97-4336-87E3-AB528EAF8E07}" type="slidenum">
              <a:rPr lang="en-US" smtClean="0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73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 txBox="1">
            <a:spLocks/>
          </p:cNvSpPr>
          <p:nvPr userDrawn="1"/>
        </p:nvSpPr>
        <p:spPr bwMode="auto">
          <a:xfrm>
            <a:off x="0" y="5334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247319C5-EF97-4336-87E3-AB528EAF8E07}" type="slidenum">
              <a:rPr lang="en-US" smtClean="0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467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84359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F7C098AC-0C9B-451A-A307-D583F1B8980A}" type="datetimeFigureOut">
              <a:rPr lang="en-GB" altLang="en-US"/>
              <a:pPr>
                <a:defRPr/>
              </a:pPr>
              <a:t>20/06/2017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B101C4-F8D5-4AE0-8BEA-2D34E892D23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 bwMode="auto">
          <a:xfrm>
            <a:off x="0" y="5334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247319C5-EF97-4336-87E3-AB528EAF8E07}" type="slidenum">
              <a:rPr lang="en-US" smtClean="0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168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 txBox="1">
            <a:spLocks/>
          </p:cNvSpPr>
          <p:nvPr userDrawn="1"/>
        </p:nvSpPr>
        <p:spPr bwMode="auto">
          <a:xfrm>
            <a:off x="0" y="5334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247319C5-EF97-4336-87E3-AB528EAF8E07}" type="slidenum">
              <a:rPr lang="en-US" smtClean="0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08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524000"/>
            <a:ext cx="7467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533400"/>
            <a:ext cx="533400" cy="533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78634-2568-4741-9BEB-FC6B2F052A22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265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524000"/>
            <a:ext cx="7467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533400"/>
            <a:ext cx="533400" cy="533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78634-2568-4741-9BEB-FC6B2F052A22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928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524000"/>
            <a:ext cx="7467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533400"/>
            <a:ext cx="533400" cy="533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78634-2568-4741-9BEB-FC6B2F052A22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24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0" y="0"/>
            <a:ext cx="533400" cy="175260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altLang="en-GB" sz="2800" smtClean="0">
              <a:solidFill>
                <a:srgbClr val="002244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5496" y="6453336"/>
            <a:ext cx="4157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Gavin W Morley, Bristol QE</a:t>
            </a:r>
            <a:r>
              <a:rPr lang="en-GB" sz="1600" baseline="0" dirty="0" smtClean="0"/>
              <a:t> CDT, June </a:t>
            </a:r>
            <a:r>
              <a:rPr lang="en-GB" sz="1600" dirty="0" smtClean="0"/>
              <a:t>2017</a:t>
            </a:r>
            <a:endParaRPr lang="en-GB" sz="1600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-17212" y="6453336"/>
            <a:ext cx="4157164" cy="0"/>
          </a:xfrm>
          <a:prstGeom prst="line">
            <a:avLst/>
          </a:prstGeom>
          <a:noFill/>
          <a:ln w="38100" cap="flat" cmpd="sng" algn="ctr">
            <a:solidFill>
              <a:schemeClr val="accent6">
                <a:lumMod val="25000"/>
                <a:lumOff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Slide Number Placeholder 4"/>
          <p:cNvSpPr txBox="1">
            <a:spLocks/>
          </p:cNvSpPr>
          <p:nvPr userDrawn="1"/>
        </p:nvSpPr>
        <p:spPr bwMode="auto">
          <a:xfrm>
            <a:off x="0" y="5334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247319C5-EF97-4336-87E3-AB528EAF8E07}" type="slidenum">
              <a:rPr lang="en-US" smtClean="0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3" r:id="rId1"/>
    <p:sldLayoutId id="2147484454" r:id="rId2"/>
    <p:sldLayoutId id="2147484455" r:id="rId3"/>
    <p:sldLayoutId id="2147484456" r:id="rId4"/>
    <p:sldLayoutId id="2147484457" r:id="rId5"/>
    <p:sldLayoutId id="2147484458" r:id="rId6"/>
    <p:sldLayoutId id="2147484459" r:id="rId7"/>
    <p:sldLayoutId id="2147484460" r:id="rId8"/>
    <p:sldLayoutId id="2147484461" r:id="rId9"/>
    <p:sldLayoutId id="2147484462" r:id="rId10"/>
    <p:sldLayoutId id="2147484463" r:id="rId11"/>
    <p:sldLayoutId id="2147484464" r:id="rId12"/>
    <p:sldLayoutId id="2147484465" r:id="rId13"/>
    <p:sldLayoutId id="2147484466" r:id="rId14"/>
    <p:sldLayoutId id="2147484467" r:id="rId15"/>
    <p:sldLayoutId id="2147484468" r:id="rId16"/>
    <p:sldLayoutId id="2147484469" r:id="rId17"/>
    <p:sldLayoutId id="2147484470" r:id="rId18"/>
    <p:sldLayoutId id="2147484471" r:id="rId19"/>
    <p:sldLayoutId id="2147484472" r:id="rId2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ts val="3600"/>
        </a:lnSpc>
        <a:spcBef>
          <a:spcPts val="500"/>
        </a:spcBef>
        <a:spcAft>
          <a:spcPct val="0"/>
        </a:spcAft>
        <a:buClr>
          <a:srgbClr val="990033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33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90033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jpeg"/><Relationship Id="rId4" Type="http://schemas.openxmlformats.org/officeDocument/2006/relationships/image" Target="../media/image9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jpeg"/><Relationship Id="rId4" Type="http://schemas.openxmlformats.org/officeDocument/2006/relationships/image" Target="../media/image93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image" Target="../media/image95.emf"/><Relationship Id="rId4" Type="http://schemas.openxmlformats.org/officeDocument/2006/relationships/image" Target="../media/image9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2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emf"/><Relationship Id="rId4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jpeg"/><Relationship Id="rId4" Type="http://schemas.openxmlformats.org/officeDocument/2006/relationships/image" Target="../media/image4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jpeg"/><Relationship Id="rId4" Type="http://schemas.openxmlformats.org/officeDocument/2006/relationships/image" Target="../media/image4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jpeg"/><Relationship Id="rId4" Type="http://schemas.openxmlformats.org/officeDocument/2006/relationships/image" Target="../media/image4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eg"/><Relationship Id="rId4" Type="http://schemas.openxmlformats.org/officeDocument/2006/relationships/image" Target="../media/image5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eg"/><Relationship Id="rId4" Type="http://schemas.openxmlformats.org/officeDocument/2006/relationships/image" Target="../media/image5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3.wmf"/><Relationship Id="rId4" Type="http://schemas.openxmlformats.org/officeDocument/2006/relationships/oleObject" Target="../embeddings/oleObject3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6.png"/><Relationship Id="rId5" Type="http://schemas.openxmlformats.org/officeDocument/2006/relationships/image" Target="../media/image55.wmf"/><Relationship Id="rId4" Type="http://schemas.openxmlformats.org/officeDocument/2006/relationships/oleObject" Target="../embeddings/oleObject4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eg"/><Relationship Id="rId5" Type="http://schemas.openxmlformats.org/officeDocument/2006/relationships/image" Target="../media/image45.jpeg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jpeg"/><Relationship Id="rId4" Type="http://schemas.openxmlformats.org/officeDocument/2006/relationships/image" Target="../media/image4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jpeg"/><Relationship Id="rId4" Type="http://schemas.openxmlformats.org/officeDocument/2006/relationships/image" Target="../media/image4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45.jpeg"/><Relationship Id="rId4" Type="http://schemas.openxmlformats.org/officeDocument/2006/relationships/image" Target="../media/image5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image" Target="../media/image45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4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jpeg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eg"/><Relationship Id="rId5" Type="http://schemas.openxmlformats.org/officeDocument/2006/relationships/image" Target="../media/image63.png"/><Relationship Id="rId4" Type="http://schemas.openxmlformats.org/officeDocument/2006/relationships/image" Target="../media/image4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eg"/><Relationship Id="rId5" Type="http://schemas.openxmlformats.org/officeDocument/2006/relationships/image" Target="../media/image45.jpeg"/><Relationship Id="rId4" Type="http://schemas.openxmlformats.org/officeDocument/2006/relationships/image" Target="../media/image5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eg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png"/><Relationship Id="rId4" Type="http://schemas.openxmlformats.org/officeDocument/2006/relationships/image" Target="../media/image4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7" Type="http://schemas.openxmlformats.org/officeDocument/2006/relationships/image" Target="../media/image81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4.jpeg"/><Relationship Id="rId5" Type="http://schemas.openxmlformats.org/officeDocument/2006/relationships/image" Target="../media/image83.wmf"/><Relationship Id="rId4" Type="http://schemas.openxmlformats.org/officeDocument/2006/relationships/oleObject" Target="../embeddings/oleObject5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7" Type="http://schemas.openxmlformats.org/officeDocument/2006/relationships/image" Target="../media/image84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1.jpeg"/><Relationship Id="rId5" Type="http://schemas.openxmlformats.org/officeDocument/2006/relationships/image" Target="../media/image85.wmf"/><Relationship Id="rId4" Type="http://schemas.openxmlformats.org/officeDocument/2006/relationships/oleObject" Target="../embeddings/oleObject6.bin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4.jpeg"/><Relationship Id="rId5" Type="http://schemas.openxmlformats.org/officeDocument/2006/relationships/image" Target="../media/image86.wmf"/><Relationship Id="rId4" Type="http://schemas.openxmlformats.org/officeDocument/2006/relationships/oleObject" Target="../embeddings/oleObject7.bin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4.jpeg"/><Relationship Id="rId5" Type="http://schemas.openxmlformats.org/officeDocument/2006/relationships/image" Target="../media/image87.wmf"/><Relationship Id="rId4" Type="http://schemas.openxmlformats.org/officeDocument/2006/relationships/oleObject" Target="../embeddings/oleObject8.bin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7" Type="http://schemas.openxmlformats.org/officeDocument/2006/relationships/image" Target="../media/image84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9.png"/><Relationship Id="rId5" Type="http://schemas.openxmlformats.org/officeDocument/2006/relationships/image" Target="../media/image86.wmf"/><Relationship Id="rId4" Type="http://schemas.openxmlformats.org/officeDocument/2006/relationships/oleObject" Target="../embeddings/oleObject9.bin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jpeg"/><Relationship Id="rId4" Type="http://schemas.openxmlformats.org/officeDocument/2006/relationships/image" Target="../media/image90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AutoShape 6" descr="data:image/jpeg;base64,/9j/4AAQSkZJRgABAQAAAQABAAD/2wCEAAkGBxMQEhQUEhQQFhQVFxUYGBYYFBUYFRgZGBQXFxQXFBcYHCggHBwlGxQUJDEhJSkrLi4uFx8zODMtNygtLiwBCgoKDg0OGhAQGy0kICQsLSwvLC8tNDcsLCw3LSwsLCwsMiwvLCwsLDEsNiwsLDcsLCwsLC8sLCw0LCwsLCwsLP/AABEIAKAAoAMBIgACEQEDEQH/xAAcAAEAAgMBAQEAAAAAAAAAAAAABQYDBAcBAgj/xABIEAABAwIEAgUIBwQGCwAAAAABAAIDBBEFEiExBkETUWFxsQciMkJygZHBFCMzUoKh0SSSk6MVQ2KzwtIWFzREU2Rzg7Lw8f/EABoBAQADAQEBAAAAAAAAAAAAAAACAwQBBQb/xAAvEQACAgECAgYLAQEAAAAAAAAAAQIDEQQxEiEFQUJRcZETFCIyM1JhgZKhwbEV/9oADAMBAAIRAxEAPwDuKIiAIiIAiKvce1b4aORzHFpu0XGhsTrYrqWXgG9X49TwEiSRoI3AuT+ShajyiULPXefw/qvz3Utle4lwlcCT949ywVeFTEDJE8C3JpC0xoj1sHfn+VOjHqzH3R/N6x/62KL7s38v/OuAUmCVA3jeAt92Ez2sI3fkp+hq+Y5z7juTPKtRH1Zv5f8AnWdnlOoTuZR+EfIr88TYHO132ZPdY+ClDTyAWLJOXqlcdNfUxzP0BScfUEu01u9pCsNJVxyjNG5rh1g+K/J1ZTym1mSdXokqz+SvEpoapoLnjM9oLSSLguAOh3GqhOhJZTB+kUXgXqzHQiIgCIiAIiIAiIgC16+jZMwskaHNPIi4vyK2FiqZgxpceSA5riGDua4hoGhttpp2LRbhUhOwB7GXVkqg55vmIJJOnasLMO5kknvKhKSZYkyGhwiS/wA8rfDMpEYS4gfWCw2+qb8fSW2cJadwszcP6iR3ErmUSwyuDCZXuOR2ax6gDvva62arCJhvlP4B+ql/6Gb2rKMPI2c8e8omg0yqyYXINwPcLK0cG4OLlzw1wbYgEah24KSUh5uf8Vt4DL0DiDezt/kV1SRFplrCLwL1TKwiIgCIiAIiIAiIgCg8cnuQ3kPFTiqeLSfWuv1qMnhEoLmY2BbUbQtWF4WfpVQXmy1qztiWvBMOa3c91JEWzGY146NfbiV4T3oDXexakzQFmmmWjUSrhIsuEzZmW5t0/RbqheHHXD/w/NTSvWxnluERF04EREAREQBERAFzbjSqq2VDhBDE9t93SZeQ5WK6SqXxCy87u/5BZdZc6q+KKyX6eKlLDKxS1WJHeClH/ecfkt1ktfzjpv4jlMQU5t1dvUo2arMbryzwMbc7vaNM1x+WiwVanV2+7BeRbZCqO8mvuZqd1ZzbB+85SjJ6lo1bD8XKs0fE9LE4dJWwSaAaF2lr3sALEm4Gu2Xt0+JuMKGLJnqyRpcBr/Otl1GuhOU39pbIw177C/Eoca32n5lmkrqrkyD3lyxyVVa4GzaYHvefkqi7jvDbRj6TJdjMpPRyecc0Zzb/ANh41v6fxzUvGdC5hDaw3zMOYskBsDqD3rvo+kOuK/E7GNXVJ+ZI1QxDkaP39Ko6f+kv+R/nLZpOIKR5A+nQbN/rLEmzs3pNFgbt/NTAZnYHeYb/AHXBzfc4brHfdrq94r8TRCFT635kzwT0nRO6Xo82Yehe23b3qxqF4XFmP9oeAU0vTpk5VqTMliSm0giIrSAREQBERAEREAXNvKHiz6RlRMwNLmOaBm287KL/AJrpJXJ/LB/s1V1Xj8Qq5xUpQT70WV9ZzBuM1Vbcu6efVoIDy2JpebMFmAWJOgu4KQPD1a17Y/otHHIWSSDOGufljAzkkuOvnDdW+OFgiDg+7yMIzMykZA15ynNsb3Og2t2r3D4ojilUYWSB2SqEjnFpzPI2aGjQDXfU3XtxmknwrYz2SSKphf011OakSxtjbIIyBFC11yARazNvOHNWLGKHEWRUrm1Un7Q4Nble4WLgCA7Qdu3UVtYNhcn9Guj6OTMaiJ2XKc3oM1tvyVsNQxkTekGlPTsqG+0wzNd/hClbYovKS3/hTVZKax9P6c+lwbExWfRBiEuYMzl/SS5ALX158kp8NxFz6qIz53Uwu/MGuzAC/mZmm+nX1q010V5KySR/RuNHBGZC0nK6VmW9m6k6O2UkycQ1FTUCxa+GnkJtoWueGuNj3OUHc8bLbu6yUW0/v+jlOKYPW+eTFSzZGROdeOO4E32ZGUN1Nj3KFqBVYeRLEx8Lh6ZjLzG12Yjo5gQW300F+a7U6BsdRUw+q5lFDc+zIGH4gLn/ABPM59NXRsJaYqipc5pack0T6hpL2HbOx7QOeju1FZxrDSLk+Z2nhKQuizHdwYT3lgJU6q/wX9g32Yv7tqsC8eCwiye4REUiIREQBERAEREAXKPK+P2ar23j79xuurrn/HGFsqjLC8uAksLjcEWIIB7VVZNQcZPqaLao8TaOOx8XSnRrWNBbTNO7j+z3MZudrk3K3JOK6qV4c6eS4zWy5W2zWzWygb2C8reAqiAm0YqG8nRPySe9rgR4qDqqGON1pJZ4D1TUzh8HMcb9+UL6DT36ezbDM2oom1yeC6YLUyTOI6WY+s4maS52aT6WtgArBitHCGtDJWvzNALS/MQL+jYHa/Ky57hMOV1462lB2vncw2O485qk6vDnZbiajv19MNfeQrpShxLDx9jGtHNxeWyxU1LE55FRN0YuHHNJYuIHmmzj8NFr4lIY2nz3lrxYfWO1a3a4vbLc7bKmT4c4+lUYf75x+i2GtaB9ZW0zrAAEPkksOoWbe2qk3HOc/orr0cl358TPiHEMzSXCV5JdG43N7mI3jvfWwPJQ2IcXTSQSQuEZ6Rz3GS3ngSPD5WN5ZXOaCtqPB/pH2La2p/6cPRx/xXl3/ip/CfJo95DqkMgjFiY2uL5XdjnnRvbb3WWbU6rT1xzLBvpoknjc7PwUb07fZj/u2qwqD4VYGxua0WaC0AdQyqcXhVyUo5RomsSCIimQCIiAIiIAiIgCpnEbLzHvHgrmqfjzbzO93gsHSPwTRpniZowvDAXONgNSeoLejxKDIXOkZlvlN9rkXsQexQuKi8T4gRnkFgL2vdzWn83D4rVmjuWlpveoD87HszuZ0ZEWXMbX1IHslefoE8uWD0/RV2L2pYLHJRUT2te6OlLXmzXFjPOPYbdiwVfD9ESWdBTkixLcovbrso7F4panzmhto2Dow6RvSFxLS57Q3Qn0BuN+1boqbTyPe02eI2tOZlha+a+vWD+6Vu1Mp8Lw2ilaeCWVLnz5cvpgxN4foWf7tTfw2lSNFBCz7OGJvUWsaPALGZWuIIIIOxGoPcthk4AJNgBzXmetXYw5M46o74PqaoKjKmRfNXizBoLk9XPvtv8AkouTEy4/Zv8AeHfNqyWK6b5llaiXbhM+Y/vHgp1QXCR+rd3jwU6vqNN8KPgeZd77CIivKgiIgCIiAIiIAqdjjvr3f+8griuIeU/EJ6ese6N72A21HonzR16Km7TPUR4E8FtMuGWS21VEyWxeL221Itf/AOBZ4cNhsQAQDvYnaxBb3WJXKaPjqsGhdG7vYPkpqi41qHepEevR3x0Kor6H1tXOLXmW2aunaRfmYTACMuYEG4sdj5l7d/RtuOeq+X4REGkAvtYDfUAZ9Ad9ekdfvVeZjFQ12rIHC9rtc7e5HM/2SpMV01gSxmpt6XcP8QUp9H66e/8ApWtbpo7t+RIUdMGtDbkhoAF9/ett0IaFXjiNQw3ayIjtcf17VrTY5Unf6K0X+9e2l+tQh0Nfj2ks+J3/AKlMn7LePA1agVAABmyaG4N9SQMxBa37zSR2OWKKFzj6RIsRs43u0C7nPA2sbWCisZ4tq4jlD4D2sAP5qqux+qmflMshvs1unwDRdXvoS9rLaSLa9dW3yTP0Pwg67H9hHgp9UjyVU72Uz87SCXNOu/o81d1bCv0cVHOcGayXFJsIiKRAIiIAiIgCIiAKn45EHTPBFwevuCuCr3EcFnNfyOh7xt+Xgoy2JR3KvJw7TP1MMX7oHgvj/RGl/wCGB3EhS7HrM1yirpraT8ybhF7ohRwpTjZrv3itmPAYm6WdbvKlQV93U/WbfmZW9NU+yiDPDsRvcO131QcLU33L95Km7rwuXPWbX2mI6aqO0UQ7eGqUf1MfvF/FbUVCyP0Gtb3ADwW456wveoOcpbstUUtkTPDgsH/h+amVH4LDljufWN/dyUgrFsVPcIiLpwIiIAiIgCIiALFUwCRpa4aFZUQFKxOifT3JBLPvgafiHLwWlFXNOzh8V0JaNTg1PIbvijJ68oB+IVbr7ian3lSFUOsLIKgdYU3JwnSn1HN9l7h81hPB8HJ0w/H+oUeCRLjRFfSR1hfLqodYUu3hCDm6Y/j/AEC2IeF6ZvqF3tOcfmnAxxorT61t7X1OwG57gpvCsJc8h0gLW8mnc945BTlNRRxfZsY32WgH3kLYU1DBFzPAvURTIBERAERE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/>
          </a:p>
        </p:txBody>
      </p:sp>
      <p:sp>
        <p:nvSpPr>
          <p:cNvPr id="10249" name="Rectangle 10"/>
          <p:cNvSpPr>
            <a:spLocks noChangeArrowheads="1"/>
          </p:cNvSpPr>
          <p:nvPr/>
        </p:nvSpPr>
        <p:spPr bwMode="auto">
          <a:xfrm>
            <a:off x="1835571" y="404664"/>
            <a:ext cx="532871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buFontTx/>
              <a:buNone/>
            </a:pPr>
            <a:r>
              <a:rPr lang="en-GB" altLang="en-US" sz="4000" dirty="0" smtClean="0"/>
              <a:t>Dopants in crystals are like trapped 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827584" y="2447116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Their unpaired electron spins are qubits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158" y="3169944"/>
            <a:ext cx="4461698" cy="3346273"/>
          </a:xfrm>
          <a:prstGeom prst="rect">
            <a:avLst/>
          </a:prstGeom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421586" y="5589240"/>
            <a:ext cx="30783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dirty="0" smtClean="0"/>
              <a:t>Picture </a:t>
            </a:r>
            <a:r>
              <a:rPr lang="en-GB" altLang="en-US" sz="2000" dirty="0"/>
              <a:t>by Manuel </a:t>
            </a:r>
            <a:r>
              <a:rPr lang="en-GB" altLang="en-US" sz="2000" dirty="0" err="1"/>
              <a:t>Voegtli</a:t>
            </a:r>
            <a:endParaRPr lang="en-GB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10"/>
          <p:cNvSpPr>
            <a:spLocks noChangeArrowheads="1"/>
          </p:cNvSpPr>
          <p:nvPr/>
        </p:nvSpPr>
        <p:spPr bwMode="auto">
          <a:xfrm>
            <a:off x="460375" y="908050"/>
            <a:ext cx="85042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r>
              <a:rPr lang="en-GB" altLang="en-US" sz="4000"/>
              <a:t>What happens if we try to cut a magnet in half?</a:t>
            </a:r>
          </a:p>
        </p:txBody>
      </p:sp>
      <p:sp>
        <p:nvSpPr>
          <p:cNvPr id="20486" name="Rectangle 17"/>
          <p:cNvSpPr>
            <a:spLocks noChangeArrowheads="1"/>
          </p:cNvSpPr>
          <p:nvPr/>
        </p:nvSpPr>
        <p:spPr bwMode="auto">
          <a:xfrm rot="-1304658">
            <a:off x="4743450" y="2312988"/>
            <a:ext cx="792163" cy="107950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sp>
        <p:nvSpPr>
          <p:cNvPr id="20487" name="Rectangle 4"/>
          <p:cNvSpPr>
            <a:spLocks noChangeArrowheads="1"/>
          </p:cNvSpPr>
          <p:nvPr/>
        </p:nvSpPr>
        <p:spPr bwMode="auto">
          <a:xfrm rot="-1304658">
            <a:off x="5248275" y="3609975"/>
            <a:ext cx="792163" cy="10795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sp>
        <p:nvSpPr>
          <p:cNvPr id="20488" name="TextBox 5"/>
          <p:cNvSpPr txBox="1">
            <a:spLocks noChangeArrowheads="1"/>
          </p:cNvSpPr>
          <p:nvPr/>
        </p:nvSpPr>
        <p:spPr bwMode="auto">
          <a:xfrm rot="-1304658">
            <a:off x="5172075" y="2378075"/>
            <a:ext cx="4445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20490" name="Rectangle 19"/>
          <p:cNvSpPr>
            <a:spLocks noChangeArrowheads="1"/>
          </p:cNvSpPr>
          <p:nvPr/>
        </p:nvSpPr>
        <p:spPr bwMode="auto">
          <a:xfrm rot="-1304658">
            <a:off x="1120775" y="3402013"/>
            <a:ext cx="792163" cy="107950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sp>
        <p:nvSpPr>
          <p:cNvPr id="20491" name="Rectangle 21"/>
          <p:cNvSpPr>
            <a:spLocks noChangeArrowheads="1"/>
          </p:cNvSpPr>
          <p:nvPr/>
        </p:nvSpPr>
        <p:spPr bwMode="auto">
          <a:xfrm rot="-1304658">
            <a:off x="1647825" y="4619625"/>
            <a:ext cx="792163" cy="10795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sp>
        <p:nvSpPr>
          <p:cNvPr id="20492" name="Rectangle 22"/>
          <p:cNvSpPr>
            <a:spLocks noChangeArrowheads="1"/>
          </p:cNvSpPr>
          <p:nvPr/>
        </p:nvSpPr>
        <p:spPr bwMode="auto">
          <a:xfrm rot="-1304658">
            <a:off x="1549400" y="4635500"/>
            <a:ext cx="792163" cy="550863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sp>
        <p:nvSpPr>
          <p:cNvPr id="20493" name="Rectangle 23"/>
          <p:cNvSpPr>
            <a:spLocks noChangeArrowheads="1"/>
          </p:cNvSpPr>
          <p:nvPr/>
        </p:nvSpPr>
        <p:spPr bwMode="auto">
          <a:xfrm rot="-1304658">
            <a:off x="1236663" y="3935413"/>
            <a:ext cx="792162" cy="53975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sp>
        <p:nvSpPr>
          <p:cNvPr id="20494" name="TextBox 24"/>
          <p:cNvSpPr txBox="1">
            <a:spLocks noChangeArrowheads="1"/>
          </p:cNvSpPr>
          <p:nvPr/>
        </p:nvSpPr>
        <p:spPr bwMode="auto">
          <a:xfrm rot="-1304658">
            <a:off x="1566863" y="3430588"/>
            <a:ext cx="4445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20495" name="TextBox 1"/>
          <p:cNvSpPr txBox="1">
            <a:spLocks noChangeArrowheads="1"/>
          </p:cNvSpPr>
          <p:nvPr/>
        </p:nvSpPr>
        <p:spPr bwMode="auto">
          <a:xfrm>
            <a:off x="1166813" y="2565400"/>
            <a:ext cx="4587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/>
              <a:t>a)</a:t>
            </a:r>
          </a:p>
        </p:txBody>
      </p:sp>
      <p:sp>
        <p:nvSpPr>
          <p:cNvPr id="20496" name="TextBox 25"/>
          <p:cNvSpPr txBox="1">
            <a:spLocks noChangeArrowheads="1"/>
          </p:cNvSpPr>
          <p:nvPr/>
        </p:nvSpPr>
        <p:spPr bwMode="auto">
          <a:xfrm>
            <a:off x="3897313" y="2568575"/>
            <a:ext cx="4587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/>
              <a:t>b)</a:t>
            </a:r>
          </a:p>
        </p:txBody>
      </p:sp>
      <p:sp>
        <p:nvSpPr>
          <p:cNvPr id="17" name="Rectangle 27"/>
          <p:cNvSpPr>
            <a:spLocks noChangeArrowheads="1"/>
          </p:cNvSpPr>
          <p:nvPr/>
        </p:nvSpPr>
        <p:spPr bwMode="auto">
          <a:xfrm>
            <a:off x="5081662" y="6075064"/>
            <a:ext cx="33067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GB" altLang="en-US" sz="1400" dirty="0"/>
              <a:t>Chapter 1, Blundell, Magnetism in Condensed Matter, OUP 2001</a:t>
            </a:r>
          </a:p>
        </p:txBody>
      </p:sp>
    </p:spTree>
    <p:extLst>
      <p:ext uri="{BB962C8B-B14F-4D97-AF65-F5344CB8AC3E}">
        <p14:creationId xmlns:p14="http://schemas.microsoft.com/office/powerpoint/2010/main" val="68305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03350" y="1916113"/>
            <a:ext cx="5329238" cy="3624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48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2579" name="Text Box 58"/>
          <p:cNvSpPr txBox="1">
            <a:spLocks noChangeArrowheads="1"/>
          </p:cNvSpPr>
          <p:nvPr/>
        </p:nvSpPr>
        <p:spPr bwMode="auto">
          <a:xfrm>
            <a:off x="1619672" y="549275"/>
            <a:ext cx="73723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GB" altLang="en-US" sz="4000" dirty="0">
                <a:latin typeface="Arial" panose="020B0604020202020204" pitchFamily="34" charset="0"/>
              </a:rPr>
              <a:t>Nuclear-electronic magnetic resonance of </a:t>
            </a:r>
            <a:r>
              <a:rPr lang="en-GB" altLang="en-US" sz="4000" dirty="0" err="1">
                <a:latin typeface="Arial" panose="020B0604020202020204" pitchFamily="34" charset="0"/>
              </a:rPr>
              <a:t>Si:Bi</a:t>
            </a:r>
            <a:r>
              <a:rPr lang="en-GB" altLang="en-US" sz="4000" dirty="0">
                <a:latin typeface="Arial" panose="020B0604020202020204" pitchFamily="34" charset="0"/>
              </a:rPr>
              <a:t> at 4 GHz</a:t>
            </a:r>
          </a:p>
        </p:txBody>
      </p:sp>
      <p:pic>
        <p:nvPicPr>
          <p:cNvPr id="152580" name="Picture 2" descr="C:\Users\Admin\Documents\By us\papers\SiBi 4GHz\Nature Phys submission\SiBiHybrid_GWM_Fig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157413"/>
            <a:ext cx="4824413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771650" y="4941888"/>
            <a:ext cx="1071563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48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52582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644900"/>
            <a:ext cx="1143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3" name="Rectangle 8"/>
          <p:cNvSpPr>
            <a:spLocks noChangeArrowheads="1"/>
          </p:cNvSpPr>
          <p:nvPr/>
        </p:nvSpPr>
        <p:spPr bwMode="auto">
          <a:xfrm>
            <a:off x="358775" y="5589588"/>
            <a:ext cx="741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Arial" panose="020B0604020202020204" pitchFamily="34" charset="0"/>
              </a:rPr>
              <a:t>GWM, P Lueders, MH Mohammady, SJ Balian, G Aeppli, CWM Kay, WM Witzel, G Jeschke, TS Monteiro, Nature Materials </a:t>
            </a:r>
            <a:r>
              <a:rPr lang="en-GB" altLang="en-US" sz="1400" b="1">
                <a:latin typeface="Arial" panose="020B0604020202020204" pitchFamily="34" charset="0"/>
              </a:rPr>
              <a:t>12,</a:t>
            </a:r>
            <a:r>
              <a:rPr lang="en-GB" altLang="en-US" sz="1400">
                <a:latin typeface="Arial" panose="020B0604020202020204" pitchFamily="34" charset="0"/>
              </a:rPr>
              <a:t> 103 (2013)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732588" y="2135188"/>
            <a:ext cx="23764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10 </a:t>
            </a:r>
            <a:r>
              <a:rPr lang="en-US" altLang="en-US" sz="1800">
                <a:latin typeface="Wingdings" panose="05000000000000000000" pitchFamily="2" charset="2"/>
                <a:sym typeface="Wingdings" panose="05000000000000000000" pitchFamily="2" charset="2"/>
              </a:rPr>
              <a:t></a:t>
            </a:r>
            <a:r>
              <a:rPr lang="en-US" altLang="en-US" sz="1800">
                <a:latin typeface="Arial" panose="020B0604020202020204" pitchFamily="34" charset="0"/>
              </a:rPr>
              <a:t> 9 is an NMR transition at high field</a:t>
            </a:r>
            <a:endParaRPr lang="en-US" altLang="en-US" sz="1800" baseline="-25000">
              <a:latin typeface="Arial" panose="020B0604020202020204" pitchFamily="34" charset="0"/>
            </a:endParaRPr>
          </a:p>
        </p:txBody>
      </p:sp>
      <p:pic>
        <p:nvPicPr>
          <p:cNvPr id="13" name="Picture 2" descr="C:\Documents and Settings\Gavin Morley\My Documents\By us\papers\SiBi\Nature Materials submission\press release\artwork\GWM_SiBi_ima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9"/>
          <a:stretch>
            <a:fillRect/>
          </a:stretch>
        </p:blipFill>
        <p:spPr bwMode="auto">
          <a:xfrm>
            <a:off x="629890" y="127000"/>
            <a:ext cx="149383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123728" y="165100"/>
            <a:ext cx="2881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Bismuth donors in silicon</a:t>
            </a:r>
          </a:p>
        </p:txBody>
      </p:sp>
    </p:spTree>
    <p:extLst>
      <p:ext uri="{BB962C8B-B14F-4D97-AF65-F5344CB8AC3E}">
        <p14:creationId xmlns:p14="http://schemas.microsoft.com/office/powerpoint/2010/main" val="40088179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2492375"/>
            <a:ext cx="1143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7" name="Picture 2" descr="C:\Users\Admin\Documents\By us\papers\SiBi 4GHz\Nature Phys submission\SiBiHybrid_GWM_Fig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75"/>
          <a:stretch>
            <a:fillRect/>
          </a:stretch>
        </p:blipFill>
        <p:spPr bwMode="auto">
          <a:xfrm>
            <a:off x="1349375" y="1849438"/>
            <a:ext cx="3798888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8" name="Text Box 58"/>
          <p:cNvSpPr txBox="1">
            <a:spLocks noChangeArrowheads="1"/>
          </p:cNvSpPr>
          <p:nvPr/>
        </p:nvSpPr>
        <p:spPr bwMode="auto">
          <a:xfrm>
            <a:off x="1349375" y="549275"/>
            <a:ext cx="779462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GB" altLang="en-US" sz="4000">
                <a:latin typeface="Arial" panose="020B0604020202020204" pitchFamily="34" charset="0"/>
              </a:rPr>
              <a:t>Quantum control of a hybrid nuclear-electronic spin system</a:t>
            </a:r>
          </a:p>
        </p:txBody>
      </p:sp>
      <p:sp>
        <p:nvSpPr>
          <p:cNvPr id="154629" name="Rectangle 8"/>
          <p:cNvSpPr>
            <a:spLocks noChangeArrowheads="1"/>
          </p:cNvSpPr>
          <p:nvPr/>
        </p:nvSpPr>
        <p:spPr bwMode="auto">
          <a:xfrm>
            <a:off x="5616575" y="4030663"/>
            <a:ext cx="295275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Arial" panose="020B0604020202020204" pitchFamily="34" charset="0"/>
              </a:rPr>
              <a:t>GWM, P Lueders, MH Mohammady, SJ Balian, G Aeppli, CWM Kay, WM Witzel, G Jeschke, TS Monteiro, Nature Materials </a:t>
            </a:r>
            <a:r>
              <a:rPr lang="en-GB" altLang="en-US" sz="1400" b="1">
                <a:latin typeface="Arial" panose="020B0604020202020204" pitchFamily="34" charset="0"/>
              </a:rPr>
              <a:t>12,</a:t>
            </a:r>
            <a:r>
              <a:rPr lang="en-GB" altLang="en-US" sz="1400">
                <a:latin typeface="Arial" panose="020B0604020202020204" pitchFamily="34" charset="0"/>
              </a:rPr>
              <a:t> 103 (2013)</a:t>
            </a:r>
          </a:p>
        </p:txBody>
      </p:sp>
      <p:sp>
        <p:nvSpPr>
          <p:cNvPr id="2" name="Rectangle 1"/>
          <p:cNvSpPr/>
          <p:nvPr/>
        </p:nvSpPr>
        <p:spPr>
          <a:xfrm>
            <a:off x="1476375" y="1989138"/>
            <a:ext cx="142875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476375" y="4292600"/>
            <a:ext cx="142875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2555875" y="4471988"/>
            <a:ext cx="90488" cy="1169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2" name="Picture 2" descr="C:\Documents and Settings\Gavin Morley\My Documents\By us\papers\SiBi\Nature Materials submission\press release\artwork\GWM_SiBi_ima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9"/>
          <a:stretch>
            <a:fillRect/>
          </a:stretch>
        </p:blipFill>
        <p:spPr bwMode="auto">
          <a:xfrm>
            <a:off x="629890" y="127000"/>
            <a:ext cx="149383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123728" y="165100"/>
            <a:ext cx="2881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Bismuth donors in silicon</a:t>
            </a:r>
          </a:p>
        </p:txBody>
      </p:sp>
    </p:spTree>
    <p:extLst>
      <p:ext uri="{BB962C8B-B14F-4D97-AF65-F5344CB8AC3E}">
        <p14:creationId xmlns:p14="http://schemas.microsoft.com/office/powerpoint/2010/main" val="1995282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116013" y="1412875"/>
            <a:ext cx="4248150" cy="489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48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6675" name="Text Box 58"/>
          <p:cNvSpPr txBox="1">
            <a:spLocks noChangeArrowheads="1"/>
          </p:cNvSpPr>
          <p:nvPr/>
        </p:nvSpPr>
        <p:spPr bwMode="auto">
          <a:xfrm>
            <a:off x="2124075" y="549275"/>
            <a:ext cx="7019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4000">
                <a:latin typeface="Arial" panose="020B0604020202020204" pitchFamily="34" charset="0"/>
              </a:rPr>
              <a:t>Hybrid MR of Si:Bi at 4 GHz</a:t>
            </a:r>
          </a:p>
        </p:txBody>
      </p:sp>
      <p:pic>
        <p:nvPicPr>
          <p:cNvPr id="15667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2492375"/>
            <a:ext cx="1143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7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213100"/>
            <a:ext cx="13176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1913" y="1412875"/>
            <a:ext cx="4103687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56679" name="Rectangle 8"/>
          <p:cNvSpPr>
            <a:spLocks noChangeArrowheads="1"/>
          </p:cNvSpPr>
          <p:nvPr/>
        </p:nvSpPr>
        <p:spPr bwMode="auto">
          <a:xfrm>
            <a:off x="5616575" y="4030663"/>
            <a:ext cx="295275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Arial" panose="020B0604020202020204" pitchFamily="34" charset="0"/>
              </a:rPr>
              <a:t>GWM, P Lueders, MH Mohammady, SJ Balian, G Aeppli, CWM Kay, WM Witzel, G Jeschke, TS Monteiro, Nature Materials </a:t>
            </a:r>
            <a:r>
              <a:rPr lang="en-GB" altLang="en-US" sz="1400" b="1">
                <a:latin typeface="Arial" panose="020B0604020202020204" pitchFamily="34" charset="0"/>
              </a:rPr>
              <a:t>12,</a:t>
            </a:r>
            <a:r>
              <a:rPr lang="en-GB" altLang="en-US" sz="1400">
                <a:latin typeface="Arial" panose="020B0604020202020204" pitchFamily="34" charset="0"/>
              </a:rPr>
              <a:t> 103 (2013)</a:t>
            </a:r>
          </a:p>
        </p:txBody>
      </p:sp>
      <p:pic>
        <p:nvPicPr>
          <p:cNvPr id="11" name="Picture 2" descr="C:\Documents and Settings\Gavin Morley\My Documents\By us\papers\SiBi\Nature Materials submission\press release\artwork\GWM_SiBi_ima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9"/>
          <a:stretch>
            <a:fillRect/>
          </a:stretch>
        </p:blipFill>
        <p:spPr bwMode="auto">
          <a:xfrm>
            <a:off x="629890" y="127000"/>
            <a:ext cx="149383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123728" y="165100"/>
            <a:ext cx="2881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Bismuth donors in silicon</a:t>
            </a:r>
          </a:p>
        </p:txBody>
      </p:sp>
    </p:spTree>
    <p:extLst>
      <p:ext uri="{BB962C8B-B14F-4D97-AF65-F5344CB8AC3E}">
        <p14:creationId xmlns:p14="http://schemas.microsoft.com/office/powerpoint/2010/main" val="37410162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58"/>
          <p:cNvSpPr txBox="1">
            <a:spLocks noChangeArrowheads="1"/>
          </p:cNvSpPr>
          <p:nvPr/>
        </p:nvSpPr>
        <p:spPr bwMode="auto">
          <a:xfrm>
            <a:off x="2124075" y="549275"/>
            <a:ext cx="7019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4000">
                <a:latin typeface="Arial" panose="020B0604020202020204" pitchFamily="34" charset="0"/>
              </a:rPr>
              <a:t>Hybrid MR of Si:Bi at 4 GHz</a:t>
            </a:r>
          </a:p>
        </p:txBody>
      </p:sp>
      <p:pic>
        <p:nvPicPr>
          <p:cNvPr id="158725" name="Picture 9" descr="C:\Users\Admin\Documents\By us\cartoons\SiBiHybrid\SiBiHybridMixed00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205038"/>
            <a:ext cx="41021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187450" y="2205038"/>
            <a:ext cx="4102100" cy="307657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8727" name="Rectangle 8"/>
          <p:cNvSpPr>
            <a:spLocks noChangeArrowheads="1"/>
          </p:cNvSpPr>
          <p:nvPr/>
        </p:nvSpPr>
        <p:spPr bwMode="auto">
          <a:xfrm>
            <a:off x="5616575" y="4030663"/>
            <a:ext cx="295275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Arial" panose="020B0604020202020204" pitchFamily="34" charset="0"/>
              </a:rPr>
              <a:t>GWM, P Lueders, MH Mohammady, SJ Balian, G Aeppli, CWM Kay, WM Witzel, G Jeschke, TS Monteiro, Nature Materials </a:t>
            </a:r>
            <a:r>
              <a:rPr lang="en-GB" altLang="en-US" sz="1400" b="1">
                <a:latin typeface="Arial" panose="020B0604020202020204" pitchFamily="34" charset="0"/>
              </a:rPr>
              <a:t>12,</a:t>
            </a:r>
            <a:r>
              <a:rPr lang="en-GB" altLang="en-US" sz="1400">
                <a:latin typeface="Arial" panose="020B0604020202020204" pitchFamily="34" charset="0"/>
              </a:rPr>
              <a:t> 103 (2013)</a:t>
            </a:r>
          </a:p>
        </p:txBody>
      </p:sp>
      <p:pic>
        <p:nvPicPr>
          <p:cNvPr id="9" name="Picture 2" descr="C:\Documents and Settings\Gavin Morley\My Documents\By us\papers\SiBi\Nature Materials submission\press release\artwork\GWM_SiBi_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9"/>
          <a:stretch>
            <a:fillRect/>
          </a:stretch>
        </p:blipFill>
        <p:spPr bwMode="auto">
          <a:xfrm>
            <a:off x="629890" y="127000"/>
            <a:ext cx="149383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123728" y="165100"/>
            <a:ext cx="2881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Bismuth donors in silicon</a:t>
            </a:r>
          </a:p>
        </p:txBody>
      </p:sp>
    </p:spTree>
    <p:extLst>
      <p:ext uri="{BB962C8B-B14F-4D97-AF65-F5344CB8AC3E}">
        <p14:creationId xmlns:p14="http://schemas.microsoft.com/office/powerpoint/2010/main" val="3381819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 Box 58"/>
          <p:cNvSpPr txBox="1">
            <a:spLocks noChangeArrowheads="1"/>
          </p:cNvSpPr>
          <p:nvPr/>
        </p:nvSpPr>
        <p:spPr bwMode="auto">
          <a:xfrm>
            <a:off x="2124075" y="549275"/>
            <a:ext cx="7019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4000">
                <a:latin typeface="Arial" panose="020B0604020202020204" pitchFamily="34" charset="0"/>
              </a:rPr>
              <a:t>Hybrid MR of Si:Bi at 4 GHz</a:t>
            </a:r>
          </a:p>
        </p:txBody>
      </p:sp>
      <p:sp>
        <p:nvSpPr>
          <p:cNvPr id="160773" name="Rectangle 8"/>
          <p:cNvSpPr>
            <a:spLocks noChangeArrowheads="1"/>
          </p:cNvSpPr>
          <p:nvPr/>
        </p:nvSpPr>
        <p:spPr bwMode="auto">
          <a:xfrm>
            <a:off x="5616575" y="4030663"/>
            <a:ext cx="295275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Arial" panose="020B0604020202020204" pitchFamily="34" charset="0"/>
              </a:rPr>
              <a:t>GWM, P Lueders, MH Mohammady, SJ Balian, G Aeppli, CWM Kay, WM Witzel, G Jeschke, TS Monteiro, Nature Materials </a:t>
            </a:r>
            <a:r>
              <a:rPr lang="en-GB" altLang="en-US" sz="1400" b="1">
                <a:latin typeface="Arial" panose="020B0604020202020204" pitchFamily="34" charset="0"/>
              </a:rPr>
              <a:t>12,</a:t>
            </a:r>
            <a:r>
              <a:rPr lang="en-GB" altLang="en-US" sz="1400">
                <a:latin typeface="Arial" panose="020B0604020202020204" pitchFamily="34" charset="0"/>
              </a:rPr>
              <a:t> 103 (2013)</a:t>
            </a:r>
          </a:p>
        </p:txBody>
      </p:sp>
      <p:pic>
        <p:nvPicPr>
          <p:cNvPr id="160774" name="Picture 8" descr="C:\Users\Admin\Documents\By us\cartoons\SiBiHybrid\AnimationSiBiHybridGW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205038"/>
            <a:ext cx="41021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187450" y="2205038"/>
            <a:ext cx="4102100" cy="307657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9" name="Picture 2" descr="C:\Documents and Settings\Gavin Morley\My Documents\By us\papers\SiBi\Nature Materials submission\press release\artwork\GWM_SiBi_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9"/>
          <a:stretch>
            <a:fillRect/>
          </a:stretch>
        </p:blipFill>
        <p:spPr bwMode="auto">
          <a:xfrm>
            <a:off x="629890" y="127000"/>
            <a:ext cx="149383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123728" y="165100"/>
            <a:ext cx="2881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Bismuth donors in silicon</a:t>
            </a:r>
          </a:p>
        </p:txBody>
      </p:sp>
    </p:spTree>
    <p:extLst>
      <p:ext uri="{BB962C8B-B14F-4D97-AF65-F5344CB8AC3E}">
        <p14:creationId xmlns:p14="http://schemas.microsoft.com/office/powerpoint/2010/main" val="23164073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 Box 58"/>
          <p:cNvSpPr txBox="1">
            <a:spLocks noChangeArrowheads="1"/>
          </p:cNvSpPr>
          <p:nvPr/>
        </p:nvSpPr>
        <p:spPr bwMode="auto">
          <a:xfrm>
            <a:off x="1763713" y="642938"/>
            <a:ext cx="7380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4000">
                <a:latin typeface="Arial" panose="020B0604020202020204" pitchFamily="34" charset="0"/>
              </a:rPr>
              <a:t>Si:Bi magnetic resonance</a:t>
            </a:r>
          </a:p>
        </p:txBody>
      </p:sp>
      <p:sp>
        <p:nvSpPr>
          <p:cNvPr id="162819" name="Rectangle 1"/>
          <p:cNvSpPr>
            <a:spLocks noChangeArrowheads="1"/>
          </p:cNvSpPr>
          <p:nvPr/>
        </p:nvSpPr>
        <p:spPr bwMode="auto">
          <a:xfrm>
            <a:off x="4211638" y="1763713"/>
            <a:ext cx="4248150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Arial" panose="020B0604020202020204" pitchFamily="34" charset="0"/>
              </a:rPr>
              <a:t>- </a:t>
            </a:r>
            <a:r>
              <a:rPr lang="fr-FR" altLang="en-US" sz="1400">
                <a:latin typeface="Arial" panose="020B0604020202020204" pitchFamily="34" charset="0"/>
              </a:rPr>
              <a:t>T Sekiguchi et al., PRL 104, 137402 (2010)</a:t>
            </a:r>
            <a:endParaRPr lang="en-GB" altLang="en-US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Arial" panose="020B0604020202020204" pitchFamily="34" charset="0"/>
              </a:rPr>
              <a:t>- M Belli </a:t>
            </a:r>
            <a:r>
              <a:rPr lang="en-GB" altLang="en-US" sz="1400" i="1">
                <a:latin typeface="Arial" panose="020B0604020202020204" pitchFamily="34" charset="0"/>
              </a:rPr>
              <a:t>et al.</a:t>
            </a:r>
            <a:r>
              <a:rPr lang="en-GB" altLang="en-US" sz="1400">
                <a:latin typeface="Arial" panose="020B0604020202020204" pitchFamily="34" charset="0"/>
              </a:rPr>
              <a:t>, PRB </a:t>
            </a:r>
            <a:r>
              <a:rPr lang="en-GB" altLang="en-US" sz="1400" b="1">
                <a:latin typeface="Arial" panose="020B0604020202020204" pitchFamily="34" charset="0"/>
              </a:rPr>
              <a:t>83,</a:t>
            </a:r>
            <a:r>
              <a:rPr lang="en-GB" altLang="en-US" sz="1400">
                <a:latin typeface="Arial" panose="020B0604020202020204" pitchFamily="34" charset="0"/>
              </a:rPr>
              <a:t> 235204 (2011)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Arial" panose="020B0604020202020204" pitchFamily="34" charset="0"/>
              </a:rPr>
              <a:t>- S J Balian </a:t>
            </a:r>
            <a:r>
              <a:rPr lang="en-GB" altLang="en-US" sz="1400" i="1">
                <a:latin typeface="Arial" panose="020B0604020202020204" pitchFamily="34" charset="0"/>
              </a:rPr>
              <a:t>et al.</a:t>
            </a:r>
            <a:r>
              <a:rPr lang="en-GB" altLang="en-US" sz="1400">
                <a:latin typeface="Arial" panose="020B0604020202020204" pitchFamily="34" charset="0"/>
              </a:rPr>
              <a:t>, PRB 86, 104428 (2012)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Arial" panose="020B0604020202020204" pitchFamily="34" charset="0"/>
              </a:rPr>
              <a:t>- M H Mohammady </a:t>
            </a:r>
            <a:r>
              <a:rPr lang="en-GB" altLang="en-US" sz="1400" i="1">
                <a:latin typeface="Arial" panose="020B0604020202020204" pitchFamily="34" charset="0"/>
              </a:rPr>
              <a:t>et al.</a:t>
            </a:r>
            <a:r>
              <a:rPr lang="en-GB" altLang="en-US" sz="1400">
                <a:latin typeface="Arial" panose="020B0604020202020204" pitchFamily="34" charset="0"/>
              </a:rPr>
              <a:t>, PRB 85, 094404 (2012)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Arial" panose="020B0604020202020204" pitchFamily="34" charset="0"/>
              </a:rPr>
              <a:t>- C D Weis </a:t>
            </a:r>
            <a:r>
              <a:rPr lang="en-GB" altLang="en-US" sz="1400" i="1">
                <a:latin typeface="Arial" panose="020B0604020202020204" pitchFamily="34" charset="0"/>
              </a:rPr>
              <a:t>et al.</a:t>
            </a:r>
            <a:r>
              <a:rPr lang="en-GB" altLang="en-US" sz="1400">
                <a:latin typeface="Arial" panose="020B0604020202020204" pitchFamily="34" charset="0"/>
              </a:rPr>
              <a:t>, APL </a:t>
            </a:r>
            <a:r>
              <a:rPr lang="en-GB" altLang="en-US" sz="1400" b="1">
                <a:latin typeface="Arial" panose="020B0604020202020204" pitchFamily="34" charset="0"/>
              </a:rPr>
              <a:t>100,</a:t>
            </a:r>
            <a:r>
              <a:rPr lang="en-GB" altLang="en-US" sz="1400">
                <a:latin typeface="Arial" panose="020B0604020202020204" pitchFamily="34" charset="0"/>
              </a:rPr>
              <a:t> 172104 (2012)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Arial" panose="020B0604020202020204" pitchFamily="34" charset="0"/>
              </a:rPr>
              <a:t>- G Wolfowicz </a:t>
            </a:r>
            <a:r>
              <a:rPr lang="en-GB" altLang="en-US" sz="1400" i="1">
                <a:latin typeface="Arial" panose="020B0604020202020204" pitchFamily="34" charset="0"/>
              </a:rPr>
              <a:t>et al.</a:t>
            </a:r>
            <a:r>
              <a:rPr lang="en-GB" altLang="en-US" sz="1400">
                <a:latin typeface="Arial" panose="020B0604020202020204" pitchFamily="34" charset="0"/>
              </a:rPr>
              <a:t>, PRB </a:t>
            </a:r>
            <a:r>
              <a:rPr lang="en-GB" altLang="en-US" sz="1400" b="1">
                <a:latin typeface="Arial" panose="020B0604020202020204" pitchFamily="34" charset="0"/>
              </a:rPr>
              <a:t>86,</a:t>
            </a:r>
            <a:r>
              <a:rPr lang="en-GB" altLang="en-US" sz="1400">
                <a:latin typeface="Arial" panose="020B0604020202020204" pitchFamily="34" charset="0"/>
              </a:rPr>
              <a:t> 245301 (2012)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Arial" panose="020B0604020202020204" pitchFamily="34" charset="0"/>
              </a:rPr>
              <a:t>- P Studer </a:t>
            </a:r>
            <a:r>
              <a:rPr lang="en-GB" altLang="en-US" sz="1400" i="1">
                <a:latin typeface="Arial" panose="020B0604020202020204" pitchFamily="34" charset="0"/>
              </a:rPr>
              <a:t>et al.</a:t>
            </a:r>
            <a:r>
              <a:rPr lang="en-GB" altLang="en-US" sz="1400">
                <a:latin typeface="Arial" panose="020B0604020202020204" pitchFamily="34" charset="0"/>
              </a:rPr>
              <a:t>, ACS Nano </a:t>
            </a:r>
            <a:r>
              <a:rPr lang="en-GB" altLang="en-US" sz="1400" b="1">
                <a:latin typeface="Arial" panose="020B0604020202020204" pitchFamily="34" charset="0"/>
              </a:rPr>
              <a:t>6,</a:t>
            </a:r>
            <a:r>
              <a:rPr lang="en-GB" altLang="en-US" sz="1400">
                <a:latin typeface="Arial" panose="020B0604020202020204" pitchFamily="34" charset="0"/>
              </a:rPr>
              <a:t> 10456 (2012)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Arial" panose="020B0604020202020204" pitchFamily="34" charset="0"/>
              </a:rPr>
              <a:t>- P A Mortemousque </a:t>
            </a:r>
            <a:r>
              <a:rPr lang="en-GB" altLang="en-US" sz="1400" i="1">
                <a:latin typeface="Arial" panose="020B0604020202020204" pitchFamily="34" charset="0"/>
              </a:rPr>
              <a:t>et al.</a:t>
            </a:r>
            <a:r>
              <a:rPr lang="en-GB" altLang="en-US" sz="1400">
                <a:latin typeface="Arial" panose="020B0604020202020204" pitchFamily="34" charset="0"/>
              </a:rPr>
              <a:t>, APL </a:t>
            </a:r>
            <a:r>
              <a:rPr lang="en-GB" altLang="en-US" sz="1400" b="1">
                <a:latin typeface="Arial" panose="020B0604020202020204" pitchFamily="34" charset="0"/>
              </a:rPr>
              <a:t>101,</a:t>
            </a:r>
            <a:r>
              <a:rPr lang="en-GB" altLang="en-US" sz="1400">
                <a:latin typeface="Arial" panose="020B0604020202020204" pitchFamily="34" charset="0"/>
              </a:rPr>
              <a:t> 082409 (2012)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Arial" panose="020B0604020202020204" pitchFamily="34" charset="0"/>
              </a:rPr>
              <a:t>- G Wolfowicz </a:t>
            </a:r>
            <a:r>
              <a:rPr lang="en-GB" altLang="en-US" sz="1400" i="1">
                <a:latin typeface="Arial" panose="020B0604020202020204" pitchFamily="34" charset="0"/>
              </a:rPr>
              <a:t>et al.</a:t>
            </a:r>
            <a:r>
              <a:rPr lang="en-GB" altLang="en-US" sz="1400">
                <a:latin typeface="Arial" panose="020B0604020202020204" pitchFamily="34" charset="0"/>
              </a:rPr>
              <a:t>, Nature Nano </a:t>
            </a:r>
            <a:r>
              <a:rPr lang="en-GB" altLang="en-US" sz="1400" b="1">
                <a:latin typeface="Arial" panose="020B0604020202020204" pitchFamily="34" charset="0"/>
              </a:rPr>
              <a:t>8</a:t>
            </a:r>
            <a:r>
              <a:rPr lang="en-GB" altLang="en-US" sz="1400">
                <a:latin typeface="Arial" panose="020B0604020202020204" pitchFamily="34" charset="0"/>
              </a:rPr>
              <a:t>, 561 (2013)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Arial" panose="020B0604020202020204" pitchFamily="34" charset="0"/>
              </a:rPr>
              <a:t>- S J Balian </a:t>
            </a:r>
            <a:r>
              <a:rPr lang="en-GB" altLang="en-US" sz="1400" i="1">
                <a:latin typeface="Arial" panose="020B0604020202020204" pitchFamily="34" charset="0"/>
              </a:rPr>
              <a:t>et al.</a:t>
            </a:r>
            <a:r>
              <a:rPr lang="en-GB" altLang="en-US" sz="1400">
                <a:latin typeface="Arial" panose="020B0604020202020204" pitchFamily="34" charset="0"/>
              </a:rPr>
              <a:t>, PRB </a:t>
            </a:r>
            <a:r>
              <a:rPr lang="en-GB" altLang="en-US" sz="1400" b="1">
                <a:latin typeface="Arial" panose="020B0604020202020204" pitchFamily="34" charset="0"/>
              </a:rPr>
              <a:t>89</a:t>
            </a:r>
            <a:r>
              <a:rPr lang="en-GB" altLang="en-US" sz="1400">
                <a:latin typeface="Arial" panose="020B0604020202020204" pitchFamily="34" charset="0"/>
              </a:rPr>
              <a:t>, 045403 (2014)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5650" y="1484313"/>
            <a:ext cx="3095625" cy="489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48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628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84313"/>
            <a:ext cx="2509837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Documents and Settings\Gavin Morley\My Documents\By us\papers\SiBi\Nature Materials submission\press release\artwork\GWM_SiBi_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9"/>
          <a:stretch>
            <a:fillRect/>
          </a:stretch>
        </p:blipFill>
        <p:spPr bwMode="auto">
          <a:xfrm>
            <a:off x="629890" y="127000"/>
            <a:ext cx="149383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123728" y="165100"/>
            <a:ext cx="2881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Bismuth donors in silicon</a:t>
            </a:r>
          </a:p>
        </p:txBody>
      </p:sp>
    </p:spTree>
    <p:extLst>
      <p:ext uri="{BB962C8B-B14F-4D97-AF65-F5344CB8AC3E}">
        <p14:creationId xmlns:p14="http://schemas.microsoft.com/office/powerpoint/2010/main" val="31002496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58"/>
          <p:cNvSpPr txBox="1">
            <a:spLocks noChangeArrowheads="1"/>
          </p:cNvSpPr>
          <p:nvPr/>
        </p:nvSpPr>
        <p:spPr bwMode="auto">
          <a:xfrm>
            <a:off x="504825" y="620713"/>
            <a:ext cx="8315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4000">
                <a:latin typeface="Arial" panose="020B0604020202020204" pitchFamily="34" charset="0"/>
              </a:rPr>
              <a:t>Donor qubits in silicon: conclusions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73100" y="1639888"/>
            <a:ext cx="7570788" cy="45259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ea typeface="+mn-ea"/>
              </a:rPr>
              <a:t>Precise device fabrication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ea typeface="+mn-ea"/>
              </a:rPr>
              <a:t>Qubit initialisation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ea typeface="+mn-ea"/>
              </a:rPr>
              <a:t>Readout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ea typeface="+mn-ea"/>
              </a:rPr>
              <a:t>Control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ea typeface="+mn-ea"/>
              </a:rPr>
              <a:t>Coherence times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ea typeface="+mn-ea"/>
              </a:rPr>
              <a:t>Using Si:Bi offers extra benefits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b="1" dirty="0">
                <a:cs typeface="Arial" panose="020B0604020202020204" pitchFamily="34" charset="0"/>
              </a:rPr>
              <a:t>Need to couple up two donors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dirty="0" smtClean="0">
              <a:ea typeface="+mn-ea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GB" dirty="0" smtClean="0">
              <a:ea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276872"/>
            <a:ext cx="2879396" cy="215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2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58"/>
          <p:cNvSpPr txBox="1">
            <a:spLocks noChangeArrowheads="1"/>
          </p:cNvSpPr>
          <p:nvPr/>
        </p:nvSpPr>
        <p:spPr bwMode="auto">
          <a:xfrm>
            <a:off x="682376" y="642938"/>
            <a:ext cx="8066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dirty="0">
                <a:latin typeface="Arial" panose="020B0604020202020204" pitchFamily="34" charset="0"/>
              </a:rPr>
              <a:t>Energy levels of P and As in Si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1730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1524000"/>
            <a:ext cx="7075488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6867" y="5517232"/>
            <a:ext cx="78835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148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+mj-lt"/>
              <a:ea typeface="+mn-ea"/>
            </a:endParaRPr>
          </a:p>
          <a:p>
            <a:pPr defTabSz="91414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j-lt"/>
                <a:ea typeface="+mn-ea"/>
              </a:rPr>
              <a:t>N Q Vinh </a:t>
            </a:r>
            <a:r>
              <a:rPr lang="en-GB" i="1" dirty="0">
                <a:latin typeface="+mj-lt"/>
                <a:ea typeface="+mn-ea"/>
              </a:rPr>
              <a:t>et al.</a:t>
            </a:r>
            <a:r>
              <a:rPr lang="en-GB" dirty="0">
                <a:latin typeface="+mj-lt"/>
                <a:ea typeface="+mn-ea"/>
              </a:rPr>
              <a:t>, PNAS 105, 10649 (2008)</a:t>
            </a:r>
          </a:p>
        </p:txBody>
      </p:sp>
    </p:spTree>
    <p:extLst>
      <p:ext uri="{BB962C8B-B14F-4D97-AF65-F5344CB8AC3E}">
        <p14:creationId xmlns:p14="http://schemas.microsoft.com/office/powerpoint/2010/main" val="1046152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10"/>
          <p:cNvSpPr>
            <a:spLocks noChangeArrowheads="1"/>
          </p:cNvSpPr>
          <p:nvPr/>
        </p:nvSpPr>
        <p:spPr bwMode="auto">
          <a:xfrm>
            <a:off x="460375" y="908050"/>
            <a:ext cx="8504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r>
              <a:rPr lang="en-GB" altLang="en-US" sz="4000"/>
              <a:t>Magnetism</a:t>
            </a:r>
          </a:p>
        </p:txBody>
      </p:sp>
      <p:sp>
        <p:nvSpPr>
          <p:cNvPr id="22534" name="Rectangle 17"/>
          <p:cNvSpPr>
            <a:spLocks noChangeArrowheads="1"/>
          </p:cNvSpPr>
          <p:nvPr/>
        </p:nvSpPr>
        <p:spPr bwMode="auto">
          <a:xfrm rot="-1304658">
            <a:off x="1120775" y="3402013"/>
            <a:ext cx="792163" cy="107950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sp>
        <p:nvSpPr>
          <p:cNvPr id="22535" name="Rectangle 4"/>
          <p:cNvSpPr>
            <a:spLocks noChangeArrowheads="1"/>
          </p:cNvSpPr>
          <p:nvPr/>
        </p:nvSpPr>
        <p:spPr bwMode="auto">
          <a:xfrm rot="-1304658">
            <a:off x="1647825" y="4619625"/>
            <a:ext cx="792163" cy="10795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sp>
        <p:nvSpPr>
          <p:cNvPr id="22536" name="Rectangle 16"/>
          <p:cNvSpPr>
            <a:spLocks noChangeArrowheads="1"/>
          </p:cNvSpPr>
          <p:nvPr/>
        </p:nvSpPr>
        <p:spPr bwMode="auto">
          <a:xfrm rot="-1304658">
            <a:off x="1549400" y="4635500"/>
            <a:ext cx="792163" cy="550863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sp>
        <p:nvSpPr>
          <p:cNvPr id="22537" name="Rectangle 18"/>
          <p:cNvSpPr>
            <a:spLocks noChangeArrowheads="1"/>
          </p:cNvSpPr>
          <p:nvPr/>
        </p:nvSpPr>
        <p:spPr bwMode="auto">
          <a:xfrm rot="-1304658">
            <a:off x="1236663" y="3935413"/>
            <a:ext cx="792162" cy="53975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sp>
        <p:nvSpPr>
          <p:cNvPr id="22538" name="TextBox 5"/>
          <p:cNvSpPr txBox="1">
            <a:spLocks noChangeArrowheads="1"/>
          </p:cNvSpPr>
          <p:nvPr/>
        </p:nvSpPr>
        <p:spPr bwMode="auto">
          <a:xfrm rot="-1304658">
            <a:off x="1566863" y="3430588"/>
            <a:ext cx="4445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22539" name="TextBox 20"/>
          <p:cNvSpPr txBox="1">
            <a:spLocks noChangeArrowheads="1"/>
          </p:cNvSpPr>
          <p:nvPr/>
        </p:nvSpPr>
        <p:spPr bwMode="auto">
          <a:xfrm>
            <a:off x="4246563" y="3035300"/>
            <a:ext cx="234473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3200" b="1"/>
              <a:t>Magnetic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3200" b="1"/>
              <a:t>Monopoles</a:t>
            </a:r>
            <a:endParaRPr lang="en-GB" altLang="en-US" sz="3200" b="1">
              <a:latin typeface="Cambria Math" panose="02040503050406030204" pitchFamily="18" charset="0"/>
            </a:endParaRPr>
          </a:p>
        </p:txBody>
      </p:sp>
      <p:sp>
        <p:nvSpPr>
          <p:cNvPr id="22540" name="Oval 2"/>
          <p:cNvSpPr>
            <a:spLocks noChangeArrowheads="1"/>
          </p:cNvSpPr>
          <p:nvPr/>
        </p:nvSpPr>
        <p:spPr bwMode="auto">
          <a:xfrm>
            <a:off x="3956050" y="2139950"/>
            <a:ext cx="2771775" cy="2771775"/>
          </a:xfrm>
          <a:prstGeom prst="ellipse">
            <a:avLst/>
          </a:prstGeom>
          <a:noFill/>
          <a:ln w="1905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/>
          </a:p>
        </p:txBody>
      </p:sp>
      <p:cxnSp>
        <p:nvCxnSpPr>
          <p:cNvPr id="22541" name="Straight Connector 7"/>
          <p:cNvCxnSpPr>
            <a:cxnSpLocks noChangeShapeType="1"/>
            <a:stCxn id="22540" idx="1"/>
            <a:endCxn id="22540" idx="5"/>
          </p:cNvCxnSpPr>
          <p:nvPr/>
        </p:nvCxnSpPr>
        <p:spPr bwMode="auto">
          <a:xfrm>
            <a:off x="4362450" y="2544763"/>
            <a:ext cx="1960563" cy="1960562"/>
          </a:xfrm>
          <a:prstGeom prst="line">
            <a:avLst/>
          </a:prstGeom>
          <a:noFill/>
          <a:ln w="1905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27"/>
          <p:cNvSpPr>
            <a:spLocks noChangeArrowheads="1"/>
          </p:cNvSpPr>
          <p:nvPr/>
        </p:nvSpPr>
        <p:spPr bwMode="auto">
          <a:xfrm>
            <a:off x="5081662" y="6075064"/>
            <a:ext cx="33067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GB" altLang="en-US" sz="1400" dirty="0"/>
              <a:t>Chapter 1, Blundell, Magnetism in Condensed Matter, OUP 2001</a:t>
            </a:r>
          </a:p>
        </p:txBody>
      </p:sp>
    </p:spTree>
    <p:extLst>
      <p:ext uri="{BB962C8B-B14F-4D97-AF65-F5344CB8AC3E}">
        <p14:creationId xmlns:p14="http://schemas.microsoft.com/office/powerpoint/2010/main" val="392142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10"/>
          <p:cNvSpPr>
            <a:spLocks noChangeArrowheads="1"/>
          </p:cNvSpPr>
          <p:nvPr/>
        </p:nvSpPr>
        <p:spPr bwMode="auto">
          <a:xfrm>
            <a:off x="460375" y="908050"/>
            <a:ext cx="8504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r>
              <a:rPr lang="en-GB" altLang="en-US" sz="4000"/>
              <a:t>Energy of a magnetic moment</a:t>
            </a:r>
          </a:p>
        </p:txBody>
      </p:sp>
      <p:sp>
        <p:nvSpPr>
          <p:cNvPr id="24582" name="Oval 1"/>
          <p:cNvSpPr>
            <a:spLocks noChangeArrowheads="1"/>
          </p:cNvSpPr>
          <p:nvPr/>
        </p:nvSpPr>
        <p:spPr bwMode="auto">
          <a:xfrm rot="-1520044">
            <a:off x="3889375" y="4268788"/>
            <a:ext cx="1008063" cy="555625"/>
          </a:xfrm>
          <a:prstGeom prst="ellipse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/>
          </a:p>
        </p:txBody>
      </p:sp>
      <p:cxnSp>
        <p:nvCxnSpPr>
          <p:cNvPr id="24583" name="Straight Arrow Connector 3"/>
          <p:cNvCxnSpPr>
            <a:cxnSpLocks noChangeShapeType="1"/>
          </p:cNvCxnSpPr>
          <p:nvPr/>
        </p:nvCxnSpPr>
        <p:spPr bwMode="auto">
          <a:xfrm flipH="1" flipV="1">
            <a:off x="3924300" y="3757613"/>
            <a:ext cx="468313" cy="7889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4" name="Straight Arrow Connector 10"/>
          <p:cNvCxnSpPr>
            <a:cxnSpLocks noChangeShapeType="1"/>
          </p:cNvCxnSpPr>
          <p:nvPr/>
        </p:nvCxnSpPr>
        <p:spPr bwMode="auto">
          <a:xfrm flipV="1">
            <a:off x="4427538" y="4787900"/>
            <a:ext cx="107950" cy="365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5" name="TextBox 8"/>
          <p:cNvSpPr txBox="1">
            <a:spLocks noChangeArrowheads="1"/>
          </p:cNvSpPr>
          <p:nvPr/>
        </p:nvSpPr>
        <p:spPr bwMode="auto">
          <a:xfrm>
            <a:off x="4284663" y="5013325"/>
            <a:ext cx="1481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/>
              <a:t>Current, </a:t>
            </a:r>
            <a:r>
              <a:rPr lang="en-GB" altLang="en-US" i="1">
                <a:latin typeface="Cambria Math" panose="02040503050406030204" pitchFamily="18" charset="0"/>
              </a:rPr>
              <a:t>I</a:t>
            </a:r>
          </a:p>
        </p:txBody>
      </p:sp>
      <p:sp>
        <p:nvSpPr>
          <p:cNvPr id="24586" name="TextBox 16"/>
          <p:cNvSpPr txBox="1">
            <a:spLocks noChangeArrowheads="1"/>
          </p:cNvSpPr>
          <p:nvPr/>
        </p:nvSpPr>
        <p:spPr bwMode="auto">
          <a:xfrm>
            <a:off x="2828925" y="3316288"/>
            <a:ext cx="1196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/>
              <a:t>Area, </a:t>
            </a:r>
            <a:r>
              <a:rPr lang="en-GB" altLang="en-US" b="1">
                <a:latin typeface="Cambria Math" panose="02040503050406030204" pitchFamily="18" charset="0"/>
              </a:rPr>
              <a:t>A</a:t>
            </a:r>
          </a:p>
        </p:txBody>
      </p:sp>
      <p:sp>
        <p:nvSpPr>
          <p:cNvPr id="24587" name="TextBox 1"/>
          <p:cNvSpPr txBox="1">
            <a:spLocks noChangeArrowheads="1"/>
          </p:cNvSpPr>
          <p:nvPr/>
        </p:nvSpPr>
        <p:spPr bwMode="auto">
          <a:xfrm>
            <a:off x="1116013" y="1793875"/>
            <a:ext cx="5184775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/>
              <a:t>Energy of the magnetic moment in a magnetic field, </a:t>
            </a:r>
            <a:r>
              <a:rPr lang="en-GB" altLang="en-US" b="1">
                <a:latin typeface="Cambria Math" panose="02040503050406030204" pitchFamily="18" charset="0"/>
              </a:rPr>
              <a:t>B</a:t>
            </a:r>
            <a:r>
              <a:rPr lang="en-GB" altLang="en-US"/>
              <a:t>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3200" i="1">
                <a:latin typeface="Cambria Math" panose="02040503050406030204" pitchFamily="18" charset="0"/>
              </a:rPr>
              <a:t>E</a:t>
            </a:r>
            <a:r>
              <a:rPr lang="en-GB" altLang="en-US" sz="3200">
                <a:latin typeface="Cambria Math" panose="02040503050406030204" pitchFamily="18" charset="0"/>
              </a:rPr>
              <a:t> = </a:t>
            </a:r>
            <a:r>
              <a:rPr lang="en-GB" altLang="en-US" sz="3200" i="1">
                <a:latin typeface="Cambria Math" panose="02040503050406030204" pitchFamily="18" charset="0"/>
              </a:rPr>
              <a:t>- </a:t>
            </a:r>
            <a:r>
              <a:rPr lang="en-GB" altLang="en-US" sz="3200" b="1">
                <a:latin typeface="Cambria Math" panose="02040503050406030204" pitchFamily="18" charset="0"/>
              </a:rPr>
              <a:t>µ </a:t>
            </a:r>
            <a:r>
              <a:rPr lang="en-GB" altLang="en-US" sz="3200">
                <a:latin typeface="Cambria Math" panose="02040503050406030204" pitchFamily="18" charset="0"/>
              </a:rPr>
              <a:t>•</a:t>
            </a:r>
            <a:r>
              <a:rPr lang="en-GB" altLang="en-US" sz="3200" b="1">
                <a:latin typeface="Cambria Math" panose="02040503050406030204" pitchFamily="18" charset="0"/>
              </a:rPr>
              <a:t> B		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b="1">
              <a:latin typeface="Cambria Math" panose="020405030504060302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b="1">
              <a:latin typeface="Cambria Math" panose="020405030504060302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b="1">
              <a:latin typeface="Cambria Math" panose="020405030504060302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b="1">
              <a:latin typeface="Cambria Math" panose="020405030504060302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b="1">
              <a:latin typeface="Cambria Math" panose="020405030504060302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b="1">
              <a:latin typeface="Cambria Math" panose="020405030504060302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b="1">
              <a:latin typeface="Cambria Math" panose="020405030504060302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b="1">
              <a:latin typeface="Cambria Math" panose="02040503050406030204" pitchFamily="18" charset="0"/>
            </a:endParaRPr>
          </a:p>
        </p:txBody>
      </p:sp>
      <p:pic>
        <p:nvPicPr>
          <p:cNvPr id="24589" name="Picture 3" descr="C:\Users\Admin\Documents\Teaching\CMP\Oxford CMP major option C3\CMP Magnetism Blundell Coldea\Blundell Larmor precession p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2110" r="17200" b="45116"/>
          <a:stretch>
            <a:fillRect/>
          </a:stretch>
        </p:blipFill>
        <p:spPr bwMode="auto">
          <a:xfrm>
            <a:off x="6494463" y="2781300"/>
            <a:ext cx="2541587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7"/>
          <p:cNvSpPr>
            <a:spLocks noChangeArrowheads="1"/>
          </p:cNvSpPr>
          <p:nvPr/>
        </p:nvSpPr>
        <p:spPr bwMode="auto">
          <a:xfrm>
            <a:off x="5081662" y="6075064"/>
            <a:ext cx="33067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GB" altLang="en-US" sz="1400" dirty="0"/>
              <a:t>Chapter 1, Blundell, Magnetism in Condensed Matter, OUP 2001</a:t>
            </a:r>
          </a:p>
        </p:txBody>
      </p:sp>
    </p:spTree>
    <p:extLst>
      <p:ext uri="{BB962C8B-B14F-4D97-AF65-F5344CB8AC3E}">
        <p14:creationId xmlns:p14="http://schemas.microsoft.com/office/powerpoint/2010/main" val="81408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10"/>
          <p:cNvSpPr>
            <a:spLocks noChangeArrowheads="1"/>
          </p:cNvSpPr>
          <p:nvPr/>
        </p:nvSpPr>
        <p:spPr bwMode="auto">
          <a:xfrm>
            <a:off x="460375" y="908050"/>
            <a:ext cx="8504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r>
              <a:rPr lang="en-GB" altLang="en-US" sz="4000"/>
              <a:t>Angular momentum and Magnetism</a:t>
            </a:r>
          </a:p>
        </p:txBody>
      </p:sp>
      <p:sp>
        <p:nvSpPr>
          <p:cNvPr id="26630" name="Oval 1"/>
          <p:cNvSpPr>
            <a:spLocks noChangeArrowheads="1"/>
          </p:cNvSpPr>
          <p:nvPr/>
        </p:nvSpPr>
        <p:spPr bwMode="auto">
          <a:xfrm rot="-1520044">
            <a:off x="3889375" y="4268788"/>
            <a:ext cx="1008063" cy="555625"/>
          </a:xfrm>
          <a:prstGeom prst="ellipse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/>
          </a:p>
        </p:txBody>
      </p:sp>
      <p:cxnSp>
        <p:nvCxnSpPr>
          <p:cNvPr id="26631" name="Straight Arrow Connector 3"/>
          <p:cNvCxnSpPr>
            <a:cxnSpLocks noChangeShapeType="1"/>
          </p:cNvCxnSpPr>
          <p:nvPr/>
        </p:nvCxnSpPr>
        <p:spPr bwMode="auto">
          <a:xfrm flipH="1" flipV="1">
            <a:off x="3924300" y="3757613"/>
            <a:ext cx="468313" cy="7889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2" name="Straight Arrow Connector 10"/>
          <p:cNvCxnSpPr>
            <a:cxnSpLocks noChangeShapeType="1"/>
          </p:cNvCxnSpPr>
          <p:nvPr/>
        </p:nvCxnSpPr>
        <p:spPr bwMode="auto">
          <a:xfrm flipV="1">
            <a:off x="4427538" y="4787900"/>
            <a:ext cx="107950" cy="365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3" name="TextBox 8"/>
          <p:cNvSpPr txBox="1">
            <a:spLocks noChangeArrowheads="1"/>
          </p:cNvSpPr>
          <p:nvPr/>
        </p:nvSpPr>
        <p:spPr bwMode="auto">
          <a:xfrm>
            <a:off x="4284663" y="5013325"/>
            <a:ext cx="1481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/>
              <a:t>Current, </a:t>
            </a:r>
            <a:r>
              <a:rPr lang="en-GB" altLang="en-US" i="1">
                <a:latin typeface="Cambria Math" panose="02040503050406030204" pitchFamily="18" charset="0"/>
              </a:rPr>
              <a:t>I</a:t>
            </a:r>
          </a:p>
        </p:txBody>
      </p:sp>
      <p:sp>
        <p:nvSpPr>
          <p:cNvPr id="26634" name="TextBox 16"/>
          <p:cNvSpPr txBox="1">
            <a:spLocks noChangeArrowheads="1"/>
          </p:cNvSpPr>
          <p:nvPr/>
        </p:nvSpPr>
        <p:spPr bwMode="auto">
          <a:xfrm>
            <a:off x="2828925" y="3316288"/>
            <a:ext cx="1196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/>
              <a:t>Area, </a:t>
            </a:r>
            <a:r>
              <a:rPr lang="en-GB" altLang="en-US" b="1">
                <a:latin typeface="Cambria Math" panose="02040503050406030204" pitchFamily="18" charset="0"/>
              </a:rPr>
              <a:t>A</a:t>
            </a:r>
          </a:p>
        </p:txBody>
      </p:sp>
      <p:sp>
        <p:nvSpPr>
          <p:cNvPr id="26635" name="TextBox 1"/>
          <p:cNvSpPr txBox="1">
            <a:spLocks noChangeArrowheads="1"/>
          </p:cNvSpPr>
          <p:nvPr/>
        </p:nvSpPr>
        <p:spPr bwMode="auto">
          <a:xfrm>
            <a:off x="1116013" y="2205038"/>
            <a:ext cx="3683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/>
              <a:t>Current loop has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i="1"/>
              <a:t>magnetic moment</a:t>
            </a:r>
            <a:r>
              <a:rPr lang="en-GB" altLang="en-US"/>
              <a:t>, </a:t>
            </a:r>
            <a:r>
              <a:rPr lang="en-GB" altLang="en-US" b="1">
                <a:latin typeface="Cambria Math" panose="02040503050406030204" pitchFamily="18" charset="0"/>
              </a:rPr>
              <a:t>µ</a:t>
            </a:r>
            <a:r>
              <a:rPr lang="en-GB" altLang="en-US">
                <a:latin typeface="Cambria Math" panose="02040503050406030204" pitchFamily="18" charset="0"/>
              </a:rPr>
              <a:t> = </a:t>
            </a:r>
            <a:r>
              <a:rPr lang="en-GB" altLang="en-US" i="1">
                <a:latin typeface="Cambria Math" panose="02040503050406030204" pitchFamily="18" charset="0"/>
              </a:rPr>
              <a:t>I</a:t>
            </a:r>
            <a:r>
              <a:rPr lang="en-GB" altLang="en-US">
                <a:latin typeface="Cambria Math" panose="02040503050406030204" pitchFamily="18" charset="0"/>
              </a:rPr>
              <a:t> </a:t>
            </a:r>
            <a:r>
              <a:rPr lang="en-GB" altLang="en-US" b="1">
                <a:latin typeface="Cambria Math" panose="02040503050406030204" pitchFamily="18" charset="0"/>
              </a:rPr>
              <a:t>A</a:t>
            </a:r>
          </a:p>
        </p:txBody>
      </p:sp>
      <p:grpSp>
        <p:nvGrpSpPr>
          <p:cNvPr id="26636" name="Group 6"/>
          <p:cNvGrpSpPr>
            <a:grpSpLocks/>
          </p:cNvGrpSpPr>
          <p:nvPr/>
        </p:nvGrpSpPr>
        <p:grpSpPr bwMode="auto">
          <a:xfrm rot="-1304658">
            <a:off x="1320800" y="3362325"/>
            <a:ext cx="792163" cy="2157413"/>
            <a:chOff x="1115616" y="3318996"/>
            <a:chExt cx="792088" cy="2156292"/>
          </a:xfrm>
        </p:grpSpPr>
        <p:sp>
          <p:nvSpPr>
            <p:cNvPr id="26639" name="Rectangle 17"/>
            <p:cNvSpPr>
              <a:spLocks noChangeArrowheads="1"/>
            </p:cNvSpPr>
            <p:nvPr/>
          </p:nvSpPr>
          <p:spPr bwMode="auto">
            <a:xfrm>
              <a:off x="1115616" y="3318996"/>
              <a:ext cx="792088" cy="1079500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ts val="3600"/>
                </a:lnSpc>
                <a:spcBef>
                  <a:spcPts val="500"/>
                </a:spcBef>
                <a:buClr>
                  <a:srgbClr val="990033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90033"/>
                </a:buClr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0033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26640" name="Rectangle 4"/>
            <p:cNvSpPr>
              <a:spLocks noChangeArrowheads="1"/>
            </p:cNvSpPr>
            <p:nvPr/>
          </p:nvSpPr>
          <p:spPr bwMode="auto">
            <a:xfrm>
              <a:off x="1115616" y="4395788"/>
              <a:ext cx="792088" cy="10795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ts val="3600"/>
                </a:lnSpc>
                <a:spcBef>
                  <a:spcPts val="500"/>
                </a:spcBef>
                <a:buClr>
                  <a:srgbClr val="990033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90033"/>
                </a:buClr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0033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26641" name="TextBox 5"/>
            <p:cNvSpPr txBox="1">
              <a:spLocks noChangeArrowheads="1"/>
            </p:cNvSpPr>
            <p:nvPr/>
          </p:nvSpPr>
          <p:spPr bwMode="auto">
            <a:xfrm>
              <a:off x="1307918" y="3485326"/>
              <a:ext cx="444352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ts val="3600"/>
                </a:lnSpc>
                <a:spcBef>
                  <a:spcPts val="500"/>
                </a:spcBef>
                <a:buClr>
                  <a:srgbClr val="990033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90033"/>
                </a:buClr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0033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N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26637" name="TextBox 16"/>
          <p:cNvSpPr txBox="1">
            <a:spLocks noChangeArrowheads="1"/>
          </p:cNvSpPr>
          <p:nvPr/>
        </p:nvSpPr>
        <p:spPr bwMode="auto">
          <a:xfrm>
            <a:off x="5580063" y="2020888"/>
            <a:ext cx="360707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b="1" dirty="0">
                <a:latin typeface="Cambria Math" panose="02040503050406030204" pitchFamily="18" charset="0"/>
              </a:rPr>
              <a:t>µ</a:t>
            </a:r>
            <a:r>
              <a:rPr lang="en-GB" altLang="en-US" dirty="0">
                <a:latin typeface="Cambria Math" panose="02040503050406030204" pitchFamily="18" charset="0"/>
              </a:rPr>
              <a:t> = </a:t>
            </a:r>
            <a:r>
              <a:rPr lang="el-GR" altLang="en-US" i="1" dirty="0">
                <a:latin typeface="Cambria Math" panose="02040503050406030204" pitchFamily="18" charset="0"/>
              </a:rPr>
              <a:t>γ</a:t>
            </a:r>
            <a:r>
              <a:rPr lang="en-GB" altLang="en-US" dirty="0">
                <a:latin typeface="Cambria Math" panose="02040503050406030204" pitchFamily="18" charset="0"/>
              </a:rPr>
              <a:t> </a:t>
            </a:r>
            <a:r>
              <a:rPr lang="en-GB" altLang="en-US" b="1" dirty="0">
                <a:latin typeface="Cambria Math" panose="02040503050406030204" pitchFamily="18" charset="0"/>
              </a:rPr>
              <a:t>L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dirty="0">
                <a:latin typeface="Cambria Math" panose="02040503050406030204" pitchFamily="18" charset="0"/>
              </a:rPr>
              <a:t>(</a:t>
            </a:r>
            <a:r>
              <a:rPr lang="en-GB" altLang="en-US" b="1" dirty="0">
                <a:latin typeface="Cambria Math" panose="02040503050406030204" pitchFamily="18" charset="0"/>
              </a:rPr>
              <a:t>L</a:t>
            </a:r>
            <a:r>
              <a:rPr lang="en-GB" altLang="en-US" dirty="0"/>
              <a:t> is angular </a:t>
            </a:r>
            <a:r>
              <a:rPr lang="en-GB" altLang="en-US" dirty="0" smtClean="0"/>
              <a:t>momentum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dirty="0" smtClean="0"/>
              <a:t>of a magnetic moment,</a:t>
            </a:r>
            <a:endParaRPr lang="en-GB" altLang="en-US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i="1" dirty="0">
                <a:latin typeface="Cambria Math" panose="02040503050406030204" pitchFamily="18" charset="0"/>
              </a:rPr>
              <a:t> </a:t>
            </a:r>
            <a:r>
              <a:rPr lang="el-GR" altLang="en-US" i="1" dirty="0">
                <a:latin typeface="Cambria Math" panose="02040503050406030204" pitchFamily="18" charset="0"/>
              </a:rPr>
              <a:t>γ</a:t>
            </a:r>
            <a:r>
              <a:rPr lang="en-GB" altLang="en-US" dirty="0"/>
              <a:t> is gyromagnetic ratio)</a:t>
            </a:r>
            <a:endParaRPr lang="en-GB" altLang="en-US" b="1" dirty="0"/>
          </a:p>
        </p:txBody>
      </p:sp>
      <p:sp>
        <p:nvSpPr>
          <p:cNvPr id="18" name="Rectangle 27"/>
          <p:cNvSpPr>
            <a:spLocks noChangeArrowheads="1"/>
          </p:cNvSpPr>
          <p:nvPr/>
        </p:nvSpPr>
        <p:spPr bwMode="auto">
          <a:xfrm>
            <a:off x="5081662" y="6075064"/>
            <a:ext cx="33067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GB" altLang="en-US" sz="1400" dirty="0"/>
              <a:t>Chapter 1, Blundell, Magnetism in Condensed Matter, OUP 2001</a:t>
            </a:r>
          </a:p>
        </p:txBody>
      </p:sp>
    </p:spTree>
    <p:extLst>
      <p:ext uri="{BB962C8B-B14F-4D97-AF65-F5344CB8AC3E}">
        <p14:creationId xmlns:p14="http://schemas.microsoft.com/office/powerpoint/2010/main" val="149023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Rectangle 10"/>
          <p:cNvSpPr>
            <a:spLocks noChangeArrowheads="1"/>
          </p:cNvSpPr>
          <p:nvPr/>
        </p:nvSpPr>
        <p:spPr bwMode="auto">
          <a:xfrm>
            <a:off x="460375" y="908050"/>
            <a:ext cx="8504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r>
              <a:rPr lang="en-GB" altLang="en-US" sz="4000"/>
              <a:t>Magnitude of magnetic moment</a:t>
            </a:r>
          </a:p>
        </p:txBody>
      </p:sp>
      <p:sp>
        <p:nvSpPr>
          <p:cNvPr id="28678" name="TextBox 1"/>
          <p:cNvSpPr txBox="1">
            <a:spLocks noChangeArrowheads="1"/>
          </p:cNvSpPr>
          <p:nvPr/>
        </p:nvSpPr>
        <p:spPr bwMode="auto">
          <a:xfrm>
            <a:off x="1116013" y="1773238"/>
            <a:ext cx="8027987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/>
              <a:t>Electron has charge, </a:t>
            </a:r>
            <a:r>
              <a:rPr lang="en-GB" altLang="en-US" i="1">
                <a:latin typeface="Cambria Math" panose="02040503050406030204" pitchFamily="18" charset="0"/>
              </a:rPr>
              <a:t>e</a:t>
            </a:r>
            <a:r>
              <a:rPr lang="en-GB" altLang="en-US"/>
              <a:t> and mass, </a:t>
            </a:r>
            <a:r>
              <a:rPr lang="en-GB" altLang="en-US" i="1">
                <a:latin typeface="Cambria Math" panose="02040503050406030204" pitchFamily="18" charset="0"/>
              </a:rPr>
              <a:t>m</a:t>
            </a:r>
            <a:r>
              <a:rPr lang="en-GB" altLang="en-US" i="1"/>
              <a:t>, so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i="1">
              <a:latin typeface="Cambria Math" panose="020405030504060302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/>
              <a:t>Current: </a:t>
            </a:r>
            <a:r>
              <a:rPr lang="en-GB" altLang="en-US" i="1">
                <a:latin typeface="Cambria Math" panose="02040503050406030204" pitchFamily="18" charset="0"/>
              </a:rPr>
              <a:t>I</a:t>
            </a:r>
            <a:r>
              <a:rPr lang="en-GB" altLang="en-US">
                <a:latin typeface="Cambria Math" panose="02040503050406030204" pitchFamily="18" charset="0"/>
              </a:rPr>
              <a:t> = -</a:t>
            </a:r>
            <a:r>
              <a:rPr lang="en-GB" altLang="en-US" i="1">
                <a:latin typeface="Cambria Math" panose="02040503050406030204" pitchFamily="18" charset="0"/>
              </a:rPr>
              <a:t>e</a:t>
            </a:r>
            <a:r>
              <a:rPr lang="en-GB" altLang="en-US">
                <a:latin typeface="Cambria Math" panose="02040503050406030204" pitchFamily="18" charset="0"/>
              </a:rPr>
              <a:t>/</a:t>
            </a:r>
            <a:r>
              <a:rPr lang="en-GB" altLang="en-US" i="1">
                <a:latin typeface="Cambria Math" panose="02040503050406030204" pitchFamily="18" charset="0"/>
              </a:rPr>
              <a:t>t 		</a:t>
            </a:r>
            <a:r>
              <a:rPr lang="en-GB" altLang="en-US"/>
              <a:t>as speed, </a:t>
            </a:r>
            <a:r>
              <a:rPr lang="en-GB" altLang="en-US" i="1">
                <a:latin typeface="Cambria Math" panose="02040503050406030204" pitchFamily="18" charset="0"/>
              </a:rPr>
              <a:t>v </a:t>
            </a:r>
            <a:r>
              <a:rPr lang="en-GB" altLang="en-US">
                <a:latin typeface="Cambria Math" panose="02040503050406030204" pitchFamily="18" charset="0"/>
              </a:rPr>
              <a:t>=</a:t>
            </a:r>
            <a:r>
              <a:rPr lang="en-GB" altLang="en-US" i="1">
                <a:latin typeface="Cambria Math" panose="02040503050406030204" pitchFamily="18" charset="0"/>
              </a:rPr>
              <a:t> </a:t>
            </a:r>
            <a:r>
              <a:rPr lang="en-GB" altLang="en-US">
                <a:latin typeface="Cambria Math" panose="02040503050406030204" pitchFamily="18" charset="0"/>
              </a:rPr>
              <a:t>2</a:t>
            </a:r>
            <a:r>
              <a:rPr lang="en-GB" altLang="en-US" i="1">
                <a:latin typeface="Cambria Math" panose="02040503050406030204" pitchFamily="18" charset="0"/>
              </a:rPr>
              <a:t> </a:t>
            </a:r>
            <a:r>
              <a:rPr lang="el-GR" altLang="en-US" i="1">
                <a:latin typeface="Cambria Math" panose="02040503050406030204" pitchFamily="18" charset="0"/>
              </a:rPr>
              <a:t>π</a:t>
            </a:r>
            <a:r>
              <a:rPr lang="en-GB" altLang="en-US" i="1">
                <a:latin typeface="Cambria Math" panose="02040503050406030204" pitchFamily="18" charset="0"/>
              </a:rPr>
              <a:t> r/t 	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>
                <a:latin typeface="Cambria Math" panose="02040503050406030204" pitchFamily="18" charset="0"/>
              </a:rPr>
              <a:t>				</a:t>
            </a:r>
            <a:r>
              <a:rPr lang="en-GB" altLang="en-US"/>
              <a:t>for radius, </a:t>
            </a:r>
            <a:r>
              <a:rPr lang="en-GB" altLang="en-US" i="1">
                <a:latin typeface="Cambria Math" panose="02040503050406030204" pitchFamily="18" charset="0"/>
              </a:rPr>
              <a:t>r</a:t>
            </a:r>
            <a:r>
              <a:rPr lang="en-GB" altLang="en-US" i="1"/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i="1">
              <a:latin typeface="Cambria Math" panose="020405030504060302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>
                <a:latin typeface="Cambria Math" panose="02040503050406030204" pitchFamily="18" charset="0"/>
              </a:rPr>
              <a:t>				</a:t>
            </a:r>
            <a:r>
              <a:rPr lang="en-GB" altLang="en-US"/>
              <a:t>Magnetic moment,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i="1">
                <a:latin typeface="Cambria Math" panose="02040503050406030204" pitchFamily="18" charset="0"/>
              </a:rPr>
              <a:t>				</a:t>
            </a:r>
            <a:r>
              <a:rPr lang="el-GR" altLang="en-US" i="1">
                <a:latin typeface="Cambria Math" panose="02040503050406030204" pitchFamily="18" charset="0"/>
              </a:rPr>
              <a:t>μ</a:t>
            </a:r>
            <a:r>
              <a:rPr lang="en-GB" altLang="en-US" i="1">
                <a:latin typeface="Cambria Math" panose="02040503050406030204" pitchFamily="18" charset="0"/>
              </a:rPr>
              <a:t> </a:t>
            </a:r>
            <a:r>
              <a:rPr lang="en-GB" altLang="en-US">
                <a:latin typeface="Cambria Math" panose="02040503050406030204" pitchFamily="18" charset="0"/>
              </a:rPr>
              <a:t>=</a:t>
            </a:r>
            <a:r>
              <a:rPr lang="en-GB" altLang="en-US" i="1">
                <a:latin typeface="Cambria Math" panose="02040503050406030204" pitchFamily="18" charset="0"/>
              </a:rPr>
              <a:t> I A </a:t>
            </a:r>
            <a:r>
              <a:rPr lang="en-GB" altLang="en-US">
                <a:latin typeface="Cambria Math" panose="02040503050406030204" pitchFamily="18" charset="0"/>
              </a:rPr>
              <a:t>=</a:t>
            </a:r>
            <a:r>
              <a:rPr lang="en-GB" altLang="en-US" i="1">
                <a:latin typeface="Cambria Math" panose="02040503050406030204" pitchFamily="18" charset="0"/>
              </a:rPr>
              <a:t> I </a:t>
            </a:r>
            <a:r>
              <a:rPr lang="el-GR" altLang="en-US" i="1">
                <a:latin typeface="Cambria Math" panose="02040503050406030204" pitchFamily="18" charset="0"/>
              </a:rPr>
              <a:t>π</a:t>
            </a:r>
            <a:r>
              <a:rPr lang="en-GB" altLang="en-US" i="1">
                <a:latin typeface="Cambria Math" panose="02040503050406030204" pitchFamily="18" charset="0"/>
              </a:rPr>
              <a:t> r </a:t>
            </a:r>
            <a:r>
              <a:rPr lang="en-GB" altLang="en-US" i="1" baseline="30000">
                <a:latin typeface="Cambria Math" panose="02040503050406030204" pitchFamily="18" charset="0"/>
              </a:rPr>
              <a:t>2</a:t>
            </a:r>
            <a:r>
              <a:rPr lang="en-GB" altLang="en-US" i="1">
                <a:latin typeface="Cambria Math" panose="02040503050406030204" pitchFamily="18" charset="0"/>
              </a:rPr>
              <a:t> </a:t>
            </a:r>
            <a:r>
              <a:rPr lang="en-GB" altLang="en-US">
                <a:latin typeface="Cambria Math" panose="02040503050406030204" pitchFamily="18" charset="0"/>
              </a:rPr>
              <a:t>=</a:t>
            </a:r>
            <a:r>
              <a:rPr lang="en-GB" altLang="en-US" i="1">
                <a:latin typeface="Cambria Math" panose="02040503050406030204" pitchFamily="18" charset="0"/>
              </a:rPr>
              <a:t> - e </a:t>
            </a:r>
            <a:r>
              <a:rPr lang="en-GB" altLang="en-US">
                <a:latin typeface="Cambria Math" panose="02040503050406030204" pitchFamily="18" charset="0"/>
              </a:rPr>
              <a:t>ℏ</a:t>
            </a:r>
            <a:r>
              <a:rPr lang="en-GB" altLang="en-US" i="1">
                <a:latin typeface="Cambria Math" panose="02040503050406030204" pitchFamily="18" charset="0"/>
              </a:rPr>
              <a:t>/ </a:t>
            </a:r>
            <a:r>
              <a:rPr lang="en-GB" altLang="en-US">
                <a:latin typeface="Cambria Math" panose="02040503050406030204" pitchFamily="18" charset="0"/>
              </a:rPr>
              <a:t>2</a:t>
            </a:r>
            <a:r>
              <a:rPr lang="en-GB" altLang="en-US" i="1">
                <a:latin typeface="Cambria Math" panose="02040503050406030204" pitchFamily="18" charset="0"/>
              </a:rPr>
              <a:t>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i="1">
              <a:latin typeface="Cambria Math" panose="020405030504060302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i="1">
              <a:latin typeface="Cambria Math" panose="020405030504060302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i="1">
                <a:latin typeface="Cambria Math" panose="02040503050406030204" pitchFamily="18" charset="0"/>
              </a:rPr>
              <a:t>				</a:t>
            </a:r>
            <a:r>
              <a:rPr lang="en-GB" altLang="en-US"/>
              <a:t>(as electron angular 					             momentum </a:t>
            </a:r>
            <a:r>
              <a:rPr lang="en-GB" altLang="en-US">
                <a:latin typeface="Cambria Math" panose="02040503050406030204" pitchFamily="18" charset="0"/>
              </a:rPr>
              <a:t>= </a:t>
            </a:r>
            <a:r>
              <a:rPr lang="en-GB" altLang="en-US" i="1">
                <a:latin typeface="Cambria Math" panose="02040503050406030204" pitchFamily="18" charset="0"/>
              </a:rPr>
              <a:t>mvr</a:t>
            </a:r>
            <a:r>
              <a:rPr lang="en-GB" altLang="en-US">
                <a:latin typeface="Cambria Math" panose="02040503050406030204" pitchFamily="18" charset="0"/>
              </a:rPr>
              <a:t> = ℏ</a:t>
            </a:r>
            <a:r>
              <a:rPr lang="en-GB" altLang="en-US"/>
              <a:t>)</a:t>
            </a:r>
          </a:p>
        </p:txBody>
      </p:sp>
      <p:sp>
        <p:nvSpPr>
          <p:cNvPr id="28680" name="Oval 17"/>
          <p:cNvSpPr>
            <a:spLocks noChangeArrowheads="1"/>
          </p:cNvSpPr>
          <p:nvPr/>
        </p:nvSpPr>
        <p:spPr bwMode="auto">
          <a:xfrm>
            <a:off x="3635375" y="4113213"/>
            <a:ext cx="107950" cy="1079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/>
          </a:p>
        </p:txBody>
      </p:sp>
      <p:sp>
        <p:nvSpPr>
          <p:cNvPr id="28681" name="Oval 19"/>
          <p:cNvSpPr>
            <a:spLocks noChangeArrowheads="1"/>
          </p:cNvSpPr>
          <p:nvPr/>
        </p:nvSpPr>
        <p:spPr bwMode="auto">
          <a:xfrm>
            <a:off x="1957388" y="3789363"/>
            <a:ext cx="1943100" cy="19431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/>
          </a:p>
        </p:txBody>
      </p:sp>
      <p:cxnSp>
        <p:nvCxnSpPr>
          <p:cNvPr id="28682" name="Straight Connector 5"/>
          <p:cNvCxnSpPr>
            <a:cxnSpLocks noChangeShapeType="1"/>
          </p:cNvCxnSpPr>
          <p:nvPr/>
        </p:nvCxnSpPr>
        <p:spPr bwMode="auto">
          <a:xfrm>
            <a:off x="2924175" y="4689475"/>
            <a:ext cx="0" cy="2698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83" name="Straight Connector 21"/>
          <p:cNvCxnSpPr>
            <a:cxnSpLocks noChangeShapeType="1"/>
          </p:cNvCxnSpPr>
          <p:nvPr/>
        </p:nvCxnSpPr>
        <p:spPr bwMode="auto">
          <a:xfrm rot="-5400000">
            <a:off x="2924176" y="4699000"/>
            <a:ext cx="0" cy="2698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84" name="Straight Connector 23"/>
          <p:cNvCxnSpPr>
            <a:cxnSpLocks noChangeShapeType="1"/>
          </p:cNvCxnSpPr>
          <p:nvPr/>
        </p:nvCxnSpPr>
        <p:spPr bwMode="auto">
          <a:xfrm flipV="1">
            <a:off x="2941638" y="4184650"/>
            <a:ext cx="693737" cy="6397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85" name="Straight Connector 24"/>
          <p:cNvCxnSpPr>
            <a:cxnSpLocks noChangeShapeType="1"/>
          </p:cNvCxnSpPr>
          <p:nvPr/>
        </p:nvCxnSpPr>
        <p:spPr bwMode="auto">
          <a:xfrm>
            <a:off x="3059113" y="3513138"/>
            <a:ext cx="630237" cy="6508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6" name="TextBox 27"/>
          <p:cNvSpPr txBox="1">
            <a:spLocks noChangeArrowheads="1"/>
          </p:cNvSpPr>
          <p:nvPr/>
        </p:nvSpPr>
        <p:spPr bwMode="auto">
          <a:xfrm>
            <a:off x="3148013" y="3282950"/>
            <a:ext cx="3508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i="1">
                <a:latin typeface="Cambria Math" panose="02040503050406030204" pitchFamily="18" charset="0"/>
              </a:rPr>
              <a:t>v</a:t>
            </a:r>
          </a:p>
        </p:txBody>
      </p:sp>
      <p:sp>
        <p:nvSpPr>
          <p:cNvPr id="28687" name="TextBox 28"/>
          <p:cNvSpPr txBox="1">
            <a:spLocks noChangeArrowheads="1"/>
          </p:cNvSpPr>
          <p:nvPr/>
        </p:nvSpPr>
        <p:spPr bwMode="auto">
          <a:xfrm>
            <a:off x="3743325" y="3838575"/>
            <a:ext cx="573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i="1">
                <a:latin typeface="Cambria Math" panose="02040503050406030204" pitchFamily="18" charset="0"/>
              </a:rPr>
              <a:t>e-</a:t>
            </a:r>
          </a:p>
        </p:txBody>
      </p:sp>
      <p:sp>
        <p:nvSpPr>
          <p:cNvPr id="28688" name="TextBox 29"/>
          <p:cNvSpPr txBox="1">
            <a:spLocks noChangeArrowheads="1"/>
          </p:cNvSpPr>
          <p:nvPr/>
        </p:nvSpPr>
        <p:spPr bwMode="auto">
          <a:xfrm>
            <a:off x="3140075" y="4362450"/>
            <a:ext cx="495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i="1">
                <a:latin typeface="Cambria Math" panose="02040503050406030204" pitchFamily="18" charset="0"/>
              </a:rPr>
              <a:t>r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804025" y="4505325"/>
            <a:ext cx="8778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>
                <a:latin typeface="Cambria Math" panose="02040503050406030204" pitchFamily="18" charset="0"/>
              </a:rPr>
              <a:t>≡ -</a:t>
            </a:r>
            <a:r>
              <a:rPr lang="el-GR" altLang="en-US" i="1">
                <a:latin typeface="Cambria Math" panose="02040503050406030204" pitchFamily="18" charset="0"/>
              </a:rPr>
              <a:t>μ</a:t>
            </a:r>
            <a:r>
              <a:rPr lang="en-GB" altLang="en-US" baseline="-25000">
                <a:latin typeface="Cambria Math" panose="02040503050406030204" pitchFamily="18" charset="0"/>
              </a:rPr>
              <a:t>B</a:t>
            </a:r>
          </a:p>
        </p:txBody>
      </p:sp>
      <p:sp>
        <p:nvSpPr>
          <p:cNvPr id="18" name="Rectangle 27"/>
          <p:cNvSpPr>
            <a:spLocks noChangeArrowheads="1"/>
          </p:cNvSpPr>
          <p:nvPr/>
        </p:nvSpPr>
        <p:spPr bwMode="auto">
          <a:xfrm>
            <a:off x="5081662" y="6075064"/>
            <a:ext cx="33067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GB" altLang="en-US" sz="1400" dirty="0"/>
              <a:t>Chapter 1, Blundell, Magnetism in Condensed Matter, OUP 2001</a:t>
            </a:r>
          </a:p>
        </p:txBody>
      </p:sp>
    </p:spTree>
    <p:extLst>
      <p:ext uri="{BB962C8B-B14F-4D97-AF65-F5344CB8AC3E}">
        <p14:creationId xmlns:p14="http://schemas.microsoft.com/office/powerpoint/2010/main" val="238539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10"/>
          <p:cNvSpPr>
            <a:spLocks noChangeArrowheads="1"/>
          </p:cNvSpPr>
          <p:nvPr/>
        </p:nvSpPr>
        <p:spPr bwMode="auto">
          <a:xfrm>
            <a:off x="460375" y="908050"/>
            <a:ext cx="8504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r>
              <a:rPr lang="en-GB" altLang="en-US" sz="4000"/>
              <a:t>Angular momentum</a:t>
            </a:r>
          </a:p>
        </p:txBody>
      </p:sp>
      <p:sp>
        <p:nvSpPr>
          <p:cNvPr id="30726" name="Rectangle 10"/>
          <p:cNvSpPr>
            <a:spLocks noChangeArrowheads="1"/>
          </p:cNvSpPr>
          <p:nvPr/>
        </p:nvSpPr>
        <p:spPr bwMode="auto">
          <a:xfrm>
            <a:off x="2267744" y="1773238"/>
            <a:ext cx="67322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r>
              <a:rPr lang="en-GB" altLang="en-US" sz="3600" dirty="0"/>
              <a:t>What happens to a spinning top </a:t>
            </a:r>
            <a:r>
              <a:rPr lang="en-GB" altLang="en-US" sz="3600" dirty="0" smtClean="0"/>
              <a:t>on the table?</a:t>
            </a:r>
            <a:endParaRPr lang="en-GB" altLang="en-US" sz="3600" dirty="0"/>
          </a:p>
        </p:txBody>
      </p:sp>
      <p:sp>
        <p:nvSpPr>
          <p:cNvPr id="30727" name="TextBox 20"/>
          <p:cNvSpPr txBox="1">
            <a:spLocks noChangeArrowheads="1"/>
          </p:cNvSpPr>
          <p:nvPr/>
        </p:nvSpPr>
        <p:spPr bwMode="auto">
          <a:xfrm>
            <a:off x="3492500" y="3309938"/>
            <a:ext cx="410368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AutoNum type="alphaLcParenR"/>
            </a:pPr>
            <a:r>
              <a:rPr lang="en-GB" altLang="en-US" sz="2000" dirty="0"/>
              <a:t>It moves sideways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AutoNum type="alphaLcParenR"/>
            </a:pPr>
            <a:r>
              <a:rPr lang="en-GB" altLang="en-US" sz="2000" dirty="0"/>
              <a:t>It falls over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AutoNum type="alphaLcParenR"/>
            </a:pPr>
            <a:r>
              <a:rPr lang="en-GB" altLang="en-US" sz="2000" dirty="0"/>
              <a:t>It </a:t>
            </a:r>
            <a:r>
              <a:rPr lang="en-GB" altLang="en-US" sz="2000" dirty="0" err="1"/>
              <a:t>precesses</a:t>
            </a:r>
            <a:endParaRPr lang="en-GB" altLang="en-US" sz="20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AutoNum type="alphaLcParenR"/>
            </a:pPr>
            <a:r>
              <a:rPr lang="en-GB" altLang="en-US" sz="2000" dirty="0"/>
              <a:t>Hey, I thought you were supposed to be teaching me </a:t>
            </a:r>
            <a:endParaRPr lang="en-GB" altLang="en-US" sz="2000" dirty="0" smtClean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AutoNum type="alphaLcParenR"/>
            </a:pPr>
            <a:endParaRPr lang="en-GB" alt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2987824" y="5733256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sz="1800" dirty="0"/>
              <a:t>See Feynman lectures, </a:t>
            </a:r>
            <a:r>
              <a:rPr lang="en-GB" altLang="en-US" sz="1800" dirty="0" err="1"/>
              <a:t>vol</a:t>
            </a:r>
            <a:r>
              <a:rPr lang="en-GB" altLang="en-US" sz="1800" dirty="0"/>
              <a:t> 1, chapter </a:t>
            </a:r>
            <a:r>
              <a:rPr lang="en-GB" altLang="en-US" sz="1800" dirty="0" smtClean="0"/>
              <a:t>20</a:t>
            </a:r>
            <a:endParaRPr lang="en-GB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00727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10"/>
          <p:cNvSpPr>
            <a:spLocks noChangeArrowheads="1"/>
          </p:cNvSpPr>
          <p:nvPr/>
        </p:nvSpPr>
        <p:spPr bwMode="auto">
          <a:xfrm>
            <a:off x="460375" y="908050"/>
            <a:ext cx="8504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r>
              <a:rPr lang="en-GB" altLang="en-US" sz="4000"/>
              <a:t>Angular momentum</a:t>
            </a:r>
          </a:p>
        </p:txBody>
      </p:sp>
      <p:sp>
        <p:nvSpPr>
          <p:cNvPr id="30726" name="Rectangle 10"/>
          <p:cNvSpPr>
            <a:spLocks noChangeArrowheads="1"/>
          </p:cNvSpPr>
          <p:nvPr/>
        </p:nvSpPr>
        <p:spPr bwMode="auto">
          <a:xfrm>
            <a:off x="2267744" y="1773238"/>
            <a:ext cx="67322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r>
              <a:rPr lang="en-GB" altLang="en-US" sz="3600" dirty="0"/>
              <a:t>What happens to a spinning top </a:t>
            </a:r>
            <a:r>
              <a:rPr lang="en-GB" altLang="en-US" sz="3600" dirty="0" smtClean="0"/>
              <a:t>on the table?</a:t>
            </a:r>
            <a:endParaRPr lang="en-GB" altLang="en-US" sz="3600" dirty="0"/>
          </a:p>
        </p:txBody>
      </p:sp>
      <p:sp>
        <p:nvSpPr>
          <p:cNvPr id="30727" name="TextBox 20"/>
          <p:cNvSpPr txBox="1">
            <a:spLocks noChangeArrowheads="1"/>
          </p:cNvSpPr>
          <p:nvPr/>
        </p:nvSpPr>
        <p:spPr bwMode="auto">
          <a:xfrm>
            <a:off x="3492500" y="3309938"/>
            <a:ext cx="410368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AutoNum type="alphaLcParenR"/>
            </a:pPr>
            <a:r>
              <a:rPr lang="en-GB" altLang="en-US" sz="2000" dirty="0"/>
              <a:t>It moves sideways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AutoNum type="alphaLcParenR"/>
            </a:pPr>
            <a:r>
              <a:rPr lang="en-GB" altLang="en-US" sz="2000" dirty="0"/>
              <a:t>It falls over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AutoNum type="alphaLcParenR"/>
            </a:pPr>
            <a:r>
              <a:rPr lang="en-GB" altLang="en-US" sz="2000" dirty="0"/>
              <a:t>It </a:t>
            </a:r>
            <a:r>
              <a:rPr lang="en-GB" altLang="en-US" sz="2000" dirty="0" err="1"/>
              <a:t>precesses</a:t>
            </a:r>
            <a:endParaRPr lang="en-GB" altLang="en-US" sz="20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AutoNum type="alphaLcParenR"/>
            </a:pPr>
            <a:r>
              <a:rPr lang="en-GB" altLang="en-US" sz="2000" dirty="0"/>
              <a:t>Hey, I thought you were supposed to be teaching me </a:t>
            </a:r>
            <a:endParaRPr lang="en-GB" altLang="en-US" sz="2000" dirty="0" smtClean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AutoNum type="alphaLcParenR"/>
            </a:pPr>
            <a:endParaRPr lang="en-GB" alt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2987824" y="5733256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sz="1800" dirty="0"/>
              <a:t>See Feynman lectures, </a:t>
            </a:r>
            <a:r>
              <a:rPr lang="en-GB" altLang="en-US" sz="1800" dirty="0" err="1"/>
              <a:t>vol</a:t>
            </a:r>
            <a:r>
              <a:rPr lang="en-GB" altLang="en-US" sz="1800" dirty="0"/>
              <a:t> 1, chapter </a:t>
            </a:r>
            <a:r>
              <a:rPr lang="en-GB" altLang="en-US" sz="1800" dirty="0" smtClean="0"/>
              <a:t>20</a:t>
            </a:r>
            <a:endParaRPr lang="en-GB" alt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7"/>
          <a:stretch/>
        </p:blipFill>
        <p:spPr>
          <a:xfrm>
            <a:off x="539552" y="-27384"/>
            <a:ext cx="8604448" cy="572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10"/>
          <p:cNvSpPr>
            <a:spLocks noChangeArrowheads="1"/>
          </p:cNvSpPr>
          <p:nvPr/>
        </p:nvSpPr>
        <p:spPr bwMode="auto">
          <a:xfrm>
            <a:off x="460375" y="908050"/>
            <a:ext cx="8504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r>
              <a:rPr lang="en-GB" altLang="en-US" sz="4000"/>
              <a:t>Angular momentum and Magnetism</a:t>
            </a:r>
          </a:p>
        </p:txBody>
      </p:sp>
      <p:sp>
        <p:nvSpPr>
          <p:cNvPr id="32774" name="Oval 1"/>
          <p:cNvSpPr>
            <a:spLocks noChangeArrowheads="1"/>
          </p:cNvSpPr>
          <p:nvPr/>
        </p:nvSpPr>
        <p:spPr bwMode="auto">
          <a:xfrm rot="-1520044">
            <a:off x="3889375" y="4268788"/>
            <a:ext cx="1008063" cy="555625"/>
          </a:xfrm>
          <a:prstGeom prst="ellipse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/>
          </a:p>
        </p:txBody>
      </p:sp>
      <p:cxnSp>
        <p:nvCxnSpPr>
          <p:cNvPr id="32775" name="Straight Arrow Connector 3"/>
          <p:cNvCxnSpPr>
            <a:cxnSpLocks noChangeShapeType="1"/>
          </p:cNvCxnSpPr>
          <p:nvPr/>
        </p:nvCxnSpPr>
        <p:spPr bwMode="auto">
          <a:xfrm flipH="1" flipV="1">
            <a:off x="3924300" y="3757613"/>
            <a:ext cx="468313" cy="7889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6" name="Straight Arrow Connector 10"/>
          <p:cNvCxnSpPr>
            <a:cxnSpLocks noChangeShapeType="1"/>
          </p:cNvCxnSpPr>
          <p:nvPr/>
        </p:nvCxnSpPr>
        <p:spPr bwMode="auto">
          <a:xfrm flipV="1">
            <a:off x="4427538" y="4787900"/>
            <a:ext cx="107950" cy="365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77" name="TextBox 8"/>
          <p:cNvSpPr txBox="1">
            <a:spLocks noChangeArrowheads="1"/>
          </p:cNvSpPr>
          <p:nvPr/>
        </p:nvSpPr>
        <p:spPr bwMode="auto">
          <a:xfrm>
            <a:off x="4284663" y="5013325"/>
            <a:ext cx="1481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/>
              <a:t>Current, </a:t>
            </a:r>
            <a:r>
              <a:rPr lang="en-GB" altLang="en-US" i="1">
                <a:latin typeface="Cambria Math" panose="02040503050406030204" pitchFamily="18" charset="0"/>
              </a:rPr>
              <a:t>I</a:t>
            </a:r>
          </a:p>
        </p:txBody>
      </p:sp>
      <p:sp>
        <p:nvSpPr>
          <p:cNvPr id="32778" name="TextBox 16"/>
          <p:cNvSpPr txBox="1">
            <a:spLocks noChangeArrowheads="1"/>
          </p:cNvSpPr>
          <p:nvPr/>
        </p:nvSpPr>
        <p:spPr bwMode="auto">
          <a:xfrm>
            <a:off x="2828925" y="3316288"/>
            <a:ext cx="1196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/>
              <a:t>Area, </a:t>
            </a:r>
            <a:r>
              <a:rPr lang="en-GB" altLang="en-US" b="1">
                <a:latin typeface="Cambria Math" panose="02040503050406030204" pitchFamily="18" charset="0"/>
              </a:rPr>
              <a:t>A</a:t>
            </a:r>
          </a:p>
        </p:txBody>
      </p:sp>
      <p:grpSp>
        <p:nvGrpSpPr>
          <p:cNvPr id="32779" name="Group 6"/>
          <p:cNvGrpSpPr>
            <a:grpSpLocks/>
          </p:cNvGrpSpPr>
          <p:nvPr/>
        </p:nvGrpSpPr>
        <p:grpSpPr bwMode="auto">
          <a:xfrm rot="-1304658">
            <a:off x="1320800" y="3362325"/>
            <a:ext cx="792163" cy="2157413"/>
            <a:chOff x="1115616" y="3318996"/>
            <a:chExt cx="792088" cy="2156292"/>
          </a:xfrm>
        </p:grpSpPr>
        <p:sp>
          <p:nvSpPr>
            <p:cNvPr id="32783" name="Rectangle 17"/>
            <p:cNvSpPr>
              <a:spLocks noChangeArrowheads="1"/>
            </p:cNvSpPr>
            <p:nvPr/>
          </p:nvSpPr>
          <p:spPr bwMode="auto">
            <a:xfrm>
              <a:off x="1115616" y="3318996"/>
              <a:ext cx="792088" cy="1079500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ts val="3600"/>
                </a:lnSpc>
                <a:spcBef>
                  <a:spcPts val="500"/>
                </a:spcBef>
                <a:buClr>
                  <a:srgbClr val="990033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90033"/>
                </a:buClr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0033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32784" name="Rectangle 4"/>
            <p:cNvSpPr>
              <a:spLocks noChangeArrowheads="1"/>
            </p:cNvSpPr>
            <p:nvPr/>
          </p:nvSpPr>
          <p:spPr bwMode="auto">
            <a:xfrm>
              <a:off x="1115616" y="4395788"/>
              <a:ext cx="792088" cy="10795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ts val="3600"/>
                </a:lnSpc>
                <a:spcBef>
                  <a:spcPts val="500"/>
                </a:spcBef>
                <a:buClr>
                  <a:srgbClr val="990033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90033"/>
                </a:buClr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0033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32785" name="TextBox 5"/>
            <p:cNvSpPr txBox="1">
              <a:spLocks noChangeArrowheads="1"/>
            </p:cNvSpPr>
            <p:nvPr/>
          </p:nvSpPr>
          <p:spPr bwMode="auto">
            <a:xfrm>
              <a:off x="1307918" y="3485326"/>
              <a:ext cx="444352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ts val="3600"/>
                </a:lnSpc>
                <a:spcBef>
                  <a:spcPts val="500"/>
                </a:spcBef>
                <a:buClr>
                  <a:srgbClr val="990033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90033"/>
                </a:buClr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0033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N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32780" name="TextBox 16"/>
          <p:cNvSpPr txBox="1">
            <a:spLocks noChangeArrowheads="1"/>
          </p:cNvSpPr>
          <p:nvPr/>
        </p:nvSpPr>
        <p:spPr bwMode="auto">
          <a:xfrm>
            <a:off x="5580063" y="2020888"/>
            <a:ext cx="356393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b="1" dirty="0">
                <a:latin typeface="Cambria Math" panose="02040503050406030204" pitchFamily="18" charset="0"/>
              </a:rPr>
              <a:t>µ</a:t>
            </a:r>
            <a:r>
              <a:rPr lang="en-GB" altLang="en-US" dirty="0">
                <a:latin typeface="Cambria Math" panose="02040503050406030204" pitchFamily="18" charset="0"/>
              </a:rPr>
              <a:t> = </a:t>
            </a:r>
            <a:r>
              <a:rPr lang="el-GR" altLang="en-US" i="1" dirty="0">
                <a:latin typeface="Cambria Math" panose="02040503050406030204" pitchFamily="18" charset="0"/>
              </a:rPr>
              <a:t>γ</a:t>
            </a:r>
            <a:r>
              <a:rPr lang="en-GB" altLang="en-US" dirty="0">
                <a:latin typeface="Cambria Math" panose="02040503050406030204" pitchFamily="18" charset="0"/>
              </a:rPr>
              <a:t> </a:t>
            </a:r>
            <a:r>
              <a:rPr lang="en-GB" altLang="en-US" b="1" dirty="0">
                <a:latin typeface="Cambria Math" panose="02040503050406030204" pitchFamily="18" charset="0"/>
              </a:rPr>
              <a:t>L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dirty="0">
                <a:latin typeface="Cambria Math" panose="02040503050406030204" pitchFamily="18" charset="0"/>
              </a:rPr>
              <a:t>(</a:t>
            </a:r>
            <a:r>
              <a:rPr lang="en-GB" altLang="en-US" b="1" dirty="0">
                <a:latin typeface="Cambria Math" panose="02040503050406030204" pitchFamily="18" charset="0"/>
              </a:rPr>
              <a:t>L</a:t>
            </a:r>
            <a:r>
              <a:rPr lang="en-GB" altLang="en-US" dirty="0"/>
              <a:t> is angular </a:t>
            </a:r>
            <a:r>
              <a:rPr lang="en-GB" altLang="en-US" dirty="0" smtClean="0"/>
              <a:t>momentum of a magnetic moment,</a:t>
            </a:r>
            <a:endParaRPr lang="en-GB" altLang="en-US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i="1" dirty="0">
                <a:latin typeface="Cambria Math" panose="02040503050406030204" pitchFamily="18" charset="0"/>
              </a:rPr>
              <a:t> </a:t>
            </a:r>
            <a:r>
              <a:rPr lang="el-GR" altLang="en-US" i="1" dirty="0">
                <a:latin typeface="Cambria Math" panose="02040503050406030204" pitchFamily="18" charset="0"/>
              </a:rPr>
              <a:t>γ</a:t>
            </a:r>
            <a:r>
              <a:rPr lang="en-GB" altLang="en-US" dirty="0"/>
              <a:t> is gyromagnetic ratio)</a:t>
            </a:r>
            <a:endParaRPr lang="en-GB" altLang="en-US" b="1" dirty="0"/>
          </a:p>
        </p:txBody>
      </p:sp>
      <p:sp>
        <p:nvSpPr>
          <p:cNvPr id="32782" name="TextBox 1"/>
          <p:cNvSpPr txBox="1">
            <a:spLocks noChangeArrowheads="1"/>
          </p:cNvSpPr>
          <p:nvPr/>
        </p:nvSpPr>
        <p:spPr bwMode="auto">
          <a:xfrm>
            <a:off x="827088" y="1793875"/>
            <a:ext cx="4321175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/>
              <a:t>Energy of the magnetic moment in a magnetic field, </a:t>
            </a:r>
            <a:r>
              <a:rPr lang="en-GB" altLang="en-US" b="1">
                <a:latin typeface="Cambria Math" panose="02040503050406030204" pitchFamily="18" charset="0"/>
              </a:rPr>
              <a:t>B</a:t>
            </a:r>
            <a:r>
              <a:rPr lang="en-GB" altLang="en-US"/>
              <a:t>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3200" i="1">
                <a:latin typeface="Cambria Math" panose="02040503050406030204" pitchFamily="18" charset="0"/>
              </a:rPr>
              <a:t>E</a:t>
            </a:r>
            <a:r>
              <a:rPr lang="en-GB" altLang="en-US" sz="3200">
                <a:latin typeface="Cambria Math" panose="02040503050406030204" pitchFamily="18" charset="0"/>
              </a:rPr>
              <a:t> = </a:t>
            </a:r>
            <a:r>
              <a:rPr lang="en-GB" altLang="en-US" sz="3200" i="1">
                <a:latin typeface="Cambria Math" panose="02040503050406030204" pitchFamily="18" charset="0"/>
              </a:rPr>
              <a:t>- </a:t>
            </a:r>
            <a:r>
              <a:rPr lang="en-GB" altLang="en-US" sz="3200" b="1">
                <a:latin typeface="Cambria Math" panose="02040503050406030204" pitchFamily="18" charset="0"/>
              </a:rPr>
              <a:t>µ </a:t>
            </a:r>
            <a:r>
              <a:rPr lang="en-GB" altLang="en-US" sz="3200">
                <a:latin typeface="Cambria Math" panose="02040503050406030204" pitchFamily="18" charset="0"/>
              </a:rPr>
              <a:t>•</a:t>
            </a:r>
            <a:r>
              <a:rPr lang="en-GB" altLang="en-US" sz="3200" b="1">
                <a:latin typeface="Cambria Math" panose="02040503050406030204" pitchFamily="18" charset="0"/>
              </a:rPr>
              <a:t> B		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b="1">
              <a:latin typeface="Cambria Math" panose="020405030504060302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b="1">
              <a:latin typeface="Cambria Math" panose="020405030504060302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b="1">
              <a:latin typeface="Cambria Math" panose="020405030504060302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b="1">
              <a:latin typeface="Cambria Math" panose="020405030504060302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b="1">
              <a:latin typeface="Cambria Math" panose="020405030504060302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b="1">
              <a:latin typeface="Cambria Math" panose="020405030504060302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b="1">
              <a:latin typeface="Cambria Math" panose="020405030504060302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b="1">
              <a:latin typeface="Cambria Math" panose="02040503050406030204" pitchFamily="18" charset="0"/>
            </a:endParaRPr>
          </a:p>
        </p:txBody>
      </p:sp>
      <p:sp>
        <p:nvSpPr>
          <p:cNvPr id="18" name="Rectangle 27"/>
          <p:cNvSpPr>
            <a:spLocks noChangeArrowheads="1"/>
          </p:cNvSpPr>
          <p:nvPr/>
        </p:nvSpPr>
        <p:spPr bwMode="auto">
          <a:xfrm>
            <a:off x="5081662" y="6075064"/>
            <a:ext cx="33067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GB" altLang="en-US" sz="1400" dirty="0"/>
              <a:t>Chapter 1, Blundell, Magnetism in Condensed Matter, OUP 2001</a:t>
            </a:r>
          </a:p>
        </p:txBody>
      </p:sp>
    </p:spTree>
    <p:extLst>
      <p:ext uri="{BB962C8B-B14F-4D97-AF65-F5344CB8AC3E}">
        <p14:creationId xmlns:p14="http://schemas.microsoft.com/office/powerpoint/2010/main" val="19501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10"/>
          <p:cNvSpPr>
            <a:spLocks noChangeArrowheads="1"/>
          </p:cNvSpPr>
          <p:nvPr/>
        </p:nvSpPr>
        <p:spPr bwMode="auto">
          <a:xfrm>
            <a:off x="460375" y="908050"/>
            <a:ext cx="8683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r>
              <a:rPr lang="en-GB" altLang="en-US" sz="3600"/>
              <a:t>What happens if you put a magnetic moment into a </a:t>
            </a:r>
            <a:r>
              <a:rPr lang="en-GB" altLang="en-US" sz="3600" b="1"/>
              <a:t>uniform</a:t>
            </a:r>
            <a:r>
              <a:rPr lang="en-GB" altLang="en-US" sz="3600"/>
              <a:t> magnetic field?</a:t>
            </a:r>
          </a:p>
        </p:txBody>
      </p:sp>
      <p:grpSp>
        <p:nvGrpSpPr>
          <p:cNvPr id="34822" name="Group 6"/>
          <p:cNvGrpSpPr>
            <a:grpSpLocks/>
          </p:cNvGrpSpPr>
          <p:nvPr/>
        </p:nvGrpSpPr>
        <p:grpSpPr bwMode="auto">
          <a:xfrm rot="-1304658">
            <a:off x="1320800" y="3362325"/>
            <a:ext cx="792163" cy="2157413"/>
            <a:chOff x="1115616" y="3318996"/>
            <a:chExt cx="792088" cy="2156292"/>
          </a:xfrm>
        </p:grpSpPr>
        <p:sp>
          <p:nvSpPr>
            <p:cNvPr id="34825" name="Rectangle 17"/>
            <p:cNvSpPr>
              <a:spLocks noChangeArrowheads="1"/>
            </p:cNvSpPr>
            <p:nvPr/>
          </p:nvSpPr>
          <p:spPr bwMode="auto">
            <a:xfrm>
              <a:off x="1115616" y="3318996"/>
              <a:ext cx="792088" cy="1079500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ts val="3600"/>
                </a:lnSpc>
                <a:spcBef>
                  <a:spcPts val="500"/>
                </a:spcBef>
                <a:buClr>
                  <a:srgbClr val="990033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90033"/>
                </a:buClr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0033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34826" name="Rectangle 4"/>
            <p:cNvSpPr>
              <a:spLocks noChangeArrowheads="1"/>
            </p:cNvSpPr>
            <p:nvPr/>
          </p:nvSpPr>
          <p:spPr bwMode="auto">
            <a:xfrm>
              <a:off x="1115616" y="4395788"/>
              <a:ext cx="792088" cy="10795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ts val="3600"/>
                </a:lnSpc>
                <a:spcBef>
                  <a:spcPts val="500"/>
                </a:spcBef>
                <a:buClr>
                  <a:srgbClr val="990033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90033"/>
                </a:buClr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0033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34827" name="TextBox 5"/>
            <p:cNvSpPr txBox="1">
              <a:spLocks noChangeArrowheads="1"/>
            </p:cNvSpPr>
            <p:nvPr/>
          </p:nvSpPr>
          <p:spPr bwMode="auto">
            <a:xfrm>
              <a:off x="1307918" y="3485326"/>
              <a:ext cx="444352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ts val="3600"/>
                </a:lnSpc>
                <a:spcBef>
                  <a:spcPts val="500"/>
                </a:spcBef>
                <a:buClr>
                  <a:srgbClr val="990033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90033"/>
                </a:buClr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0033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N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34824" name="TextBox 20"/>
          <p:cNvSpPr txBox="1">
            <a:spLocks noChangeArrowheads="1"/>
          </p:cNvSpPr>
          <p:nvPr/>
        </p:nvSpPr>
        <p:spPr bwMode="auto">
          <a:xfrm>
            <a:off x="6829425" y="2398713"/>
            <a:ext cx="227965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AutoNum type="alphaLcParenR"/>
            </a:pPr>
            <a:r>
              <a:rPr lang="en-GB" altLang="en-US" sz="2000"/>
              <a:t>It moves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AutoNum type="alphaLcParenR"/>
            </a:pPr>
            <a:r>
              <a:rPr lang="en-GB" altLang="en-US" sz="2000"/>
              <a:t>It lines up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AutoNum type="alphaLcParenR"/>
            </a:pPr>
            <a:r>
              <a:rPr lang="en-GB" altLang="en-US" sz="2000"/>
              <a:t>It precesses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AutoNum type="alphaLcParenR"/>
            </a:pPr>
            <a:r>
              <a:rPr lang="en-GB" altLang="en-US" sz="2000"/>
              <a:t>I’m sure you are supposed to be teaching me </a:t>
            </a:r>
          </a:p>
        </p:txBody>
      </p:sp>
      <p:sp>
        <p:nvSpPr>
          <p:cNvPr id="12" name="Rectangle 27"/>
          <p:cNvSpPr>
            <a:spLocks noChangeArrowheads="1"/>
          </p:cNvSpPr>
          <p:nvPr/>
        </p:nvSpPr>
        <p:spPr bwMode="auto">
          <a:xfrm>
            <a:off x="5081662" y="6075064"/>
            <a:ext cx="33067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GB" altLang="en-US" sz="1400" dirty="0"/>
              <a:t>Chapter 1, Blundell, Magnetism in Condensed Matter, OUP 2001</a:t>
            </a:r>
          </a:p>
        </p:txBody>
      </p:sp>
    </p:spTree>
    <p:extLst>
      <p:ext uri="{BB962C8B-B14F-4D97-AF65-F5344CB8AC3E}">
        <p14:creationId xmlns:p14="http://schemas.microsoft.com/office/powerpoint/2010/main" val="306768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10"/>
          <p:cNvSpPr>
            <a:spLocks noChangeArrowheads="1"/>
          </p:cNvSpPr>
          <p:nvPr/>
        </p:nvSpPr>
        <p:spPr bwMode="auto">
          <a:xfrm>
            <a:off x="460375" y="908050"/>
            <a:ext cx="8683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r>
              <a:rPr lang="en-GB" altLang="en-US" sz="3600"/>
              <a:t>What happens if you put a magnetic moment into a </a:t>
            </a:r>
            <a:r>
              <a:rPr lang="en-GB" altLang="en-US" sz="3600" b="1"/>
              <a:t>uniform</a:t>
            </a:r>
            <a:r>
              <a:rPr lang="en-GB" altLang="en-US" sz="3600"/>
              <a:t> magnetic field?</a:t>
            </a:r>
          </a:p>
        </p:txBody>
      </p:sp>
      <p:grpSp>
        <p:nvGrpSpPr>
          <p:cNvPr id="36870" name="Group 6"/>
          <p:cNvGrpSpPr>
            <a:grpSpLocks/>
          </p:cNvGrpSpPr>
          <p:nvPr/>
        </p:nvGrpSpPr>
        <p:grpSpPr bwMode="auto">
          <a:xfrm rot="-1304658">
            <a:off x="3092450" y="3332163"/>
            <a:ext cx="633413" cy="1460500"/>
            <a:chOff x="1115616" y="3318996"/>
            <a:chExt cx="792088" cy="2156292"/>
          </a:xfrm>
        </p:grpSpPr>
        <p:sp>
          <p:nvSpPr>
            <p:cNvPr id="36886" name="Rectangle 17"/>
            <p:cNvSpPr>
              <a:spLocks noChangeArrowheads="1"/>
            </p:cNvSpPr>
            <p:nvPr/>
          </p:nvSpPr>
          <p:spPr bwMode="auto">
            <a:xfrm>
              <a:off x="1115616" y="3318996"/>
              <a:ext cx="792088" cy="1079500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ts val="3600"/>
                </a:lnSpc>
                <a:spcBef>
                  <a:spcPts val="500"/>
                </a:spcBef>
                <a:buClr>
                  <a:srgbClr val="990033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90033"/>
                </a:buClr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0033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36887" name="Rectangle 4"/>
            <p:cNvSpPr>
              <a:spLocks noChangeArrowheads="1"/>
            </p:cNvSpPr>
            <p:nvPr/>
          </p:nvSpPr>
          <p:spPr bwMode="auto">
            <a:xfrm>
              <a:off x="1115616" y="4395788"/>
              <a:ext cx="792088" cy="10795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ts val="3600"/>
                </a:lnSpc>
                <a:spcBef>
                  <a:spcPts val="500"/>
                </a:spcBef>
                <a:buClr>
                  <a:srgbClr val="990033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90033"/>
                </a:buClr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0033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36888" name="TextBox 5"/>
            <p:cNvSpPr txBox="1">
              <a:spLocks noChangeArrowheads="1"/>
            </p:cNvSpPr>
            <p:nvPr/>
          </p:nvSpPr>
          <p:spPr bwMode="auto">
            <a:xfrm>
              <a:off x="1242002" y="3409498"/>
              <a:ext cx="576184" cy="1967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ts val="3600"/>
                </a:lnSpc>
                <a:spcBef>
                  <a:spcPts val="500"/>
                </a:spcBef>
                <a:buClr>
                  <a:srgbClr val="990033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90033"/>
                </a:buClr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0033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N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24" name="Freeform 23"/>
          <p:cNvSpPr/>
          <p:nvPr/>
        </p:nvSpPr>
        <p:spPr>
          <a:xfrm>
            <a:off x="755650" y="2051050"/>
            <a:ext cx="5329238" cy="3970338"/>
          </a:xfrm>
          <a:custGeom>
            <a:avLst/>
            <a:gdLst>
              <a:gd name="connsiteX0" fmla="*/ 1435263 w 2916824"/>
              <a:gd name="connsiteY0" fmla="*/ 0 h 4641449"/>
              <a:gd name="connsiteX1" fmla="*/ 2882098 w 2916824"/>
              <a:gd name="connsiteY1" fmla="*/ 729206 h 4641449"/>
              <a:gd name="connsiteX2" fmla="*/ 1446837 w 2916824"/>
              <a:gd name="connsiteY2" fmla="*/ 1458411 h 4641449"/>
              <a:gd name="connsiteX3" fmla="*/ 2 w 2916824"/>
              <a:gd name="connsiteY3" fmla="*/ 1088021 h 4641449"/>
              <a:gd name="connsiteX4" fmla="*/ 1458412 w 2916824"/>
              <a:gd name="connsiteY4" fmla="*/ 740780 h 4641449"/>
              <a:gd name="connsiteX5" fmla="*/ 2893673 w 2916824"/>
              <a:gd name="connsiteY5" fmla="*/ 1539433 h 4641449"/>
              <a:gd name="connsiteX6" fmla="*/ 1446837 w 2916824"/>
              <a:gd name="connsiteY6" fmla="*/ 2233914 h 4641449"/>
              <a:gd name="connsiteX7" fmla="*/ 11577 w 2916824"/>
              <a:gd name="connsiteY7" fmla="*/ 1875099 h 4641449"/>
              <a:gd name="connsiteX8" fmla="*/ 1469987 w 2916824"/>
              <a:gd name="connsiteY8" fmla="*/ 1562583 h 4641449"/>
              <a:gd name="connsiteX9" fmla="*/ 2893673 w 2916824"/>
              <a:gd name="connsiteY9" fmla="*/ 2314937 h 4641449"/>
              <a:gd name="connsiteX10" fmla="*/ 1435263 w 2916824"/>
              <a:gd name="connsiteY10" fmla="*/ 3044142 h 4641449"/>
              <a:gd name="connsiteX11" fmla="*/ 2 w 2916824"/>
              <a:gd name="connsiteY11" fmla="*/ 2673752 h 4641449"/>
              <a:gd name="connsiteX12" fmla="*/ 1446837 w 2916824"/>
              <a:gd name="connsiteY12" fmla="*/ 2314937 h 4641449"/>
              <a:gd name="connsiteX13" fmla="*/ 2893673 w 2916824"/>
              <a:gd name="connsiteY13" fmla="*/ 3102016 h 4641449"/>
              <a:gd name="connsiteX14" fmla="*/ 1446837 w 2916824"/>
              <a:gd name="connsiteY14" fmla="*/ 3842795 h 4641449"/>
              <a:gd name="connsiteX15" fmla="*/ 23151 w 2916824"/>
              <a:gd name="connsiteY15" fmla="*/ 3483980 h 4641449"/>
              <a:gd name="connsiteX16" fmla="*/ 1458412 w 2916824"/>
              <a:gd name="connsiteY16" fmla="*/ 3113590 h 4641449"/>
              <a:gd name="connsiteX17" fmla="*/ 2916822 w 2916824"/>
              <a:gd name="connsiteY17" fmla="*/ 3912243 h 4641449"/>
              <a:gd name="connsiteX18" fmla="*/ 1446837 w 2916824"/>
              <a:gd name="connsiteY18" fmla="*/ 4641449 h 4641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16824" h="4641449">
                <a:moveTo>
                  <a:pt x="1435263" y="0"/>
                </a:moveTo>
                <a:cubicBezTo>
                  <a:pt x="2157716" y="243069"/>
                  <a:pt x="2880169" y="486138"/>
                  <a:pt x="2882098" y="729206"/>
                </a:cubicBezTo>
                <a:cubicBezTo>
                  <a:pt x="2884027" y="972274"/>
                  <a:pt x="1927186" y="1398608"/>
                  <a:pt x="1446837" y="1458411"/>
                </a:cubicBezTo>
                <a:cubicBezTo>
                  <a:pt x="966488" y="1518214"/>
                  <a:pt x="-1927" y="1207626"/>
                  <a:pt x="2" y="1088021"/>
                </a:cubicBezTo>
                <a:cubicBezTo>
                  <a:pt x="1931" y="968416"/>
                  <a:pt x="976133" y="665545"/>
                  <a:pt x="1458412" y="740780"/>
                </a:cubicBezTo>
                <a:cubicBezTo>
                  <a:pt x="1940691" y="816015"/>
                  <a:pt x="2895602" y="1290577"/>
                  <a:pt x="2893673" y="1539433"/>
                </a:cubicBezTo>
                <a:cubicBezTo>
                  <a:pt x="2891744" y="1788289"/>
                  <a:pt x="1927186" y="2177970"/>
                  <a:pt x="1446837" y="2233914"/>
                </a:cubicBezTo>
                <a:cubicBezTo>
                  <a:pt x="966488" y="2289858"/>
                  <a:pt x="7719" y="1986987"/>
                  <a:pt x="11577" y="1875099"/>
                </a:cubicBezTo>
                <a:cubicBezTo>
                  <a:pt x="15435" y="1763211"/>
                  <a:pt x="989638" y="1489277"/>
                  <a:pt x="1469987" y="1562583"/>
                </a:cubicBezTo>
                <a:cubicBezTo>
                  <a:pt x="1950336" y="1635889"/>
                  <a:pt x="2899460" y="2068011"/>
                  <a:pt x="2893673" y="2314937"/>
                </a:cubicBezTo>
                <a:cubicBezTo>
                  <a:pt x="2887886" y="2561863"/>
                  <a:pt x="1917542" y="2984339"/>
                  <a:pt x="1435263" y="3044142"/>
                </a:cubicBezTo>
                <a:cubicBezTo>
                  <a:pt x="952984" y="3103945"/>
                  <a:pt x="-1927" y="2795286"/>
                  <a:pt x="2" y="2673752"/>
                </a:cubicBezTo>
                <a:cubicBezTo>
                  <a:pt x="1931" y="2552218"/>
                  <a:pt x="964559" y="2243560"/>
                  <a:pt x="1446837" y="2314937"/>
                </a:cubicBezTo>
                <a:cubicBezTo>
                  <a:pt x="1929115" y="2386314"/>
                  <a:pt x="2893673" y="2847373"/>
                  <a:pt x="2893673" y="3102016"/>
                </a:cubicBezTo>
                <a:cubicBezTo>
                  <a:pt x="2893673" y="3356659"/>
                  <a:pt x="1925257" y="3779134"/>
                  <a:pt x="1446837" y="3842795"/>
                </a:cubicBezTo>
                <a:cubicBezTo>
                  <a:pt x="968417" y="3906456"/>
                  <a:pt x="21222" y="3605514"/>
                  <a:pt x="23151" y="3483980"/>
                </a:cubicBezTo>
                <a:cubicBezTo>
                  <a:pt x="25080" y="3362446"/>
                  <a:pt x="976134" y="3042213"/>
                  <a:pt x="1458412" y="3113590"/>
                </a:cubicBezTo>
                <a:cubicBezTo>
                  <a:pt x="1940690" y="3184967"/>
                  <a:pt x="2918751" y="3657600"/>
                  <a:pt x="2916822" y="3912243"/>
                </a:cubicBezTo>
                <a:cubicBezTo>
                  <a:pt x="2914893" y="4166886"/>
                  <a:pt x="2180865" y="4404167"/>
                  <a:pt x="1446837" y="4641449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6873" name="Rectangle 26"/>
          <p:cNvSpPr>
            <a:spLocks noChangeArrowheads="1"/>
          </p:cNvSpPr>
          <p:nvPr/>
        </p:nvSpPr>
        <p:spPr bwMode="auto">
          <a:xfrm rot="-1304658">
            <a:off x="3359150" y="4724400"/>
            <a:ext cx="323850" cy="762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sp>
        <p:nvSpPr>
          <p:cNvPr id="36874" name="Rectangle 28"/>
          <p:cNvSpPr>
            <a:spLocks noChangeArrowheads="1"/>
          </p:cNvSpPr>
          <p:nvPr/>
        </p:nvSpPr>
        <p:spPr bwMode="auto">
          <a:xfrm rot="-1304658">
            <a:off x="3084513" y="3376613"/>
            <a:ext cx="176212" cy="14605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sp>
        <p:nvSpPr>
          <p:cNvPr id="36875" name="Rectangle 29"/>
          <p:cNvSpPr>
            <a:spLocks noChangeArrowheads="1"/>
          </p:cNvSpPr>
          <p:nvPr/>
        </p:nvSpPr>
        <p:spPr bwMode="auto">
          <a:xfrm rot="-1304658">
            <a:off x="3159125" y="3376613"/>
            <a:ext cx="176213" cy="14605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sp>
        <p:nvSpPr>
          <p:cNvPr id="36876" name="Rectangle 30"/>
          <p:cNvSpPr>
            <a:spLocks noChangeArrowheads="1"/>
          </p:cNvSpPr>
          <p:nvPr/>
        </p:nvSpPr>
        <p:spPr bwMode="auto">
          <a:xfrm rot="-1304658">
            <a:off x="3267075" y="3363913"/>
            <a:ext cx="176213" cy="14605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sp>
        <p:nvSpPr>
          <p:cNvPr id="36877" name="Rectangle 31"/>
          <p:cNvSpPr>
            <a:spLocks noChangeArrowheads="1"/>
          </p:cNvSpPr>
          <p:nvPr/>
        </p:nvSpPr>
        <p:spPr bwMode="auto">
          <a:xfrm rot="-1304658">
            <a:off x="3409950" y="3371850"/>
            <a:ext cx="87313" cy="14605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sp>
        <p:nvSpPr>
          <p:cNvPr id="36878" name="Rectangle 32"/>
          <p:cNvSpPr>
            <a:spLocks noChangeArrowheads="1"/>
          </p:cNvSpPr>
          <p:nvPr/>
        </p:nvSpPr>
        <p:spPr bwMode="auto">
          <a:xfrm rot="-1304658">
            <a:off x="3086100" y="4003675"/>
            <a:ext cx="176213" cy="14605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sp>
        <p:nvSpPr>
          <p:cNvPr id="36879" name="Rectangle 33"/>
          <p:cNvSpPr>
            <a:spLocks noChangeArrowheads="1"/>
          </p:cNvSpPr>
          <p:nvPr/>
        </p:nvSpPr>
        <p:spPr bwMode="auto">
          <a:xfrm rot="-1304658">
            <a:off x="3063875" y="3997325"/>
            <a:ext cx="87313" cy="73025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sp>
        <p:nvSpPr>
          <p:cNvPr id="36880" name="Rectangle 34"/>
          <p:cNvSpPr>
            <a:spLocks noChangeArrowheads="1"/>
          </p:cNvSpPr>
          <p:nvPr/>
        </p:nvSpPr>
        <p:spPr bwMode="auto">
          <a:xfrm rot="-1304658">
            <a:off x="3201988" y="3998913"/>
            <a:ext cx="176212" cy="106362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sp>
        <p:nvSpPr>
          <p:cNvPr id="36881" name="Rectangle 35"/>
          <p:cNvSpPr>
            <a:spLocks noChangeArrowheads="1"/>
          </p:cNvSpPr>
          <p:nvPr/>
        </p:nvSpPr>
        <p:spPr bwMode="auto">
          <a:xfrm rot="-1304658">
            <a:off x="3354388" y="3984625"/>
            <a:ext cx="119062" cy="71438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sp>
        <p:nvSpPr>
          <p:cNvPr id="36882" name="Rectangle 36"/>
          <p:cNvSpPr>
            <a:spLocks noChangeArrowheads="1"/>
          </p:cNvSpPr>
          <p:nvPr/>
        </p:nvSpPr>
        <p:spPr bwMode="auto">
          <a:xfrm rot="-1304658">
            <a:off x="3448050" y="3992563"/>
            <a:ext cx="296863" cy="20478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sp>
        <p:nvSpPr>
          <p:cNvPr id="36883" name="Rectangle 37"/>
          <p:cNvSpPr>
            <a:spLocks noChangeArrowheads="1"/>
          </p:cNvSpPr>
          <p:nvPr/>
        </p:nvSpPr>
        <p:spPr bwMode="auto">
          <a:xfrm rot="-1304658">
            <a:off x="3373438" y="4708525"/>
            <a:ext cx="161925" cy="4603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sp>
        <p:nvSpPr>
          <p:cNvPr id="36884" name="Rectangle 38"/>
          <p:cNvSpPr>
            <a:spLocks noChangeArrowheads="1"/>
          </p:cNvSpPr>
          <p:nvPr/>
        </p:nvSpPr>
        <p:spPr bwMode="auto">
          <a:xfrm rot="-1304658">
            <a:off x="3340100" y="4676775"/>
            <a:ext cx="120650" cy="1000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 sz="2800" b="1">
              <a:solidFill>
                <a:schemeClr val="bg1"/>
              </a:solidFill>
            </a:endParaRPr>
          </a:p>
        </p:txBody>
      </p:sp>
      <p:sp>
        <p:nvSpPr>
          <p:cNvPr id="36885" name="TextBox 20"/>
          <p:cNvSpPr txBox="1">
            <a:spLocks noChangeArrowheads="1"/>
          </p:cNvSpPr>
          <p:nvPr/>
        </p:nvSpPr>
        <p:spPr bwMode="auto">
          <a:xfrm>
            <a:off x="6829425" y="2398713"/>
            <a:ext cx="227965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AutoNum type="alphaLcParenR"/>
            </a:pPr>
            <a:r>
              <a:rPr lang="en-GB" altLang="en-US" sz="2000"/>
              <a:t>It moves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AutoNum type="alphaLcParenR"/>
            </a:pPr>
            <a:r>
              <a:rPr lang="en-GB" altLang="en-US" sz="2000"/>
              <a:t>It lines up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AutoNum type="alphaLcParenR"/>
            </a:pPr>
            <a:r>
              <a:rPr lang="en-GB" altLang="en-US" sz="2000"/>
              <a:t>It precesses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AutoNum type="alphaLcParenR"/>
            </a:pPr>
            <a:r>
              <a:rPr lang="en-GB" altLang="en-US" sz="2000"/>
              <a:t>I’m sure you are supposed to be teaching me </a:t>
            </a:r>
          </a:p>
        </p:txBody>
      </p:sp>
      <p:sp>
        <p:nvSpPr>
          <p:cNvPr id="25" name="Rectangle 27"/>
          <p:cNvSpPr>
            <a:spLocks noChangeArrowheads="1"/>
          </p:cNvSpPr>
          <p:nvPr/>
        </p:nvSpPr>
        <p:spPr bwMode="auto">
          <a:xfrm>
            <a:off x="5081662" y="6075064"/>
            <a:ext cx="33067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GB" altLang="en-US" sz="1400" dirty="0"/>
              <a:t>Chapter 1, Blundell, Magnetism in Condensed Matter, OUP 2001</a:t>
            </a:r>
          </a:p>
        </p:txBody>
      </p:sp>
    </p:spTree>
    <p:extLst>
      <p:ext uri="{BB962C8B-B14F-4D97-AF65-F5344CB8AC3E}">
        <p14:creationId xmlns:p14="http://schemas.microsoft.com/office/powerpoint/2010/main" val="281069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AutoShape 8" descr="data:image/jpeg;base64,/9j/4AAQSkZJRgABAQAAAQABAAD/2wCEAAkGBxMQEhQUEhQQFhQVFxUYGBYYFBUYFRgZGBQXFxQXFBcYHCggHBwlGxQUJDEhJSkrLi4uFx8zODMtNygtLiwBCgoKDg0OGhAQGy0kICQsLSwvLC8tNDcsLCw3LSwsLCwsMiwvLCwsLDEsNiwsLDcsLCwsLC8sLCw0LCwsLCwsLP/AABEIAKAAoAMBIgACEQEDEQH/xAAcAAEAAgMBAQEAAAAAAAAAAAAABQYDBAcBAgj/xABIEAABAwIEAgUIBwQGCwAAAAABAAIDBBEFEiExBkETUWFxsQciMkJygZHBFCMzUoKh0SSSk6MVQ2KzwtIWFzREU2Rzg7Lw8f/EABoBAQADAQEBAAAAAAAAAAAAAAACAwQBBQb/xAAvEQACAgECAgYLAQEAAAAAAAAAAQIDEQQxEiEFQUJRcZETFCIyM1JhgZKhwbEV/9oADAMBAAIRAxEAPwDuKIiAIiIAiKvce1b4aORzHFpu0XGhsTrYrqWXgG9X49TwEiSRoI3AuT+ShajyiULPXefw/qvz3Utle4lwlcCT949ywVeFTEDJE8C3JpC0xoj1sHfn+VOjHqzH3R/N6x/62KL7s38v/OuAUmCVA3jeAt92Ez2sI3fkp+hq+Y5z7juTPKtRH1Zv5f8AnWdnlOoTuZR+EfIr88TYHO132ZPdY+ClDTyAWLJOXqlcdNfUxzP0BScfUEu01u9pCsNJVxyjNG5rh1g+K/J1ZTym1mSdXokqz+SvEpoapoLnjM9oLSSLguAOh3GqhOhJZTB+kUXgXqzHQiIgCIiAIiIAiIgC16+jZMwskaHNPIi4vyK2FiqZgxpceSA5riGDua4hoGhttpp2LRbhUhOwB7GXVkqg55vmIJJOnasLMO5kknvKhKSZYkyGhwiS/wA8rfDMpEYS4gfWCw2+qb8fSW2cJadwszcP6iR3ErmUSwyuDCZXuOR2ax6gDvva62arCJhvlP4B+ql/6Gb2rKMPI2c8e8omg0yqyYXINwPcLK0cG4OLlzw1wbYgEah24KSUh5uf8Vt4DL0DiDezt/kV1SRFplrCLwL1TKwiIgCIiAIiIAiIgCg8cnuQ3kPFTiqeLSfWuv1qMnhEoLmY2BbUbQtWF4WfpVQXmy1qztiWvBMOa3c91JEWzGY146NfbiV4T3oDXexakzQFmmmWjUSrhIsuEzZmW5t0/RbqheHHXD/w/NTSvWxnluERF04EREAREQBERAFzbjSqq2VDhBDE9t93SZeQ5WK6SqXxCy87u/5BZdZc6q+KKyX6eKlLDKxS1WJHeClH/ecfkt1ktfzjpv4jlMQU5t1dvUo2arMbryzwMbc7vaNM1x+WiwVanV2+7BeRbZCqO8mvuZqd1ZzbB+85SjJ6lo1bD8XKs0fE9LE4dJWwSaAaF2lr3sALEm4Gu2Xt0+JuMKGLJnqyRpcBr/Otl1GuhOU39pbIw177C/Eoca32n5lmkrqrkyD3lyxyVVa4GzaYHvefkqi7jvDbRj6TJdjMpPRyecc0Zzb/ANh41v6fxzUvGdC5hDaw3zMOYskBsDqD3rvo+kOuK/E7GNXVJ+ZI1QxDkaP39Ko6f+kv+R/nLZpOIKR5A+nQbN/rLEmzs3pNFgbt/NTAZnYHeYb/AHXBzfc4brHfdrq94r8TRCFT635kzwT0nRO6Xo82Yehe23b3qxqF4XFmP9oeAU0vTpk5VqTMliSm0giIrSAREQBERAEREAXNvKHiz6RlRMwNLmOaBm287KL/AJrpJXJ/LB/s1V1Xj8Qq5xUpQT70WV9ZzBuM1Vbcu6efVoIDy2JpebMFmAWJOgu4KQPD1a17Y/otHHIWSSDOGufljAzkkuOvnDdW+OFgiDg+7yMIzMykZA15ynNsb3Og2t2r3D4ojilUYWSB2SqEjnFpzPI2aGjQDXfU3XtxmknwrYz2SSKphf011OakSxtjbIIyBFC11yARazNvOHNWLGKHEWRUrm1Un7Q4Nble4WLgCA7Qdu3UVtYNhcn9Guj6OTMaiJ2XKc3oM1tvyVsNQxkTekGlPTsqG+0wzNd/hClbYovKS3/hTVZKax9P6c+lwbExWfRBiEuYMzl/SS5ALX158kp8NxFz6qIz53Uwu/MGuzAC/mZmm+nX1q010V5KySR/RuNHBGZC0nK6VmW9m6k6O2UkycQ1FTUCxa+GnkJtoWueGuNj3OUHc8bLbu6yUW0/v+jlOKYPW+eTFSzZGROdeOO4E32ZGUN1Nj3KFqBVYeRLEx8Lh6ZjLzG12Yjo5gQW300F+a7U6BsdRUw+q5lFDc+zIGH4gLn/ABPM59NXRsJaYqipc5pack0T6hpL2HbOx7QOeju1FZxrDSLk+Z2nhKQuizHdwYT3lgJU6q/wX9g32Yv7tqsC8eCwiye4REUiIREQBERAEREAXKPK+P2ar23j79xuurrn/HGFsqjLC8uAksLjcEWIIB7VVZNQcZPqaLao8TaOOx8XSnRrWNBbTNO7j+z3MZudrk3K3JOK6qV4c6eS4zWy5W2zWzWygb2C8reAqiAm0YqG8nRPySe9rgR4qDqqGON1pJZ4D1TUzh8HMcb9+UL6DT36ezbDM2oom1yeC6YLUyTOI6WY+s4maS52aT6WtgArBitHCGtDJWvzNALS/MQL+jYHa/Ky57hMOV1462lB2vncw2O485qk6vDnZbiajv19MNfeQrpShxLDx9jGtHNxeWyxU1LE55FRN0YuHHNJYuIHmmzj8NFr4lIY2nz3lrxYfWO1a3a4vbLc7bKmT4c4+lUYf75x+i2GtaB9ZW0zrAAEPkksOoWbe2qk3HOc/orr0cl358TPiHEMzSXCV5JdG43N7mI3jvfWwPJQ2IcXTSQSQuEZ6Rz3GS3ngSPD5WN5ZXOaCtqPB/pH2La2p/6cPRx/xXl3/ip/CfJo95DqkMgjFiY2uL5XdjnnRvbb3WWbU6rT1xzLBvpoknjc7PwUb07fZj/u2qwqD4VYGxua0WaC0AdQyqcXhVyUo5RomsSCIimQCIiAIiIAiIgCpnEbLzHvHgrmqfjzbzO93gsHSPwTRpniZowvDAXONgNSeoLejxKDIXOkZlvlN9rkXsQexQuKi8T4gRnkFgL2vdzWn83D4rVmjuWlpveoD87HszuZ0ZEWXMbX1IHslefoE8uWD0/RV2L2pYLHJRUT2te6OlLXmzXFjPOPYbdiwVfD9ESWdBTkixLcovbrso7F4panzmhto2Dow6RvSFxLS57Q3Qn0BuN+1boqbTyPe02eI2tOZlha+a+vWD+6Vu1Mp8Lw2ilaeCWVLnz5cvpgxN4foWf7tTfw2lSNFBCz7OGJvUWsaPALGZWuIIIIOxGoPcthk4AJNgBzXmetXYw5M46o74PqaoKjKmRfNXizBoLk9XPvtv8AkouTEy4/Zv8AeHfNqyWK6b5llaiXbhM+Y/vHgp1QXCR+rd3jwU6vqNN8KPgeZd77CIivKgiIgCIiAIiIAqdjjvr3f+8griuIeU/EJ6ese6N72A21HonzR16Km7TPUR4E8FtMuGWS21VEyWxeL221Itf/AOBZ4cNhsQAQDvYnaxBb3WJXKaPjqsGhdG7vYPkpqi41qHepEevR3x0Kor6H1tXOLXmW2aunaRfmYTACMuYEG4sdj5l7d/RtuOeq+X4REGkAvtYDfUAZ9Ad9ekdfvVeZjFQ12rIHC9rtc7e5HM/2SpMV01gSxmpt6XcP8QUp9H66e/8ApWtbpo7t+RIUdMGtDbkhoAF9/ett0IaFXjiNQw3ayIjtcf17VrTY5Unf6K0X+9e2l+tQh0Nfj2ks+J3/AKlMn7LePA1agVAABmyaG4N9SQMxBa37zSR2OWKKFzj6RIsRs43u0C7nPA2sbWCisZ4tq4jlD4D2sAP5qqux+qmflMshvs1unwDRdXvoS9rLaSLa9dW3yTP0Pwg67H9hHgp9UjyVU72Uz87SCXNOu/o81d1bCv0cVHOcGayXFJsIiKRAIiIAiIgCIiAKn45EHTPBFwevuCuCr3EcFnNfyOh7xt+Xgoy2JR3KvJw7TP1MMX7oHgvj/RGl/wCGB3EhS7HrM1yirpraT8ybhF7ohRwpTjZrv3itmPAYm6WdbvKlQV93U/WbfmZW9NU+yiDPDsRvcO131QcLU33L95Km7rwuXPWbX2mI6aqO0UQ7eGqUf1MfvF/FbUVCyP0Gtb3ADwW456wveoOcpbstUUtkTPDgsH/h+amVH4LDljufWN/dyUgrFsVPcIiLpwIiIAiIgCIiALFUwCRpa4aFZUQFKxOifT3JBLPvgafiHLwWlFXNOzh8V0JaNTg1PIbvijJ68oB+IVbr7ian3lSFUOsLIKgdYU3JwnSn1HN9l7h81hPB8HJ0w/H+oUeCRLjRFfSR1hfLqodYUu3hCDm6Y/j/AEC2IeF6ZvqF3tOcfmnAxxorT61t7X1OwG57gpvCsJc8h0gLW8mnc945BTlNRRxfZsY32WgH3kLYU1DBFzPAvURTIBERAEREB/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/>
          </a:p>
        </p:txBody>
      </p:sp>
      <p:sp>
        <p:nvSpPr>
          <p:cNvPr id="10249" name="Rectangle 10"/>
          <p:cNvSpPr>
            <a:spLocks noChangeArrowheads="1"/>
          </p:cNvSpPr>
          <p:nvPr/>
        </p:nvSpPr>
        <p:spPr bwMode="auto">
          <a:xfrm>
            <a:off x="1403648" y="533400"/>
            <a:ext cx="62646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buFontTx/>
              <a:buNone/>
            </a:pPr>
            <a:r>
              <a:rPr lang="en-GB" altLang="en-US" sz="4000" dirty="0" smtClean="0"/>
              <a:t>Structure of these lectures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7584" y="2120841"/>
            <a:ext cx="79079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Solid state physics background (diamond and silicon)</a:t>
            </a:r>
          </a:p>
          <a:p>
            <a:pPr marL="457200" indent="-457200">
              <a:buAutoNum type="arabicPeriod"/>
            </a:pPr>
            <a:r>
              <a:rPr lang="en-GB" dirty="0" smtClean="0"/>
              <a:t>Magnetic resonance background</a:t>
            </a:r>
          </a:p>
          <a:p>
            <a:pPr marL="457200" indent="-457200">
              <a:buAutoNum type="arabicPeriod"/>
            </a:pP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Spin qubits in silicon</a:t>
            </a:r>
          </a:p>
          <a:p>
            <a:pPr marL="457200" indent="-457200">
              <a:buAutoNum type="arabicPeriod"/>
            </a:pP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Spin qubits in diamond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39552" y="1916832"/>
            <a:ext cx="8319398" cy="2076217"/>
          </a:xfrm>
          <a:prstGeom prst="rect">
            <a:avLst/>
          </a:prstGeom>
          <a:noFill/>
          <a:ln w="57150" cap="flat" cmpd="sng" algn="ctr">
            <a:solidFill>
              <a:schemeClr val="accent6">
                <a:lumMod val="25000"/>
                <a:lumOff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158" y="3169944"/>
            <a:ext cx="4461698" cy="3346273"/>
          </a:xfrm>
          <a:prstGeom prst="rect">
            <a:avLst/>
          </a:prstGeom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1586" y="5589240"/>
            <a:ext cx="30783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dirty="0" smtClean="0"/>
              <a:t>Picture </a:t>
            </a:r>
            <a:r>
              <a:rPr lang="en-GB" altLang="en-US" sz="2000" dirty="0"/>
              <a:t>by Manuel </a:t>
            </a:r>
            <a:r>
              <a:rPr lang="en-GB" altLang="en-US" sz="2000" dirty="0" err="1"/>
              <a:t>Voegtli</a:t>
            </a:r>
            <a:endParaRPr lang="en-GB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3788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C:\Users\Admin\Documents\By us\cartoons\rotating frame\small\RotatingFrame00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6528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itle 1"/>
          <p:cNvSpPr txBox="1">
            <a:spLocks/>
          </p:cNvSpPr>
          <p:nvPr/>
        </p:nvSpPr>
        <p:spPr bwMode="auto">
          <a:xfrm>
            <a:off x="950913" y="500063"/>
            <a:ext cx="8229600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280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800">
                <a:latin typeface="Calibri" panose="020F0502020204030204" pitchFamily="34" charset="0"/>
                <a:ea typeface="MS PGothic" panose="020B0600070205080204" pitchFamily="34" charset="-128"/>
              </a:rPr>
              <a:t>Put a magnetic moment into a vertical magnetic field</a:t>
            </a:r>
          </a:p>
        </p:txBody>
      </p:sp>
      <p:sp>
        <p:nvSpPr>
          <p:cNvPr id="38916" name="TextBox 1"/>
          <p:cNvSpPr txBox="1">
            <a:spLocks noChangeArrowheads="1"/>
          </p:cNvSpPr>
          <p:nvPr/>
        </p:nvSpPr>
        <p:spPr bwMode="auto">
          <a:xfrm>
            <a:off x="7235825" y="1849438"/>
            <a:ext cx="1931988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>
                <a:ea typeface="MS PGothic" panose="020B0600070205080204" pitchFamily="34" charset="-128"/>
              </a:rPr>
              <a:t>Larmor precession at angular frequency </a:t>
            </a:r>
            <a:r>
              <a:rPr lang="el-GR" altLang="en-US" i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ω</a:t>
            </a:r>
            <a:r>
              <a:rPr lang="en-GB" altLang="en-US" baseline="-2500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S</a:t>
            </a:r>
            <a:endParaRPr lang="en-GB" altLang="en-US"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51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1"/>
          <p:cNvSpPr txBox="1">
            <a:spLocks noChangeArrowheads="1"/>
          </p:cNvSpPr>
          <p:nvPr/>
        </p:nvSpPr>
        <p:spPr bwMode="auto">
          <a:xfrm>
            <a:off x="7235825" y="1849438"/>
            <a:ext cx="1931988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>
                <a:ea typeface="MS PGothic" panose="020B0600070205080204" pitchFamily="34" charset="-128"/>
              </a:rPr>
              <a:t>Larmor precession at angular frequency </a:t>
            </a:r>
            <a:r>
              <a:rPr lang="el-GR" altLang="en-US" i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ω</a:t>
            </a:r>
            <a:r>
              <a:rPr lang="en-GB" altLang="en-US" baseline="-2500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S</a:t>
            </a:r>
            <a:endParaRPr lang="en-GB" altLang="en-US"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40963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1666875"/>
            <a:ext cx="6092825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itle 1"/>
          <p:cNvSpPr txBox="1">
            <a:spLocks/>
          </p:cNvSpPr>
          <p:nvPr/>
        </p:nvSpPr>
        <p:spPr bwMode="auto">
          <a:xfrm>
            <a:off x="950913" y="500063"/>
            <a:ext cx="8229600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280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800">
                <a:latin typeface="Calibri" panose="020F0502020204030204" pitchFamily="34" charset="0"/>
                <a:ea typeface="MS PGothic" panose="020B0600070205080204" pitchFamily="34" charset="-128"/>
              </a:rPr>
              <a:t>Put a magnetic moment into a vertical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358650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1"/>
          <p:cNvSpPr txBox="1">
            <a:spLocks noChangeArrowheads="1"/>
          </p:cNvSpPr>
          <p:nvPr/>
        </p:nvSpPr>
        <p:spPr bwMode="auto">
          <a:xfrm>
            <a:off x="7235825" y="1849438"/>
            <a:ext cx="1931988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>
                <a:ea typeface="MS PGothic" panose="020B0600070205080204" pitchFamily="34" charset="-128"/>
              </a:rPr>
              <a:t>Larmor precession at angular frequency </a:t>
            </a:r>
            <a:r>
              <a:rPr lang="el-GR" altLang="en-US" i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ω</a:t>
            </a:r>
            <a:r>
              <a:rPr lang="en-GB" altLang="en-US" baseline="-2500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S</a:t>
            </a:r>
            <a:endParaRPr lang="en-GB" altLang="en-US"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4198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66875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itle 1"/>
          <p:cNvSpPr txBox="1">
            <a:spLocks/>
          </p:cNvSpPr>
          <p:nvPr/>
        </p:nvSpPr>
        <p:spPr bwMode="auto">
          <a:xfrm>
            <a:off x="950913" y="500063"/>
            <a:ext cx="8229600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280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800">
                <a:latin typeface="Calibri" panose="020F0502020204030204" pitchFamily="34" charset="0"/>
                <a:ea typeface="MS PGothic" panose="020B0600070205080204" pitchFamily="34" charset="-128"/>
              </a:rPr>
              <a:t>Put a magnetic moment into a vertical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112112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12875"/>
            <a:ext cx="3527425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1"/>
          <p:cNvSpPr txBox="1">
            <a:spLocks noChangeArrowheads="1"/>
          </p:cNvSpPr>
          <p:nvPr/>
        </p:nvSpPr>
        <p:spPr bwMode="auto">
          <a:xfrm>
            <a:off x="7235825" y="1849438"/>
            <a:ext cx="19319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>
                <a:ea typeface="MS PGothic" panose="020B0600070205080204" pitchFamily="34" charset="-128"/>
              </a:rPr>
              <a:t>In the rotating frame: spin vector is stationary</a:t>
            </a:r>
            <a:endParaRPr lang="en-GB" altLang="en-US"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43012" name="Title 1"/>
          <p:cNvSpPr txBox="1">
            <a:spLocks/>
          </p:cNvSpPr>
          <p:nvPr/>
        </p:nvSpPr>
        <p:spPr bwMode="auto">
          <a:xfrm>
            <a:off x="950913" y="500063"/>
            <a:ext cx="8229600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280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800">
                <a:latin typeface="Calibri" panose="020F0502020204030204" pitchFamily="34" charset="0"/>
                <a:ea typeface="MS PGothic" panose="020B0600070205080204" pitchFamily="34" charset="-128"/>
              </a:rPr>
              <a:t>Put a magnetic moment into a vertical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227115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Rectangle 10"/>
          <p:cNvSpPr>
            <a:spLocks noChangeArrowheads="1"/>
          </p:cNvSpPr>
          <p:nvPr/>
        </p:nvSpPr>
        <p:spPr bwMode="auto">
          <a:xfrm>
            <a:off x="460375" y="908050"/>
            <a:ext cx="8504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r>
              <a:rPr lang="en-GB" altLang="en-US" sz="4000"/>
              <a:t>Precession of a magnetic moment</a:t>
            </a:r>
          </a:p>
        </p:txBody>
      </p:sp>
      <p:sp>
        <p:nvSpPr>
          <p:cNvPr id="44038" name="Oval 1"/>
          <p:cNvSpPr>
            <a:spLocks noChangeArrowheads="1"/>
          </p:cNvSpPr>
          <p:nvPr/>
        </p:nvSpPr>
        <p:spPr bwMode="auto">
          <a:xfrm rot="-1520044">
            <a:off x="3889375" y="4268788"/>
            <a:ext cx="1008063" cy="555625"/>
          </a:xfrm>
          <a:prstGeom prst="ellipse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/>
          </a:p>
        </p:txBody>
      </p:sp>
      <p:cxnSp>
        <p:nvCxnSpPr>
          <p:cNvPr id="44039" name="Straight Arrow Connector 3"/>
          <p:cNvCxnSpPr>
            <a:cxnSpLocks noChangeShapeType="1"/>
          </p:cNvCxnSpPr>
          <p:nvPr/>
        </p:nvCxnSpPr>
        <p:spPr bwMode="auto">
          <a:xfrm flipH="1" flipV="1">
            <a:off x="3924300" y="3757613"/>
            <a:ext cx="468313" cy="7889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040" name="Straight Arrow Connector 10"/>
          <p:cNvCxnSpPr>
            <a:cxnSpLocks noChangeShapeType="1"/>
          </p:cNvCxnSpPr>
          <p:nvPr/>
        </p:nvCxnSpPr>
        <p:spPr bwMode="auto">
          <a:xfrm flipV="1">
            <a:off x="4427538" y="4787900"/>
            <a:ext cx="107950" cy="365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1" name="TextBox 8"/>
          <p:cNvSpPr txBox="1">
            <a:spLocks noChangeArrowheads="1"/>
          </p:cNvSpPr>
          <p:nvPr/>
        </p:nvSpPr>
        <p:spPr bwMode="auto">
          <a:xfrm>
            <a:off x="4284663" y="5013325"/>
            <a:ext cx="1481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/>
              <a:t>Current, </a:t>
            </a:r>
            <a:r>
              <a:rPr lang="en-GB" altLang="en-US" i="1">
                <a:latin typeface="Cambria Math" panose="02040503050406030204" pitchFamily="18" charset="0"/>
              </a:rPr>
              <a:t>I</a:t>
            </a:r>
          </a:p>
        </p:txBody>
      </p:sp>
      <p:sp>
        <p:nvSpPr>
          <p:cNvPr id="44042" name="TextBox 16"/>
          <p:cNvSpPr txBox="1">
            <a:spLocks noChangeArrowheads="1"/>
          </p:cNvSpPr>
          <p:nvPr/>
        </p:nvSpPr>
        <p:spPr bwMode="auto">
          <a:xfrm>
            <a:off x="2828925" y="3316288"/>
            <a:ext cx="1196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/>
              <a:t>Area, </a:t>
            </a:r>
            <a:r>
              <a:rPr lang="en-GB" altLang="en-US" b="1">
                <a:latin typeface="Cambria Math" panose="02040503050406030204" pitchFamily="18" charset="0"/>
              </a:rPr>
              <a:t>A</a:t>
            </a:r>
          </a:p>
        </p:txBody>
      </p:sp>
      <p:sp>
        <p:nvSpPr>
          <p:cNvPr id="44043" name="TextBox 1"/>
          <p:cNvSpPr txBox="1">
            <a:spLocks noChangeArrowheads="1"/>
          </p:cNvSpPr>
          <p:nvPr/>
        </p:nvSpPr>
        <p:spPr bwMode="auto">
          <a:xfrm>
            <a:off x="1116013" y="1916113"/>
            <a:ext cx="7732712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/>
              <a:t>Energy of the magnetic moment in a magnetic field, </a:t>
            </a:r>
            <a:r>
              <a:rPr lang="en-GB" altLang="en-US" b="1">
                <a:latin typeface="Cambria Math" panose="02040503050406030204" pitchFamily="18" charset="0"/>
              </a:rPr>
              <a:t>B</a:t>
            </a:r>
            <a:r>
              <a:rPr lang="en-GB" altLang="en-US"/>
              <a:t>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i="1">
                <a:latin typeface="Cambria Math" panose="02040503050406030204" pitchFamily="18" charset="0"/>
              </a:rPr>
              <a:t>E</a:t>
            </a:r>
            <a:r>
              <a:rPr lang="en-GB" altLang="en-US">
                <a:latin typeface="Cambria Math" panose="02040503050406030204" pitchFamily="18" charset="0"/>
              </a:rPr>
              <a:t> = </a:t>
            </a:r>
            <a:r>
              <a:rPr lang="en-GB" altLang="en-US" i="1">
                <a:latin typeface="Cambria Math" panose="02040503050406030204" pitchFamily="18" charset="0"/>
              </a:rPr>
              <a:t>- </a:t>
            </a:r>
            <a:r>
              <a:rPr lang="en-GB" altLang="en-US" b="1">
                <a:latin typeface="Cambria Math" panose="02040503050406030204" pitchFamily="18" charset="0"/>
              </a:rPr>
              <a:t>µ </a:t>
            </a:r>
            <a:r>
              <a:rPr lang="en-GB" altLang="en-US">
                <a:latin typeface="Cambria Math" panose="02040503050406030204" pitchFamily="18" charset="0"/>
              </a:rPr>
              <a:t>•</a:t>
            </a:r>
            <a:r>
              <a:rPr lang="en-GB" altLang="en-US" b="1">
                <a:latin typeface="Cambria Math" panose="02040503050406030204" pitchFamily="18" charset="0"/>
              </a:rPr>
              <a:t> B		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b="1">
              <a:latin typeface="Cambria Math" panose="020405030504060302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b="1">
              <a:latin typeface="Cambria Math" panose="020405030504060302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b="1">
              <a:latin typeface="Cambria Math" panose="020405030504060302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b="1">
              <a:latin typeface="Cambria Math" panose="020405030504060302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b="1">
              <a:latin typeface="Cambria Math" panose="020405030504060302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b="1">
              <a:latin typeface="Cambria Math" panose="020405030504060302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b="1">
              <a:latin typeface="Cambria Math" panose="020405030504060302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b="1">
              <a:latin typeface="Cambria Math" panose="020405030504060302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b="1">
                <a:latin typeface="Cambria Math" panose="02040503050406030204" pitchFamily="18" charset="0"/>
              </a:rPr>
              <a:t>			</a:t>
            </a:r>
            <a:r>
              <a:rPr lang="en-GB" altLang="en-US"/>
              <a:t>Larmor precession frequency </a:t>
            </a:r>
            <a:r>
              <a:rPr lang="en-GB" altLang="en-US" b="1">
                <a:latin typeface="Cambria Math" panose="02040503050406030204" pitchFamily="18" charset="0"/>
              </a:rPr>
              <a:t>= </a:t>
            </a:r>
            <a:r>
              <a:rPr lang="el-GR" altLang="en-US" i="1">
                <a:latin typeface="Cambria Math" panose="02040503050406030204" pitchFamily="18" charset="0"/>
              </a:rPr>
              <a:t>γ</a:t>
            </a:r>
            <a:r>
              <a:rPr lang="en-GB" altLang="en-US" i="1">
                <a:latin typeface="Cambria Math" panose="02040503050406030204" pitchFamily="18" charset="0"/>
              </a:rPr>
              <a:t> B</a:t>
            </a:r>
          </a:p>
        </p:txBody>
      </p:sp>
      <p:pic>
        <p:nvPicPr>
          <p:cNvPr id="44045" name="Picture 2" descr="http://www-history.mcs.st-and.ac.uk/BigPictures/Larmor_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316288"/>
            <a:ext cx="1366837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6" name="Rectangle 2"/>
          <p:cNvSpPr>
            <a:spLocks noChangeArrowheads="1"/>
          </p:cNvSpPr>
          <p:nvPr/>
        </p:nvSpPr>
        <p:spPr bwMode="auto">
          <a:xfrm>
            <a:off x="701675" y="5168900"/>
            <a:ext cx="228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/>
              <a:t>Joseph Larmor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/>
              <a:t>(1857 – 1942)</a:t>
            </a:r>
          </a:p>
        </p:txBody>
      </p:sp>
      <p:sp>
        <p:nvSpPr>
          <p:cNvPr id="44047" name="Rectangle 3"/>
          <p:cNvSpPr>
            <a:spLocks noChangeArrowheads="1"/>
          </p:cNvSpPr>
          <p:nvPr/>
        </p:nvSpPr>
        <p:spPr bwMode="auto">
          <a:xfrm>
            <a:off x="684213" y="3213100"/>
            <a:ext cx="1852612" cy="263207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/>
          </a:p>
        </p:txBody>
      </p:sp>
      <p:pic>
        <p:nvPicPr>
          <p:cNvPr id="44048" name="Picture 3" descr="C:\Users\Admin\Documents\Teaching\CMP\Oxford CMP major option C3\CMP Magnetism Blundell Coldea\Blundell Larmor precession p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2110" r="17200" b="45116"/>
          <a:stretch>
            <a:fillRect/>
          </a:stretch>
        </p:blipFill>
        <p:spPr bwMode="auto">
          <a:xfrm>
            <a:off x="6494463" y="2781300"/>
            <a:ext cx="2541587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7"/>
          <p:cNvSpPr>
            <a:spLocks noChangeArrowheads="1"/>
          </p:cNvSpPr>
          <p:nvPr/>
        </p:nvSpPr>
        <p:spPr bwMode="auto">
          <a:xfrm>
            <a:off x="5081662" y="6075064"/>
            <a:ext cx="33067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GB" altLang="en-US" sz="1400" dirty="0"/>
              <a:t>Chapter 1, Blundell, Magnetism in Condensed Matter, OUP 2001</a:t>
            </a:r>
          </a:p>
        </p:txBody>
      </p:sp>
    </p:spTree>
    <p:extLst>
      <p:ext uri="{BB962C8B-B14F-4D97-AF65-F5344CB8AC3E}">
        <p14:creationId xmlns:p14="http://schemas.microsoft.com/office/powerpoint/2010/main" val="91479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 txBox="1">
            <a:spLocks/>
          </p:cNvSpPr>
          <p:nvPr/>
        </p:nvSpPr>
        <p:spPr bwMode="auto">
          <a:xfrm>
            <a:off x="662880" y="333375"/>
            <a:ext cx="82296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Magnetic resonance: prepare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cs typeface="Arial" panose="020B0604020202020204" pitchFamily="34" charset="0"/>
              </a:rPr>
              <a:t>	- put a spin ½ into a magnetic field</a:t>
            </a:r>
          </a:p>
        </p:txBody>
      </p:sp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528638" y="1784350"/>
            <a:ext cx="49323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800">
                <a:latin typeface="Arial" panose="020B0604020202020204" pitchFamily="34" charset="0"/>
                <a:cs typeface="Arial" panose="020B0604020202020204" pitchFamily="34" charset="0"/>
              </a:rPr>
              <a:t>Hamiltonian </a:t>
            </a:r>
            <a:r>
              <a:rPr lang="pt-BR" altLang="en-US">
                <a:latin typeface="Script MT Bold" panose="03040602040607080904" pitchFamily="66" charset="0"/>
                <a:cs typeface="Times New Roman" panose="02020603050405020304" pitchFamily="18" charset="0"/>
              </a:rPr>
              <a:t>H</a:t>
            </a:r>
            <a:r>
              <a:rPr lang="pt-BR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GB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Ŝ</a:t>
            </a:r>
            <a:r>
              <a:rPr lang="en-GB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GB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638300" y="3479800"/>
            <a:ext cx="9525" cy="232568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3" name="TextBox 6"/>
          <p:cNvSpPr txBox="1">
            <a:spLocks noChangeArrowheads="1"/>
          </p:cNvSpPr>
          <p:nvPr/>
        </p:nvSpPr>
        <p:spPr bwMode="auto">
          <a:xfrm>
            <a:off x="487363" y="3597275"/>
            <a:ext cx="12049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of a spin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647825" y="4652963"/>
            <a:ext cx="3376613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647825" y="4149725"/>
            <a:ext cx="2727325" cy="493713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38300" y="4652963"/>
            <a:ext cx="2728913" cy="493712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7" name="TextBox 38"/>
          <p:cNvSpPr txBox="1">
            <a:spLocks noChangeArrowheads="1"/>
          </p:cNvSpPr>
          <p:nvPr/>
        </p:nvSpPr>
        <p:spPr bwMode="auto">
          <a:xfrm>
            <a:off x="5087938" y="4552950"/>
            <a:ext cx="2632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field, </a:t>
            </a:r>
            <a:r>
              <a:rPr lang="en-GB" altLang="en-US" sz="2400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altLang="en-US" sz="2400" baseline="-250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538" name="TextBox 1"/>
          <p:cNvSpPr txBox="1">
            <a:spLocks noChangeArrowheads="1"/>
          </p:cNvSpPr>
          <p:nvPr/>
        </p:nvSpPr>
        <p:spPr bwMode="auto">
          <a:xfrm>
            <a:off x="4427984" y="1849438"/>
            <a:ext cx="4714055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en-US" sz="2000" dirty="0" smtClean="0">
                <a:latin typeface="Arial" panose="020B0604020202020204" pitchFamily="34" charset="0"/>
              </a:rPr>
              <a:t>Electron spin:</a:t>
            </a:r>
            <a:r>
              <a:rPr lang="en-GB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½ 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n-GB" alt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energy gap between up and down:</a:t>
            </a:r>
            <a:r>
              <a:rPr lang="en-GB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ħ </a:t>
            </a:r>
            <a:r>
              <a:rPr lang="el-G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GB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g</a:t>
            </a:r>
            <a:r>
              <a:rPr lang="en-GB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GB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pt-BR" alt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pt-BR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pt-B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-factor, 	</a:t>
            </a:r>
            <a:r>
              <a:rPr lang="pt-B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~ </a:t>
            </a:r>
            <a:r>
              <a:rPr lang="pt-B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Bohr magneton 	</a:t>
            </a:r>
            <a:r>
              <a:rPr lang="en-GB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GB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GB" alt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eħ</a:t>
            </a:r>
            <a:r>
              <a:rPr lang="en-GB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pt-BR" alt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spins:</a:t>
            </a:r>
            <a:r>
              <a:rPr lang="en-GB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GB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µ</a:t>
            </a:r>
            <a:r>
              <a:rPr lang="en-GB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GB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GB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/1000</a:t>
            </a:r>
            <a:endParaRPr lang="en-GB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9" name="TextBox 1"/>
          <p:cNvSpPr txBox="1">
            <a:spLocks noChangeArrowheads="1"/>
          </p:cNvSpPr>
          <p:nvPr/>
        </p:nvSpPr>
        <p:spPr bwMode="auto">
          <a:xfrm>
            <a:off x="3532188" y="3716338"/>
            <a:ext cx="125571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= ½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= -½ </a:t>
            </a:r>
          </a:p>
        </p:txBody>
      </p:sp>
    </p:spTree>
    <p:extLst>
      <p:ext uri="{BB962C8B-B14F-4D97-AF65-F5344CB8AC3E}">
        <p14:creationId xmlns:p14="http://schemas.microsoft.com/office/powerpoint/2010/main" val="136270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12875"/>
            <a:ext cx="3527425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662880" y="333375"/>
            <a:ext cx="82296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Magnetic resonance: prepare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cs typeface="Arial" panose="020B0604020202020204" pitchFamily="34" charset="0"/>
              </a:rPr>
              <a:t>	- put a spin ½ into a magnetic field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7235825" y="1849438"/>
            <a:ext cx="1931988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Larmor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precession at angular frequency </a:t>
            </a:r>
            <a:r>
              <a:rPr lang="el-G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GB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GB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62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C:\Users\Admin\Documents\By us\cartoons\rotating frame\small\RotatingFrame00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6528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1"/>
          <p:cNvSpPr txBox="1">
            <a:spLocks noChangeArrowheads="1"/>
          </p:cNvSpPr>
          <p:nvPr/>
        </p:nvSpPr>
        <p:spPr bwMode="auto">
          <a:xfrm>
            <a:off x="7235825" y="1849438"/>
            <a:ext cx="1931988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Larmor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precession at angular frequency </a:t>
            </a:r>
            <a:r>
              <a:rPr lang="el-G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GB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GB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62880" y="333375"/>
            <a:ext cx="82296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Magnetic resonance: prepare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cs typeface="Arial" panose="020B0604020202020204" pitchFamily="34" charset="0"/>
              </a:rPr>
              <a:t>	- put a spin ½ into a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209938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7235825" y="1849438"/>
            <a:ext cx="1931988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  <a:t>Larmor precession at angular frequency </a:t>
            </a:r>
            <a:r>
              <a:rPr lang="el-GR" alt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GB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8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1666875"/>
            <a:ext cx="6092825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662880" y="333375"/>
            <a:ext cx="82296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Magnetic resonance: prepare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cs typeface="Arial" panose="020B0604020202020204" pitchFamily="34" charset="0"/>
              </a:rPr>
              <a:t>	- put a spin ½ into a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353457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Box 1"/>
          <p:cNvSpPr txBox="1">
            <a:spLocks noChangeArrowheads="1"/>
          </p:cNvSpPr>
          <p:nvPr/>
        </p:nvSpPr>
        <p:spPr bwMode="auto">
          <a:xfrm>
            <a:off x="7235825" y="1849438"/>
            <a:ext cx="1931988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  <a:t>Larmor precession at angular frequency </a:t>
            </a:r>
            <a:r>
              <a:rPr lang="el-GR" alt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GB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66875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662880" y="333375"/>
            <a:ext cx="82296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Magnetic resonance: prepare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cs typeface="Arial" panose="020B0604020202020204" pitchFamily="34" charset="0"/>
              </a:rPr>
              <a:t>	- put a spin ½ into a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244569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9" name="Rectangle 10"/>
          <p:cNvSpPr>
            <a:spLocks noChangeArrowheads="1"/>
          </p:cNvSpPr>
          <p:nvPr/>
        </p:nvSpPr>
        <p:spPr bwMode="auto">
          <a:xfrm>
            <a:off x="612775" y="533400"/>
            <a:ext cx="8426081" cy="1079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buFontTx/>
              <a:buNone/>
            </a:pPr>
            <a:r>
              <a:rPr lang="en-GB" altLang="en-US" sz="4000" dirty="0" smtClean="0"/>
              <a:t>2. Magnetic resonance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en-GB" altLang="en-US" sz="2000" dirty="0" smtClean="0"/>
              <a:t>- Electron paramagnetic resonance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7584" y="2048833"/>
            <a:ext cx="50818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AutoNum type="alphaLcParenR"/>
            </a:pPr>
            <a:r>
              <a:rPr lang="en-GB" dirty="0" smtClean="0"/>
              <a:t>Prepare </a:t>
            </a:r>
            <a:r>
              <a:rPr lang="en-GB" dirty="0"/>
              <a:t>(spin Hamiltonian</a:t>
            </a:r>
            <a:r>
              <a:rPr lang="en-GB" dirty="0" smtClean="0"/>
              <a:t>)</a:t>
            </a:r>
          </a:p>
          <a:p>
            <a:pPr marL="457200" indent="-457200">
              <a:buFontTx/>
              <a:buAutoNum type="alphaLcParenR"/>
            </a:pPr>
            <a:r>
              <a:rPr lang="en-GB" dirty="0" smtClean="0"/>
              <a:t>Control </a:t>
            </a:r>
            <a:r>
              <a:rPr lang="en-GB" dirty="0"/>
              <a:t>(electromagnetic pulses)</a:t>
            </a:r>
          </a:p>
          <a:p>
            <a:pPr marL="457200" indent="-457200">
              <a:buFontTx/>
              <a:buAutoNum type="alphaLcParenR"/>
            </a:pPr>
            <a:r>
              <a:rPr lang="en-GB" dirty="0" smtClean="0"/>
              <a:t>Measure </a:t>
            </a:r>
            <a:r>
              <a:rPr lang="en-GB" dirty="0"/>
              <a:t>(spin state readout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539552" y="1844825"/>
            <a:ext cx="5760640" cy="1728192"/>
          </a:xfrm>
          <a:prstGeom prst="rect">
            <a:avLst/>
          </a:prstGeom>
          <a:noFill/>
          <a:ln w="57150" cap="flat" cmpd="sng" algn="ctr">
            <a:solidFill>
              <a:schemeClr val="accent6">
                <a:lumMod val="25000"/>
                <a:lumOff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86400"/>
            <a:ext cx="4382616" cy="328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3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12875"/>
            <a:ext cx="3527425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1"/>
          <p:cNvSpPr txBox="1">
            <a:spLocks noChangeArrowheads="1"/>
          </p:cNvSpPr>
          <p:nvPr/>
        </p:nvSpPr>
        <p:spPr bwMode="auto">
          <a:xfrm>
            <a:off x="7235825" y="1849438"/>
            <a:ext cx="19319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  <a:t>In the rotating frame: qubit vector is stationary</a:t>
            </a: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62880" y="333375"/>
            <a:ext cx="82296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Magnetic resonance: prepare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cs typeface="Arial" panose="020B0604020202020204" pitchFamily="34" charset="0"/>
              </a:rPr>
              <a:t>	- put a spin ½ into a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263738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V="1">
            <a:off x="1638300" y="3479800"/>
            <a:ext cx="9525" cy="232568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7363" y="3597275"/>
            <a:ext cx="12049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of a spin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647825" y="4652963"/>
            <a:ext cx="3376613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647825" y="4149725"/>
            <a:ext cx="2727325" cy="493713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38300" y="4652963"/>
            <a:ext cx="2728913" cy="493712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740650" y="4267200"/>
            <a:ext cx="0" cy="746125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36"/>
          <p:cNvSpPr txBox="1">
            <a:spLocks noChangeArrowheads="1"/>
          </p:cNvSpPr>
          <p:nvPr/>
        </p:nvSpPr>
        <p:spPr bwMode="auto">
          <a:xfrm>
            <a:off x="7832725" y="4029075"/>
            <a:ext cx="1203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 energy </a:t>
            </a:r>
            <a:r>
              <a:rPr lang="pt-BR" altLang="en-US" sz="2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ħ</a:t>
            </a:r>
            <a:r>
              <a:rPr lang="el-GR" altLang="en-US" sz="2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ω</a:t>
            </a:r>
            <a:r>
              <a:rPr lang="en-GB" altLang="en-US" sz="2400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GB" alt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38"/>
          <p:cNvSpPr txBox="1">
            <a:spLocks noChangeArrowheads="1"/>
          </p:cNvSpPr>
          <p:nvPr/>
        </p:nvSpPr>
        <p:spPr bwMode="auto">
          <a:xfrm>
            <a:off x="5087938" y="4552950"/>
            <a:ext cx="2632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field, </a:t>
            </a:r>
            <a:r>
              <a:rPr lang="en-GB" altLang="en-US" sz="2400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altLang="en-US" sz="2400" baseline="-250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4" name="Rectangle 44"/>
          <p:cNvSpPr>
            <a:spLocks noChangeArrowheads="1"/>
          </p:cNvSpPr>
          <p:nvPr/>
        </p:nvSpPr>
        <p:spPr bwMode="auto">
          <a:xfrm>
            <a:off x="250825" y="1844675"/>
            <a:ext cx="653415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Energy gap is		</a:t>
            </a:r>
            <a:r>
              <a:rPr lang="pt-BR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ΔE</a:t>
            </a:r>
            <a:r>
              <a:rPr lang="pt-BR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pt-BR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g μ</a:t>
            </a:r>
            <a:r>
              <a:rPr lang="pt-BR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pt-BR" alt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magnetic resonance occurs when photon energy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i="1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pt-BR" altLang="en-US">
                <a:latin typeface="Arial" panose="020B0604020202020204" pitchFamily="34" charset="0"/>
                <a:cs typeface="Arial" panose="020B0604020202020204" pitchFamily="34" charset="0"/>
              </a:rPr>
              <a:t> 		</a:t>
            </a:r>
            <a:r>
              <a:rPr lang="pt-BR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ħ</a:t>
            </a:r>
            <a:r>
              <a:rPr lang="el-GR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 ω</a:t>
            </a:r>
            <a:r>
              <a:rPr lang="en-GB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t-BR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pt-BR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ΔE</a:t>
            </a:r>
            <a:r>
              <a:rPr lang="pt-BR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altLang="en-US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44"/>
          <p:cNvSpPr>
            <a:spLocks noChangeArrowheads="1"/>
          </p:cNvSpPr>
          <p:nvPr/>
        </p:nvSpPr>
        <p:spPr bwMode="auto">
          <a:xfrm>
            <a:off x="4787900" y="5373688"/>
            <a:ext cx="4321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Selection rules: </a:t>
            </a:r>
            <a:r>
              <a:rPr lang="pt-BR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Δm</a:t>
            </a:r>
            <a:r>
              <a:rPr lang="pt-BR" altLang="en-US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t-BR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= ±1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Circularly polarized light is absorbed</a:t>
            </a:r>
            <a:endParaRPr lang="pt-B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3532188" y="3716338"/>
            <a:ext cx="125571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= ½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= -½ 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662880" y="333375"/>
            <a:ext cx="82296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Magnetic resonance: </a:t>
            </a:r>
            <a:r>
              <a:rPr lang="en-GB" altLang="en-US" sz="4400" dirty="0" smtClean="0">
                <a:cs typeface="Arial" panose="020B0604020202020204" pitchFamily="34" charset="0"/>
              </a:rPr>
              <a:t>control</a:t>
            </a:r>
            <a:endParaRPr lang="en-GB" altLang="en-US" sz="44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cs typeface="Arial" panose="020B0604020202020204" pitchFamily="34" charset="0"/>
              </a:rPr>
              <a:t>	- </a:t>
            </a:r>
            <a:r>
              <a:rPr lang="en-GB" altLang="en-US" sz="2800" dirty="0" smtClean="0">
                <a:cs typeface="Arial" panose="020B0604020202020204" pitchFamily="34" charset="0"/>
              </a:rPr>
              <a:t>send in electromagnetic radiation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30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7 L -0.44896 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4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C:\Users\Admin\Documents\By us\cartoons\rotating frame\small\RotatingFrame00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6528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662880" y="333375"/>
            <a:ext cx="82296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Magnetic resonance: </a:t>
            </a:r>
            <a:r>
              <a:rPr lang="en-GB" altLang="en-US" sz="4400" dirty="0" smtClean="0">
                <a:cs typeface="Arial" panose="020B0604020202020204" pitchFamily="34" charset="0"/>
              </a:rPr>
              <a:t>control</a:t>
            </a:r>
            <a:endParaRPr lang="en-GB" altLang="en-US" sz="44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cs typeface="Arial" panose="020B0604020202020204" pitchFamily="34" charset="0"/>
              </a:rPr>
              <a:t>	- </a:t>
            </a:r>
            <a:r>
              <a:rPr lang="en-GB" altLang="en-US" sz="2800" dirty="0" smtClean="0">
                <a:cs typeface="Arial" panose="020B0604020202020204" pitchFamily="34" charset="0"/>
              </a:rPr>
              <a:t>send in electromagnetic radiation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7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dmin\Documents\By us\cartoons\rotating frame\small\AnimatedRotatingFrameGW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6528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662880" y="333375"/>
            <a:ext cx="82296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Magnetic resonance: </a:t>
            </a:r>
            <a:r>
              <a:rPr lang="en-GB" altLang="en-US" sz="4400" dirty="0" smtClean="0">
                <a:cs typeface="Arial" panose="020B0604020202020204" pitchFamily="34" charset="0"/>
              </a:rPr>
              <a:t>control</a:t>
            </a:r>
            <a:endParaRPr lang="en-GB" altLang="en-US" sz="44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cs typeface="Arial" panose="020B0604020202020204" pitchFamily="34" charset="0"/>
              </a:rPr>
              <a:t>	- </a:t>
            </a:r>
            <a:r>
              <a:rPr lang="en-GB" altLang="en-US" sz="2800" dirty="0" smtClean="0">
                <a:cs typeface="Arial" panose="020B0604020202020204" pitchFamily="34" charset="0"/>
              </a:rPr>
              <a:t>send in electromagnetic radiation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97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6528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662880" y="333375"/>
            <a:ext cx="82296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Magnetic resonance: </a:t>
            </a:r>
            <a:r>
              <a:rPr lang="en-GB" altLang="en-US" sz="4400" dirty="0" smtClean="0">
                <a:cs typeface="Arial" panose="020B0604020202020204" pitchFamily="34" charset="0"/>
              </a:rPr>
              <a:t>control</a:t>
            </a:r>
            <a:endParaRPr lang="en-GB" altLang="en-US" sz="44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cs typeface="Arial" panose="020B0604020202020204" pitchFamily="34" charset="0"/>
              </a:rPr>
              <a:t>	- </a:t>
            </a:r>
            <a:r>
              <a:rPr lang="en-GB" altLang="en-US" sz="2800" dirty="0" smtClean="0">
                <a:cs typeface="Arial" panose="020B0604020202020204" pitchFamily="34" charset="0"/>
              </a:rPr>
              <a:t>send in electromagnetic radiation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9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012160" y="1856953"/>
            <a:ext cx="351948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Relaxation times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altLang="en-US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relaxation </a:t>
            </a: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(longitudinal): 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Energy relaxation 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Classical information loss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Spin polarization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endParaRPr lang="en-GB" alt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altLang="en-US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relaxation </a:t>
            </a: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(transverse) is: 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Phase relaxation 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Quantum information loss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endParaRPr lang="en-GB" alt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altLang="en-US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 relaxation </a:t>
            </a: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is: 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Inhomogeneous </a:t>
            </a:r>
            <a:r>
              <a:rPr lang="en-GB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altLang="en-US" sz="1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GB" alt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GB" alt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altLang="en-US" sz="1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≥ </a:t>
            </a:r>
            <a:r>
              <a:rPr lang="en-GB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altLang="en-US" sz="1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≥ </a:t>
            </a:r>
            <a:r>
              <a:rPr lang="en-GB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altLang="en-US" sz="1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12875"/>
            <a:ext cx="3527425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662880" y="333375"/>
            <a:ext cx="82296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Magnetic </a:t>
            </a:r>
            <a:r>
              <a:rPr lang="en-GB" altLang="en-US" sz="4400" dirty="0" smtClean="0">
                <a:cs typeface="Arial" panose="020B0604020202020204" pitchFamily="34" charset="0"/>
              </a:rPr>
              <a:t>resonance: control</a:t>
            </a:r>
            <a:endParaRPr lang="en-GB" altLang="en-US" sz="44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05327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662880" y="333375"/>
            <a:ext cx="82296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Magnetic </a:t>
            </a:r>
            <a:r>
              <a:rPr lang="en-GB" altLang="en-US" sz="4400" dirty="0" smtClean="0">
                <a:cs typeface="Arial" panose="020B0604020202020204" pitchFamily="34" charset="0"/>
              </a:rPr>
              <a:t>resonance: control</a:t>
            </a:r>
            <a:endParaRPr lang="en-GB" altLang="en-US" sz="4400" dirty="0"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1964" y="2132856"/>
            <a:ext cx="80065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1.</a:t>
            </a:r>
            <a:r>
              <a:rPr lang="en-GB" sz="2000" dirty="0"/>
              <a:t>	CW EPR </a:t>
            </a:r>
            <a:r>
              <a:rPr lang="en-GB" sz="2000" dirty="0" smtClean="0"/>
              <a:t>spectrum (</a:t>
            </a:r>
            <a:r>
              <a:rPr lang="en-GB" sz="2000" dirty="0"/>
              <a:t>find linewidth </a:t>
            </a:r>
            <a:r>
              <a:rPr lang="en-GB" sz="2000" dirty="0" smtClean="0"/>
              <a:t>= 1/</a:t>
            </a:r>
            <a:r>
              <a:rPr lang="en-GB" sz="2000" i="1" dirty="0" smtClean="0"/>
              <a:t>T</a:t>
            </a:r>
            <a:r>
              <a:rPr lang="en-GB" sz="2000" baseline="-25000" dirty="0" smtClean="0"/>
              <a:t>2</a:t>
            </a:r>
            <a:r>
              <a:rPr lang="en-GB" sz="2000" dirty="0"/>
              <a:t>*)</a:t>
            </a:r>
          </a:p>
          <a:p>
            <a:r>
              <a:rPr lang="en-GB" sz="2000" dirty="0" smtClean="0"/>
              <a:t>2.</a:t>
            </a:r>
            <a:r>
              <a:rPr lang="en-GB" sz="2000" dirty="0"/>
              <a:t>	Pulsed spectrum </a:t>
            </a:r>
            <a:r>
              <a:rPr lang="en-GB" sz="2000" dirty="0" err="1"/>
              <a:t>eg</a:t>
            </a:r>
            <a:r>
              <a:rPr lang="en-GB" sz="2000" dirty="0"/>
              <a:t> echo-detected field sweep</a:t>
            </a:r>
          </a:p>
          <a:p>
            <a:r>
              <a:rPr lang="en-GB" sz="2000" dirty="0" smtClean="0"/>
              <a:t>3.</a:t>
            </a:r>
            <a:r>
              <a:rPr lang="en-GB" sz="2000" dirty="0"/>
              <a:t>	Rabi </a:t>
            </a:r>
            <a:r>
              <a:rPr lang="en-GB" sz="2000" dirty="0" smtClean="0"/>
              <a:t>oscillations (find </a:t>
            </a:r>
            <a:r>
              <a:rPr lang="el-GR" sz="2000" i="1" dirty="0" smtClean="0"/>
              <a:t>π</a:t>
            </a:r>
            <a:r>
              <a:rPr lang="en-GB" sz="2000" dirty="0" smtClean="0"/>
              <a:t> pulse </a:t>
            </a:r>
            <a:r>
              <a:rPr lang="en-GB" sz="2000" dirty="0"/>
              <a:t>and Rabi decay time)</a:t>
            </a:r>
          </a:p>
          <a:p>
            <a:r>
              <a:rPr lang="en-GB" sz="2000" dirty="0" smtClean="0"/>
              <a:t>4.</a:t>
            </a:r>
            <a:r>
              <a:rPr lang="en-GB" sz="2000" dirty="0"/>
              <a:t>	Phase control </a:t>
            </a:r>
            <a:r>
              <a:rPr lang="en-GB" sz="2000" dirty="0" err="1"/>
              <a:t>eg</a:t>
            </a:r>
            <a:r>
              <a:rPr lang="en-GB" sz="2000" dirty="0"/>
              <a:t> for phase cycling </a:t>
            </a:r>
          </a:p>
          <a:p>
            <a:r>
              <a:rPr lang="en-GB" sz="2000" dirty="0" smtClean="0"/>
              <a:t>5.</a:t>
            </a:r>
            <a:r>
              <a:rPr lang="en-GB" sz="2000" dirty="0"/>
              <a:t>	</a:t>
            </a:r>
            <a:r>
              <a:rPr lang="en-GB" sz="2000" dirty="0" smtClean="0"/>
              <a:t>Inversion recovery </a:t>
            </a:r>
            <a:r>
              <a:rPr lang="en-GB" sz="2000" dirty="0"/>
              <a:t>(find </a:t>
            </a:r>
            <a:r>
              <a:rPr lang="en-GB" sz="2000" i="1" dirty="0"/>
              <a:t>T</a:t>
            </a:r>
            <a:r>
              <a:rPr lang="en-GB" sz="2000" baseline="-25000" dirty="0"/>
              <a:t>1</a:t>
            </a:r>
            <a:r>
              <a:rPr lang="en-GB" sz="2000" dirty="0" smtClean="0"/>
              <a:t>)</a:t>
            </a:r>
            <a:endParaRPr lang="en-GB" sz="2000" dirty="0"/>
          </a:p>
          <a:p>
            <a:r>
              <a:rPr lang="en-GB" sz="2000" dirty="0" smtClean="0"/>
              <a:t>6.</a:t>
            </a:r>
            <a:r>
              <a:rPr lang="en-GB" sz="2000" dirty="0"/>
              <a:t>	</a:t>
            </a:r>
            <a:r>
              <a:rPr lang="en-GB" sz="2000" dirty="0" smtClean="0"/>
              <a:t>Ramsey </a:t>
            </a:r>
            <a:r>
              <a:rPr lang="en-GB" sz="2000" dirty="0"/>
              <a:t>(find </a:t>
            </a:r>
            <a:r>
              <a:rPr lang="en-GB" sz="2000" i="1" dirty="0"/>
              <a:t>T</a:t>
            </a:r>
            <a:r>
              <a:rPr lang="en-GB" sz="2000" baseline="-25000" dirty="0"/>
              <a:t>2</a:t>
            </a:r>
            <a:r>
              <a:rPr lang="en-GB" sz="2000" dirty="0" smtClean="0"/>
              <a:t>*)</a:t>
            </a:r>
            <a:endParaRPr lang="en-GB" sz="2000" dirty="0"/>
          </a:p>
          <a:p>
            <a:r>
              <a:rPr lang="en-GB" sz="2000" dirty="0" smtClean="0"/>
              <a:t>7.	Spin </a:t>
            </a:r>
            <a:r>
              <a:rPr lang="en-GB" sz="2000" dirty="0"/>
              <a:t>echo decay (find </a:t>
            </a:r>
            <a:r>
              <a:rPr lang="en-GB" sz="2000" i="1" dirty="0"/>
              <a:t>T</a:t>
            </a:r>
            <a:r>
              <a:rPr lang="en-GB" sz="2000" baseline="-25000" dirty="0"/>
              <a:t>2</a:t>
            </a:r>
            <a:r>
              <a:rPr lang="en-GB" sz="2000" dirty="0"/>
              <a:t>) </a:t>
            </a:r>
            <a:r>
              <a:rPr lang="en-GB" sz="2000" dirty="0" smtClean="0"/>
              <a:t> </a:t>
            </a:r>
            <a:endParaRPr lang="en-GB" sz="2000" dirty="0"/>
          </a:p>
          <a:p>
            <a:r>
              <a:rPr lang="en-GB" sz="2000" dirty="0" smtClean="0"/>
              <a:t>8.</a:t>
            </a:r>
            <a:r>
              <a:rPr lang="en-GB" sz="2000" dirty="0"/>
              <a:t>	</a:t>
            </a:r>
            <a:r>
              <a:rPr lang="en-GB" sz="2000" dirty="0" smtClean="0"/>
              <a:t>ESEEM (</a:t>
            </a:r>
            <a:r>
              <a:rPr lang="en-GB" sz="2000" dirty="0"/>
              <a:t>find nuclear precession frequency</a:t>
            </a:r>
            <a:r>
              <a:rPr lang="en-GB" sz="2000" dirty="0" smtClean="0"/>
              <a:t>)</a:t>
            </a:r>
            <a:endParaRPr lang="en-GB" sz="2000" dirty="0"/>
          </a:p>
          <a:p>
            <a:r>
              <a:rPr lang="en-GB" sz="2000" dirty="0" smtClean="0"/>
              <a:t>9.</a:t>
            </a:r>
            <a:r>
              <a:rPr lang="en-GB" sz="2000" dirty="0"/>
              <a:t>	Dynamic decoupling </a:t>
            </a:r>
            <a:r>
              <a:rPr lang="en-GB" sz="2000" dirty="0" err="1"/>
              <a:t>eg</a:t>
            </a:r>
            <a:r>
              <a:rPr lang="en-GB" sz="2000" dirty="0"/>
              <a:t> CPMG, XY8 (find </a:t>
            </a:r>
            <a:r>
              <a:rPr lang="en-GB" sz="2000" i="1" dirty="0"/>
              <a:t>T</a:t>
            </a:r>
            <a:r>
              <a:rPr lang="en-GB" sz="2000" baseline="-25000" dirty="0"/>
              <a:t>2</a:t>
            </a:r>
            <a:r>
              <a:rPr lang="en-GB" sz="2000" baseline="30000" dirty="0"/>
              <a:t>CPMG</a:t>
            </a:r>
            <a:r>
              <a:rPr lang="en-GB" sz="2000" dirty="0"/>
              <a:t>,</a:t>
            </a:r>
            <a:r>
              <a:rPr lang="en-GB" sz="2000" i="1" dirty="0"/>
              <a:t>T</a:t>
            </a:r>
            <a:r>
              <a:rPr lang="en-GB" sz="2000" baseline="-25000" dirty="0"/>
              <a:t>2</a:t>
            </a:r>
            <a:r>
              <a:rPr lang="en-GB" sz="2000" baseline="30000" dirty="0"/>
              <a:t>XY8</a:t>
            </a:r>
            <a:r>
              <a:rPr lang="en-GB" sz="2000" dirty="0" smtClean="0"/>
              <a:t>)</a:t>
            </a:r>
            <a:endParaRPr lang="en-GB" sz="2000" dirty="0"/>
          </a:p>
          <a:p>
            <a:r>
              <a:rPr lang="en-GB" sz="2000" dirty="0" smtClean="0"/>
              <a:t>10.</a:t>
            </a:r>
            <a:r>
              <a:rPr lang="en-GB" sz="2000" dirty="0"/>
              <a:t>	</a:t>
            </a:r>
            <a:r>
              <a:rPr lang="en-GB" sz="2000" dirty="0" smtClean="0"/>
              <a:t>ENDOR </a:t>
            </a:r>
            <a:r>
              <a:rPr lang="en-GB" sz="2000" dirty="0"/>
              <a:t>(find </a:t>
            </a:r>
            <a:r>
              <a:rPr lang="en-GB" sz="2000" i="1" dirty="0"/>
              <a:t>T</a:t>
            </a:r>
            <a:r>
              <a:rPr lang="en-GB" sz="2000" baseline="-25000" dirty="0"/>
              <a:t>1n</a:t>
            </a:r>
            <a:r>
              <a:rPr lang="en-GB" sz="2000" dirty="0"/>
              <a:t> and </a:t>
            </a:r>
            <a:r>
              <a:rPr lang="en-GB" sz="2000" i="1" dirty="0"/>
              <a:t>T</a:t>
            </a:r>
            <a:r>
              <a:rPr lang="en-GB" sz="2000" baseline="-25000" dirty="0"/>
              <a:t>2n</a:t>
            </a:r>
            <a:r>
              <a:rPr lang="en-GB" sz="2000" dirty="0" smtClean="0"/>
              <a:t>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3097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TextBox 1"/>
          <p:cNvSpPr txBox="1">
            <a:spLocks noChangeArrowheads="1"/>
          </p:cNvSpPr>
          <p:nvPr/>
        </p:nvSpPr>
        <p:spPr bwMode="auto">
          <a:xfrm>
            <a:off x="3511550" y="6021388"/>
            <a:ext cx="1924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In rotating frame</a:t>
            </a:r>
          </a:p>
        </p:txBody>
      </p:sp>
      <p:pic>
        <p:nvPicPr>
          <p:cNvPr id="107524" name="Picture 3" descr="C:\Users\Gavin Morley\Documents\By us\cartoons\gallery\SpinEcho_GWM_highRes_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143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62880" y="333375"/>
            <a:ext cx="82296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Magnetic </a:t>
            </a:r>
            <a:r>
              <a:rPr lang="en-GB" altLang="en-US" sz="4400" dirty="0" smtClean="0">
                <a:cs typeface="Arial" panose="020B0604020202020204" pitchFamily="34" charset="0"/>
              </a:rPr>
              <a:t>resonance: spin echo</a:t>
            </a:r>
            <a:endParaRPr lang="en-GB" altLang="en-US" sz="4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48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Box 1"/>
          <p:cNvSpPr txBox="1">
            <a:spLocks noChangeArrowheads="1"/>
          </p:cNvSpPr>
          <p:nvPr/>
        </p:nvSpPr>
        <p:spPr bwMode="auto">
          <a:xfrm>
            <a:off x="3511550" y="6021388"/>
            <a:ext cx="1924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In rotating frame</a:t>
            </a:r>
          </a:p>
        </p:txBody>
      </p:sp>
      <p:pic>
        <p:nvPicPr>
          <p:cNvPr id="109571" name="Picture 2" descr="C:\Users\Gavin Morley\Documents\By us\cartoons\gallery\SpinEcho_GWM_highRe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143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620000" y="2270125"/>
            <a:ext cx="16319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/>
              <a:t>For ensembles of spins or </a:t>
            </a:r>
            <a:r>
              <a:rPr lang="en-GB" altLang="en-US" sz="1800" dirty="0" smtClean="0"/>
              <a:t>repeated measurements of one spin</a:t>
            </a:r>
            <a:endParaRPr lang="en-GB" altLang="en-US" sz="1800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62880" y="333375"/>
            <a:ext cx="82296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Magnetic </a:t>
            </a:r>
            <a:r>
              <a:rPr lang="en-GB" altLang="en-US" sz="4400" dirty="0" smtClean="0">
                <a:cs typeface="Arial" panose="020B0604020202020204" pitchFamily="34" charset="0"/>
              </a:rPr>
              <a:t>resonance: spin echo</a:t>
            </a:r>
            <a:endParaRPr lang="en-GB" altLang="en-US" sz="4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95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TextBox 1"/>
          <p:cNvSpPr txBox="1">
            <a:spLocks noChangeArrowheads="1"/>
          </p:cNvSpPr>
          <p:nvPr/>
        </p:nvSpPr>
        <p:spPr bwMode="auto">
          <a:xfrm>
            <a:off x="3511550" y="6021388"/>
            <a:ext cx="1924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In rotating frame</a:t>
            </a:r>
          </a:p>
        </p:txBody>
      </p:sp>
      <p:pic>
        <p:nvPicPr>
          <p:cNvPr id="111620" name="Picture 1" descr="GWM_SpinEchoDeca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557338"/>
            <a:ext cx="5905500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3" name="Rectangle 1"/>
          <p:cNvSpPr>
            <a:spLocks noChangeArrowheads="1"/>
          </p:cNvSpPr>
          <p:nvPr/>
        </p:nvSpPr>
        <p:spPr bwMode="auto">
          <a:xfrm>
            <a:off x="7280275" y="2306638"/>
            <a:ext cx="17557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/>
              <a:t>Spin echo decay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7200900" y="4035425"/>
            <a:ext cx="20510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/>
              <a:t>Dynamic decoupling: more </a:t>
            </a:r>
            <a:r>
              <a:rPr lang="el-GR" altLang="en-US" sz="2800"/>
              <a:t>π</a:t>
            </a:r>
            <a:r>
              <a:rPr lang="en-GB" altLang="en-US" sz="2800"/>
              <a:t> pulses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662880" y="333375"/>
            <a:ext cx="82296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Magnetic </a:t>
            </a:r>
            <a:r>
              <a:rPr lang="en-GB" altLang="en-US" sz="4400" dirty="0" smtClean="0">
                <a:cs typeface="Arial" panose="020B0604020202020204" pitchFamily="34" charset="0"/>
              </a:rPr>
              <a:t>resonance: spin echo</a:t>
            </a:r>
            <a:endParaRPr lang="en-GB" altLang="en-US" sz="4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6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Admin\AppData\Local\Microsoft\Windows\Temporary Internet Files\Content.IE5\CFC5S82C\MC900436919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28404">
            <a:off x="-573087" y="1781174"/>
            <a:ext cx="5803900" cy="509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C:\Users\Admin\AppData\Local\Microsoft\Windows\Temporary Internet Files\Content.IE5\DCKBFIOC\MC900252193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3897313"/>
            <a:ext cx="47942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C:\Users\Admin\AppData\Local\Microsoft\Windows\Temporary Internet Files\Content.IE5\CFC5S82C\MC900329243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71775" y="3197225"/>
            <a:ext cx="138112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Content Placeholder 2"/>
          <p:cNvSpPr>
            <a:spLocks noGrp="1"/>
          </p:cNvSpPr>
          <p:nvPr>
            <p:ph idx="4294967295"/>
          </p:nvPr>
        </p:nvSpPr>
        <p:spPr>
          <a:xfrm>
            <a:off x="3857625" y="260350"/>
            <a:ext cx="5124450" cy="2814638"/>
          </a:xfrm>
          <a:prstGeom prst="rect">
            <a:avLst/>
          </a:prstGeom>
        </p:spPr>
        <p:txBody>
          <a:bodyPr/>
          <a:lstStyle/>
          <a:p>
            <a:pPr marL="457200" lvl="1" indent="0" eaLnBrk="1" hangingPunct="1">
              <a:buNone/>
            </a:pPr>
            <a:r>
              <a:rPr lang="en-GB" altLang="en-US" sz="2400" dirty="0" smtClean="0"/>
              <a:t>2. Magnetic resonance</a:t>
            </a:r>
          </a:p>
          <a:p>
            <a:pPr marL="914400" lvl="2" indent="0" eaLnBrk="1" hangingPunct="1">
              <a:buFont typeface="Arial" panose="020B0604020202020204" pitchFamily="34" charset="0"/>
              <a:buNone/>
            </a:pPr>
            <a:r>
              <a:rPr lang="en-GB" altLang="en-US" sz="2000" dirty="0" smtClean="0"/>
              <a:t>a. Prepare (spin Hamiltonian)</a:t>
            </a:r>
          </a:p>
          <a:p>
            <a:pPr marL="914400" lvl="2" indent="0" eaLnBrk="1" hangingPunct="1">
              <a:buFont typeface="Arial" panose="020B0604020202020204" pitchFamily="34" charset="0"/>
              <a:buNone/>
            </a:pPr>
            <a:r>
              <a:rPr lang="en-GB" altLang="en-US" sz="2000" dirty="0" smtClean="0"/>
              <a:t>b. Control (electromagnetic pulses)</a:t>
            </a:r>
          </a:p>
          <a:p>
            <a:pPr marL="914400" lvl="2" indent="0" eaLnBrk="1" hangingPunct="1">
              <a:buFont typeface="Arial" panose="020B0604020202020204" pitchFamily="34" charset="0"/>
              <a:buNone/>
            </a:pPr>
            <a:r>
              <a:rPr lang="en-GB" altLang="en-US" sz="2000" dirty="0" smtClean="0"/>
              <a:t>c. Measure (spin state readout)</a:t>
            </a:r>
          </a:p>
        </p:txBody>
      </p:sp>
    </p:spTree>
    <p:extLst>
      <p:ext uri="{BB962C8B-B14F-4D97-AF65-F5344CB8AC3E}">
        <p14:creationId xmlns:p14="http://schemas.microsoft.com/office/powerpoint/2010/main" val="192798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9" dur="2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662880" y="333375"/>
            <a:ext cx="82296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Magnetic </a:t>
            </a:r>
            <a:r>
              <a:rPr lang="en-GB" altLang="en-US" sz="4400" dirty="0" smtClean="0">
                <a:cs typeface="Arial" panose="020B0604020202020204" pitchFamily="34" charset="0"/>
              </a:rPr>
              <a:t>resonance: control</a:t>
            </a:r>
            <a:endParaRPr lang="en-GB" altLang="en-US" sz="4400" dirty="0"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1964" y="2132856"/>
            <a:ext cx="80065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1.</a:t>
            </a:r>
            <a:r>
              <a:rPr lang="en-GB" sz="2000" dirty="0"/>
              <a:t>	CW EPR </a:t>
            </a:r>
            <a:r>
              <a:rPr lang="en-GB" sz="2000" dirty="0" smtClean="0"/>
              <a:t>spectrum (</a:t>
            </a:r>
            <a:r>
              <a:rPr lang="en-GB" sz="2000" dirty="0"/>
              <a:t>find linewidth </a:t>
            </a:r>
            <a:r>
              <a:rPr lang="en-GB" sz="2000" dirty="0" smtClean="0"/>
              <a:t>= 1/</a:t>
            </a:r>
            <a:r>
              <a:rPr lang="en-GB" sz="2000" i="1" dirty="0" smtClean="0"/>
              <a:t>T</a:t>
            </a:r>
            <a:r>
              <a:rPr lang="en-GB" sz="2000" baseline="-25000" dirty="0" smtClean="0"/>
              <a:t>2</a:t>
            </a:r>
            <a:r>
              <a:rPr lang="en-GB" sz="2000" dirty="0"/>
              <a:t>*)</a:t>
            </a:r>
          </a:p>
          <a:p>
            <a:r>
              <a:rPr lang="en-GB" sz="2000" dirty="0" smtClean="0"/>
              <a:t>2.</a:t>
            </a:r>
            <a:r>
              <a:rPr lang="en-GB" sz="2000" dirty="0"/>
              <a:t>	Pulsed spectrum </a:t>
            </a:r>
            <a:r>
              <a:rPr lang="en-GB" sz="2000" dirty="0" err="1"/>
              <a:t>eg</a:t>
            </a:r>
            <a:r>
              <a:rPr lang="en-GB" sz="2000" dirty="0"/>
              <a:t> echo-detected field sweep</a:t>
            </a:r>
          </a:p>
          <a:p>
            <a:r>
              <a:rPr lang="en-GB" sz="2000" dirty="0" smtClean="0"/>
              <a:t>3.</a:t>
            </a:r>
            <a:r>
              <a:rPr lang="en-GB" sz="2000" dirty="0"/>
              <a:t>	Rabi </a:t>
            </a:r>
            <a:r>
              <a:rPr lang="en-GB" sz="2000" dirty="0" smtClean="0"/>
              <a:t>oscillations (find </a:t>
            </a:r>
            <a:r>
              <a:rPr lang="el-GR" sz="2000" i="1" dirty="0" smtClean="0"/>
              <a:t>π</a:t>
            </a:r>
            <a:r>
              <a:rPr lang="en-GB" sz="2000" dirty="0" smtClean="0"/>
              <a:t> pulse </a:t>
            </a:r>
            <a:r>
              <a:rPr lang="en-GB" sz="2000" dirty="0"/>
              <a:t>and Rabi decay time)</a:t>
            </a:r>
          </a:p>
          <a:p>
            <a:r>
              <a:rPr lang="en-GB" sz="2000" dirty="0" smtClean="0"/>
              <a:t>4.</a:t>
            </a:r>
            <a:r>
              <a:rPr lang="en-GB" sz="2000" dirty="0"/>
              <a:t>	Phase control </a:t>
            </a:r>
            <a:r>
              <a:rPr lang="en-GB" sz="2000" dirty="0" err="1"/>
              <a:t>eg</a:t>
            </a:r>
            <a:r>
              <a:rPr lang="en-GB" sz="2000" dirty="0"/>
              <a:t> for phase cycling </a:t>
            </a:r>
          </a:p>
          <a:p>
            <a:r>
              <a:rPr lang="en-GB" sz="2000" dirty="0" smtClean="0"/>
              <a:t>5.</a:t>
            </a:r>
            <a:r>
              <a:rPr lang="en-GB" sz="2000" dirty="0"/>
              <a:t>	</a:t>
            </a:r>
            <a:r>
              <a:rPr lang="en-GB" sz="2000" dirty="0" smtClean="0"/>
              <a:t>Inversion recovery </a:t>
            </a:r>
            <a:r>
              <a:rPr lang="en-GB" sz="2000" dirty="0"/>
              <a:t>(find </a:t>
            </a:r>
            <a:r>
              <a:rPr lang="en-GB" sz="2000" i="1" dirty="0"/>
              <a:t>T</a:t>
            </a:r>
            <a:r>
              <a:rPr lang="en-GB" sz="2000" baseline="-25000" dirty="0"/>
              <a:t>1</a:t>
            </a:r>
            <a:r>
              <a:rPr lang="en-GB" sz="2000" dirty="0" smtClean="0"/>
              <a:t>)</a:t>
            </a:r>
            <a:endParaRPr lang="en-GB" sz="2000" dirty="0"/>
          </a:p>
          <a:p>
            <a:r>
              <a:rPr lang="en-GB" sz="2000" dirty="0" smtClean="0"/>
              <a:t>6.</a:t>
            </a:r>
            <a:r>
              <a:rPr lang="en-GB" sz="2000" dirty="0"/>
              <a:t>	</a:t>
            </a:r>
            <a:r>
              <a:rPr lang="en-GB" sz="2000" dirty="0" smtClean="0"/>
              <a:t>Ramsey </a:t>
            </a:r>
            <a:r>
              <a:rPr lang="en-GB" sz="2000" dirty="0"/>
              <a:t>(find </a:t>
            </a:r>
            <a:r>
              <a:rPr lang="en-GB" sz="2000" i="1" dirty="0"/>
              <a:t>T</a:t>
            </a:r>
            <a:r>
              <a:rPr lang="en-GB" sz="2000" baseline="-25000" dirty="0"/>
              <a:t>2</a:t>
            </a:r>
            <a:r>
              <a:rPr lang="en-GB" sz="2000" dirty="0" smtClean="0"/>
              <a:t>*)</a:t>
            </a:r>
            <a:endParaRPr lang="en-GB" sz="2000" dirty="0"/>
          </a:p>
          <a:p>
            <a:r>
              <a:rPr lang="en-GB" sz="2000" dirty="0" smtClean="0"/>
              <a:t>7.	Spin </a:t>
            </a:r>
            <a:r>
              <a:rPr lang="en-GB" sz="2000" dirty="0"/>
              <a:t>echo decay (find </a:t>
            </a:r>
            <a:r>
              <a:rPr lang="en-GB" sz="2000" i="1" dirty="0"/>
              <a:t>T</a:t>
            </a:r>
            <a:r>
              <a:rPr lang="en-GB" sz="2000" baseline="-25000" dirty="0"/>
              <a:t>2</a:t>
            </a:r>
            <a:r>
              <a:rPr lang="en-GB" sz="2000" dirty="0"/>
              <a:t>) </a:t>
            </a:r>
            <a:r>
              <a:rPr lang="en-GB" sz="2000" dirty="0" smtClean="0"/>
              <a:t> </a:t>
            </a:r>
            <a:endParaRPr lang="en-GB" sz="2000" dirty="0"/>
          </a:p>
          <a:p>
            <a:r>
              <a:rPr lang="en-GB" sz="2000" dirty="0" smtClean="0"/>
              <a:t>8.</a:t>
            </a:r>
            <a:r>
              <a:rPr lang="en-GB" sz="2000" dirty="0"/>
              <a:t>	</a:t>
            </a:r>
            <a:r>
              <a:rPr lang="en-GB" sz="2000" dirty="0" smtClean="0"/>
              <a:t>ESEEM (find nuclear precession frequency)</a:t>
            </a:r>
            <a:endParaRPr lang="en-GB" sz="2000" dirty="0"/>
          </a:p>
          <a:p>
            <a:r>
              <a:rPr lang="en-GB" sz="2000" dirty="0" smtClean="0"/>
              <a:t>9.</a:t>
            </a:r>
            <a:r>
              <a:rPr lang="en-GB" sz="2000" dirty="0"/>
              <a:t>	Dynamic decoupling </a:t>
            </a:r>
            <a:r>
              <a:rPr lang="en-GB" sz="2000" dirty="0" err="1"/>
              <a:t>eg</a:t>
            </a:r>
            <a:r>
              <a:rPr lang="en-GB" sz="2000" dirty="0"/>
              <a:t> CPMG, XY8 (find </a:t>
            </a:r>
            <a:r>
              <a:rPr lang="en-GB" sz="2000" i="1" dirty="0"/>
              <a:t>T</a:t>
            </a:r>
            <a:r>
              <a:rPr lang="en-GB" sz="2000" baseline="-25000" dirty="0"/>
              <a:t>2</a:t>
            </a:r>
            <a:r>
              <a:rPr lang="en-GB" sz="2000" baseline="30000" dirty="0"/>
              <a:t>CPMG</a:t>
            </a:r>
            <a:r>
              <a:rPr lang="en-GB" sz="2000" dirty="0"/>
              <a:t>,</a:t>
            </a:r>
            <a:r>
              <a:rPr lang="en-GB" sz="2000" i="1" dirty="0"/>
              <a:t>T</a:t>
            </a:r>
            <a:r>
              <a:rPr lang="en-GB" sz="2000" baseline="-25000" dirty="0"/>
              <a:t>2</a:t>
            </a:r>
            <a:r>
              <a:rPr lang="en-GB" sz="2000" baseline="30000" dirty="0"/>
              <a:t>XY8</a:t>
            </a:r>
            <a:r>
              <a:rPr lang="en-GB" sz="2000" dirty="0" smtClean="0"/>
              <a:t>)</a:t>
            </a:r>
            <a:endParaRPr lang="en-GB" sz="2000" dirty="0"/>
          </a:p>
          <a:p>
            <a:r>
              <a:rPr lang="en-GB" sz="2000" dirty="0" smtClean="0"/>
              <a:t>10.</a:t>
            </a:r>
            <a:r>
              <a:rPr lang="en-GB" sz="2000" dirty="0"/>
              <a:t>	</a:t>
            </a:r>
            <a:r>
              <a:rPr lang="en-GB" sz="2000" dirty="0" smtClean="0"/>
              <a:t>ENDOR </a:t>
            </a:r>
            <a:r>
              <a:rPr lang="en-GB" sz="2000" dirty="0"/>
              <a:t>(find </a:t>
            </a:r>
            <a:r>
              <a:rPr lang="en-GB" sz="2000" i="1" dirty="0"/>
              <a:t>T</a:t>
            </a:r>
            <a:r>
              <a:rPr lang="en-GB" sz="2000" baseline="-25000" dirty="0"/>
              <a:t>1n</a:t>
            </a:r>
            <a:r>
              <a:rPr lang="en-GB" sz="2000" dirty="0"/>
              <a:t> and </a:t>
            </a:r>
            <a:r>
              <a:rPr lang="en-GB" sz="2000" i="1" dirty="0"/>
              <a:t>T</a:t>
            </a:r>
            <a:r>
              <a:rPr lang="en-GB" sz="2000" baseline="-25000" dirty="0"/>
              <a:t>2n</a:t>
            </a:r>
            <a:r>
              <a:rPr lang="en-GB" sz="2000" dirty="0" smtClean="0"/>
              <a:t>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69319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9750" y="1844675"/>
            <a:ext cx="8064500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24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Large ensembles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24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Precessing</a:t>
            </a:r>
            <a:r>
              <a:rPr lang="en-GB" altLang="en-US" sz="24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magnetic moments induce current in a coil (standard for NMR of &gt;10</a:t>
            </a:r>
            <a:r>
              <a:rPr lang="en-GB" altLang="en-US" sz="2400" baseline="300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15</a:t>
            </a:r>
            <a:r>
              <a:rPr lang="en-GB" altLang="en-US" sz="24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nuclei)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24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Detect microwave power absorbed or emitted (standard for ESR of &gt;10</a:t>
            </a:r>
            <a:r>
              <a:rPr lang="en-GB" altLang="en-US" sz="2400" baseline="300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9</a:t>
            </a:r>
            <a:r>
              <a:rPr lang="en-GB" altLang="en-US" sz="24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electron spins)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en-GB" altLang="en-US" sz="2400" dirty="0">
              <a:cs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2400" dirty="0">
                <a:cs typeface="Arial" panose="020B0604020202020204" pitchFamily="34" charset="0"/>
              </a:rPr>
              <a:t>Single spins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2400" dirty="0">
                <a:cs typeface="Arial" panose="020B0604020202020204" pitchFamily="34" charset="0"/>
              </a:rPr>
              <a:t>Electrically (</a:t>
            </a:r>
            <a:r>
              <a:rPr lang="en-GB" altLang="en-US" sz="2400" dirty="0" err="1">
                <a:cs typeface="Arial" panose="020B0604020202020204" pitchFamily="34" charset="0"/>
              </a:rPr>
              <a:t>eg</a:t>
            </a:r>
            <a:r>
              <a:rPr lang="en-GB" altLang="en-US" sz="2400" dirty="0">
                <a:cs typeface="Arial" panose="020B0604020202020204" pitchFamily="34" charset="0"/>
              </a:rPr>
              <a:t> in silicon)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2400" dirty="0">
                <a:cs typeface="Arial" panose="020B0604020202020204" pitchFamily="34" charset="0"/>
              </a:rPr>
              <a:t>Optically (</a:t>
            </a:r>
            <a:r>
              <a:rPr lang="en-GB" altLang="en-US" sz="2400" dirty="0" err="1">
                <a:cs typeface="Arial" panose="020B0604020202020204" pitchFamily="34" charset="0"/>
              </a:rPr>
              <a:t>eg</a:t>
            </a:r>
            <a:r>
              <a:rPr lang="en-GB" altLang="en-US" sz="2400" dirty="0">
                <a:cs typeface="Arial" panose="020B0604020202020204" pitchFamily="34" charset="0"/>
              </a:rPr>
              <a:t> in diamond)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584" y="5589240"/>
            <a:ext cx="701987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</a:rPr>
              <a:t>Footnote: the terms electron spin resonance (ESR) and </a:t>
            </a:r>
          </a:p>
          <a:p>
            <a:pPr>
              <a:defRPr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</a:rPr>
              <a:t>electron paramagnetic resonance (EPR) are used interchangeably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62880" y="333375"/>
            <a:ext cx="82296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Magnetic resonance: </a:t>
            </a:r>
            <a:r>
              <a:rPr lang="en-GB" altLang="en-US" sz="4400" dirty="0" smtClean="0">
                <a:cs typeface="Arial" panose="020B0604020202020204" pitchFamily="34" charset="0"/>
              </a:rPr>
              <a:t>measure</a:t>
            </a:r>
            <a:endParaRPr lang="en-GB" altLang="en-US" sz="44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cs typeface="Arial" panose="020B0604020202020204" pitchFamily="34" charset="0"/>
              </a:rPr>
              <a:t>	- </a:t>
            </a:r>
            <a:r>
              <a:rPr lang="en-GB" altLang="en-US" sz="2800" dirty="0" smtClean="0">
                <a:cs typeface="Arial" panose="020B0604020202020204" pitchFamily="34" charset="0"/>
              </a:rPr>
              <a:t>spin readout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05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827584" y="333375"/>
            <a:ext cx="7859216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Magnetic resonance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0" y="2025650"/>
            <a:ext cx="8027988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1" eaLnBrk="1" hangingPunct="1">
              <a:buFont typeface="Arial" panose="020B0604020202020204" pitchFamily="34" charset="0"/>
              <a:buNone/>
            </a:pPr>
            <a:r>
              <a:rPr lang="en-GB" altLang="en-US" sz="2400"/>
              <a:t>Mini-summary: 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r>
              <a:rPr lang="en-GB" altLang="en-US" sz="2000"/>
              <a:t>1. Prepare (spin Hamiltonian)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r>
              <a:rPr lang="en-GB" altLang="en-US" sz="2000"/>
              <a:t>2. Control (electromagnetic pulses)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r>
              <a:rPr lang="en-GB" altLang="en-US" sz="2000"/>
              <a:t>3. Measure (spin state readout)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endParaRPr lang="en-GB" altLang="en-US" sz="2000"/>
          </a:p>
          <a:p>
            <a:pPr lvl="2" eaLnBrk="1" hangingPunct="1">
              <a:buFont typeface="Arial" panose="020B0604020202020204" pitchFamily="34" charset="0"/>
              <a:buNone/>
            </a:pPr>
            <a:endParaRPr lang="en-GB" altLang="en-US" sz="2000"/>
          </a:p>
          <a:p>
            <a:pPr lvl="2" eaLnBrk="1" hangingPunct="1">
              <a:buFont typeface="Arial" panose="020B0604020202020204" pitchFamily="34" charset="0"/>
              <a:buNone/>
            </a:pPr>
            <a:endParaRPr lang="en-GB" altLang="en-US" sz="2000"/>
          </a:p>
          <a:p>
            <a:pPr lvl="2" eaLnBrk="1" hangingPunct="1">
              <a:buFont typeface="Arial" panose="020B0604020202020204" pitchFamily="34" charset="0"/>
              <a:buNone/>
            </a:pPr>
            <a:r>
              <a:rPr lang="en-GB" altLang="en-US" sz="1800"/>
              <a:t>References: 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r>
              <a:rPr lang="en-GB" altLang="en-US" sz="1800"/>
              <a:t>MR for QIP theorists: MH Mohammady, PhD thesis, Chapter 3, UCL (2012)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r>
              <a:rPr lang="en-GB" altLang="en-US" sz="1800"/>
              <a:t>ESR: A Schweiger &amp; G Jeschke, </a:t>
            </a:r>
            <a:r>
              <a:rPr lang="en-GB" altLang="en-US" sz="1800" i="1"/>
              <a:t>Principles of Pulse Electron Paramagnetic Resonance </a:t>
            </a:r>
            <a:r>
              <a:rPr lang="en-GB" altLang="en-US" sz="1800"/>
              <a:t>(Oxford University Press, Oxford, 2001)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r>
              <a:rPr lang="en-GB" altLang="en-US" sz="1800"/>
              <a:t>NMR: MH Levitt, </a:t>
            </a:r>
            <a:r>
              <a:rPr lang="en-GB" altLang="en-US" sz="1800" i="1"/>
              <a:t>Spin Dynamics </a:t>
            </a:r>
            <a:r>
              <a:rPr lang="en-GB" altLang="en-US" sz="1800"/>
              <a:t>(Wiley, 2001)</a:t>
            </a:r>
          </a:p>
        </p:txBody>
      </p:sp>
      <p:pic>
        <p:nvPicPr>
          <p:cNvPr id="10" name="Picture 3" descr="C:\Users\Admin\Documents\By us\cartoons\rotating frame\small\RotatingFrame00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051050"/>
            <a:ext cx="316865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76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 txBox="1">
            <a:spLocks/>
          </p:cNvSpPr>
          <p:nvPr/>
        </p:nvSpPr>
        <p:spPr bwMode="auto">
          <a:xfrm>
            <a:off x="5435600" y="2168525"/>
            <a:ext cx="3563938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1" eaLnBrk="1" hangingPunct="1">
              <a:buFont typeface="Arial" panose="020B0604020202020204" pitchFamily="34" charset="0"/>
              <a:buNone/>
            </a:pPr>
            <a:r>
              <a:rPr lang="en-GB" altLang="en-US" sz="2000" dirty="0"/>
              <a:t>LMK </a:t>
            </a:r>
            <a:r>
              <a:rPr lang="en-GB" altLang="en-US" sz="2000" dirty="0" err="1"/>
              <a:t>Vandersypen</a:t>
            </a:r>
            <a:r>
              <a:rPr lang="en-GB" altLang="en-US" sz="2000" dirty="0"/>
              <a:t> </a:t>
            </a:r>
            <a:r>
              <a:rPr lang="en-GB" altLang="en-US" sz="2000" i="1" dirty="0"/>
              <a:t>et al</a:t>
            </a:r>
            <a:r>
              <a:rPr lang="en-GB" altLang="en-US" sz="2000" dirty="0"/>
              <a:t>, </a:t>
            </a:r>
            <a:r>
              <a:rPr lang="en-GB" altLang="en-US" sz="2000" i="1" dirty="0"/>
              <a:t>Experimental realization of Shor's quantum factoring algorithm using nuclear magnetic resonance</a:t>
            </a:r>
            <a:r>
              <a:rPr lang="en-GB" altLang="en-US" sz="2000" dirty="0"/>
              <a:t>, Nature </a:t>
            </a:r>
            <a:r>
              <a:rPr lang="en-GB" altLang="en-US" sz="2000" b="1" dirty="0"/>
              <a:t>414</a:t>
            </a:r>
            <a:r>
              <a:rPr lang="en-GB" altLang="en-US" sz="2000" dirty="0"/>
              <a:t>, 883 (2001)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endParaRPr lang="en-GB" altLang="en-US" sz="2000" dirty="0"/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en-GB" altLang="en-US" sz="2000" dirty="0"/>
              <a:t>WS Warren, </a:t>
            </a:r>
            <a:r>
              <a:rPr lang="en-GB" altLang="en-US" sz="2000" i="1" dirty="0"/>
              <a:t>The usefulness of NMR quantum computing</a:t>
            </a:r>
            <a:r>
              <a:rPr lang="en-GB" altLang="en-US" sz="2000" dirty="0"/>
              <a:t>, Science </a:t>
            </a:r>
            <a:r>
              <a:rPr lang="en-GB" altLang="en-US" sz="2000" b="1" dirty="0"/>
              <a:t>277</a:t>
            </a:r>
            <a:r>
              <a:rPr lang="en-GB" altLang="en-US" sz="2000" dirty="0"/>
              <a:t>, 1688 (1997).</a:t>
            </a:r>
          </a:p>
        </p:txBody>
      </p:sp>
      <p:pic>
        <p:nvPicPr>
          <p:cNvPr id="4198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62188"/>
            <a:ext cx="4762500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"/>
          <p:cNvSpPr txBox="1">
            <a:spLocks/>
          </p:cNvSpPr>
          <p:nvPr/>
        </p:nvSpPr>
        <p:spPr bwMode="auto">
          <a:xfrm>
            <a:off x="827584" y="333375"/>
            <a:ext cx="7859216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Magnetic </a:t>
            </a:r>
            <a:r>
              <a:rPr lang="en-GB" altLang="en-US" sz="4400" dirty="0" smtClean="0">
                <a:cs typeface="Arial" panose="020B0604020202020204" pitchFamily="34" charset="0"/>
              </a:rPr>
              <a:t>resonance for QIP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 smtClean="0"/>
              <a:t>Pioneering work: liquid-state NMR</a:t>
            </a:r>
            <a:endParaRPr lang="en-GB" altLang="en-US" sz="1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04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Content Placeholder 2"/>
          <p:cNvSpPr txBox="1">
            <a:spLocks/>
          </p:cNvSpPr>
          <p:nvPr/>
        </p:nvSpPr>
        <p:spPr bwMode="auto">
          <a:xfrm>
            <a:off x="5435600" y="2168525"/>
            <a:ext cx="3563938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1" eaLnBrk="1" hangingPunct="1">
              <a:buFont typeface="Arial" panose="020B0604020202020204" pitchFamily="34" charset="0"/>
              <a:buNone/>
            </a:pPr>
            <a:r>
              <a:rPr lang="en-GB" altLang="en-US" sz="2000"/>
              <a:t>LMK Vandersypen </a:t>
            </a:r>
            <a:r>
              <a:rPr lang="en-GB" altLang="en-US" sz="2000" i="1"/>
              <a:t>et al</a:t>
            </a:r>
            <a:r>
              <a:rPr lang="en-GB" altLang="en-US" sz="2000"/>
              <a:t>, </a:t>
            </a:r>
            <a:r>
              <a:rPr lang="en-GB" altLang="en-US" sz="2000" i="1"/>
              <a:t>Experimental realization of Shor's quantum factoring algorithm using nuclear magnetic resonance</a:t>
            </a:r>
            <a:r>
              <a:rPr lang="en-GB" altLang="en-US" sz="2000"/>
              <a:t>, Nature </a:t>
            </a:r>
            <a:r>
              <a:rPr lang="en-GB" altLang="en-US" sz="2000" b="1"/>
              <a:t>414</a:t>
            </a:r>
            <a:r>
              <a:rPr lang="en-GB" altLang="en-US" sz="2000"/>
              <a:t>, 883 (2001)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endParaRPr lang="en-GB" altLang="en-US" sz="2000"/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en-GB" altLang="en-US" sz="2000"/>
              <a:t>WS Warren, </a:t>
            </a:r>
            <a:r>
              <a:rPr lang="en-GB" altLang="en-US" sz="2000" i="1"/>
              <a:t>The usefulness of NMR quantum computing</a:t>
            </a:r>
            <a:r>
              <a:rPr lang="en-GB" altLang="en-US" sz="2000"/>
              <a:t>, Science </a:t>
            </a:r>
            <a:r>
              <a:rPr lang="en-GB" altLang="en-US" sz="2000" b="1"/>
              <a:t>277</a:t>
            </a:r>
            <a:r>
              <a:rPr lang="en-GB" altLang="en-US" sz="2000"/>
              <a:t>, 1688 (1997).</a:t>
            </a:r>
          </a:p>
        </p:txBody>
      </p:sp>
      <p:sp>
        <p:nvSpPr>
          <p:cNvPr id="44036" name="Content Placeholder 2"/>
          <p:cNvSpPr txBox="1">
            <a:spLocks/>
          </p:cNvSpPr>
          <p:nvPr/>
        </p:nvSpPr>
        <p:spPr bwMode="auto">
          <a:xfrm>
            <a:off x="0" y="2025650"/>
            <a:ext cx="5580063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1" eaLnBrk="1" hangingPunct="1">
              <a:buFont typeface="Arial" panose="020B0604020202020204" pitchFamily="34" charset="0"/>
              <a:buNone/>
            </a:pPr>
            <a:r>
              <a:rPr lang="en-GB" altLang="en-US" sz="2400"/>
              <a:t>Mini-summary: 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r>
              <a:rPr lang="en-GB" altLang="en-US" sz="2000"/>
              <a:t>1. Prepare (pseudo-pure state)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r>
              <a:rPr lang="en-GB" altLang="en-US" sz="2000"/>
              <a:t>2. Control (NMR pulses)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r>
              <a:rPr lang="en-GB" altLang="en-US" sz="2000"/>
              <a:t>3. Measure (spin state of large ensemble)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827584" y="333375"/>
            <a:ext cx="7859216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Magnetic </a:t>
            </a:r>
            <a:r>
              <a:rPr lang="en-GB" altLang="en-US" sz="4400" dirty="0" smtClean="0">
                <a:cs typeface="Arial" panose="020B0604020202020204" pitchFamily="34" charset="0"/>
              </a:rPr>
              <a:t>resonance for QIP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 smtClean="0"/>
              <a:t>Pioneering work: liquid-state NMR</a:t>
            </a:r>
            <a:endParaRPr lang="en-GB" altLang="en-US" sz="1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98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3" name="Object 3"/>
          <p:cNvGraphicFramePr>
            <a:graphicFrameLocks noChangeAspect="1"/>
          </p:cNvGraphicFramePr>
          <p:nvPr/>
        </p:nvGraphicFramePr>
        <p:xfrm>
          <a:off x="827088" y="3505200"/>
          <a:ext cx="4125912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Graph" r:id="rId4" imgW="4122420" imgH="2903220" progId="Origin50.Graph">
                  <p:embed/>
                </p:oleObj>
              </mc:Choice>
              <mc:Fallback>
                <p:oleObj name="Graph" r:id="rId4" imgW="4122420" imgH="29032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3505200"/>
                        <a:ext cx="4125912" cy="290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5667375" y="3051175"/>
            <a:ext cx="9461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678488" y="2546350"/>
            <a:ext cx="9461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749925" y="2978150"/>
            <a:ext cx="144463" cy="144463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48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5965825" y="2978150"/>
            <a:ext cx="144463" cy="144463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48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6181725" y="2978150"/>
            <a:ext cx="144463" cy="144463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48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5821363" y="2474913"/>
            <a:ext cx="144462" cy="144462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48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6037263" y="2474913"/>
            <a:ext cx="144462" cy="144462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48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6091" name="TextBox 44"/>
          <p:cNvSpPr txBox="1">
            <a:spLocks noChangeArrowheads="1"/>
          </p:cNvSpPr>
          <p:nvPr/>
        </p:nvSpPr>
        <p:spPr bwMode="auto">
          <a:xfrm>
            <a:off x="6743700" y="2259013"/>
            <a:ext cx="4841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en-US" sz="28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altLang="en-US" baseline="-25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92" name="TextBox 45"/>
          <p:cNvSpPr txBox="1">
            <a:spLocks noChangeArrowheads="1"/>
          </p:cNvSpPr>
          <p:nvPr/>
        </p:nvSpPr>
        <p:spPr bwMode="auto">
          <a:xfrm>
            <a:off x="6732588" y="2743200"/>
            <a:ext cx="4841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en-US" sz="28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GB" altLang="en-US" baseline="-25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931150" y="2546350"/>
            <a:ext cx="0" cy="458788"/>
          </a:xfrm>
          <a:prstGeom prst="straightConnector1">
            <a:avLst/>
          </a:prstGeom>
          <a:ln w="28575">
            <a:solidFill>
              <a:srgbClr val="0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94" name="TextBox 46"/>
          <p:cNvSpPr txBox="1">
            <a:spLocks noChangeArrowheads="1"/>
          </p:cNvSpPr>
          <p:nvPr/>
        </p:nvSpPr>
        <p:spPr bwMode="auto">
          <a:xfrm>
            <a:off x="7989888" y="2455863"/>
            <a:ext cx="6143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28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GB" altLang="en-US" sz="28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GB" altLang="en-US" i="1" baseline="-25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95" name="TextBox 44"/>
          <p:cNvSpPr txBox="1">
            <a:spLocks noChangeArrowheads="1"/>
          </p:cNvSpPr>
          <p:nvPr/>
        </p:nvSpPr>
        <p:spPr bwMode="auto">
          <a:xfrm>
            <a:off x="5580063" y="3986213"/>
            <a:ext cx="3179762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thermal equilibrium:</a:t>
            </a:r>
            <a:r>
              <a:rPr lang="en-GB" altLang="en-US"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/n</a:t>
            </a:r>
            <a:r>
              <a:rPr lang="en-GB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GB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 (- </a:t>
            </a:r>
            <a:r>
              <a:rPr lang="el-GR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GB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/</a:t>
            </a:r>
            <a:r>
              <a:rPr lang="en-GB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GB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 polarization as: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GB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GB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GB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5364163" y="2051050"/>
            <a:ext cx="3600450" cy="41862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6097" name="Content Placeholder 2"/>
          <p:cNvSpPr txBox="1">
            <a:spLocks/>
          </p:cNvSpPr>
          <p:nvPr/>
        </p:nvSpPr>
        <p:spPr bwMode="auto">
          <a:xfrm>
            <a:off x="0" y="2025650"/>
            <a:ext cx="5500688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1" eaLnBrk="1" hangingPunct="1">
              <a:buFont typeface="Arial" panose="020B0604020202020204" pitchFamily="34" charset="0"/>
              <a:buNone/>
            </a:pPr>
            <a:r>
              <a:rPr lang="en-GB" altLang="en-US" sz="2400"/>
              <a:t>Mini-summary: 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r>
              <a:rPr lang="en-GB" altLang="en-US" sz="2000"/>
              <a:t>1. Prepare (pseudo-pure state)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r>
              <a:rPr lang="en-GB" altLang="en-US" sz="2000"/>
              <a:t>2. Control (NMR pulses)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r>
              <a:rPr lang="en-GB" altLang="en-US" sz="2000"/>
              <a:t>3. Measure (spin state of large ensemble)</a:t>
            </a:r>
          </a:p>
        </p:txBody>
      </p:sp>
      <p:sp>
        <p:nvSpPr>
          <p:cNvPr id="3" name="Oval 2"/>
          <p:cNvSpPr/>
          <p:nvPr/>
        </p:nvSpPr>
        <p:spPr>
          <a:xfrm>
            <a:off x="468313" y="3213100"/>
            <a:ext cx="4895850" cy="3794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395288" y="2492375"/>
            <a:ext cx="4897437" cy="3794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827584" y="333375"/>
            <a:ext cx="7859216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Magnetic </a:t>
            </a:r>
            <a:r>
              <a:rPr lang="en-GB" altLang="en-US" sz="4400" dirty="0" smtClean="0">
                <a:cs typeface="Arial" panose="020B0604020202020204" pitchFamily="34" charset="0"/>
              </a:rPr>
              <a:t>resonance for QIP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 smtClean="0"/>
              <a:t>Pioneering work: liquid-state NMR</a:t>
            </a:r>
            <a:endParaRPr lang="en-GB" altLang="en-US" sz="1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43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038350"/>
            <a:ext cx="34036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844675"/>
            <a:ext cx="13462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932113"/>
            <a:ext cx="22860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4156075"/>
            <a:ext cx="2919412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63" y="4210050"/>
            <a:ext cx="497840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1042988" y="4005263"/>
            <a:ext cx="741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 bwMode="auto">
          <a:xfrm>
            <a:off x="827584" y="333375"/>
            <a:ext cx="7859216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Magnetic </a:t>
            </a:r>
            <a:r>
              <a:rPr lang="en-GB" altLang="en-US" sz="4400" dirty="0" smtClean="0">
                <a:cs typeface="Arial" panose="020B0604020202020204" pitchFamily="34" charset="0"/>
              </a:rPr>
              <a:t>resonance for QIP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 smtClean="0"/>
              <a:t>Pioneering work: liquid-state NMR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cs typeface="Arial" panose="020B0604020202020204" pitchFamily="34" charset="0"/>
              </a:rPr>
              <a:t>… pseudo-pure states</a:t>
            </a:r>
            <a:endParaRPr lang="en-GB" altLang="en-US" sz="1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38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4156075"/>
            <a:ext cx="2919412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63" y="4210050"/>
            <a:ext cx="497840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2274888"/>
            <a:ext cx="33528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042988" y="4005263"/>
            <a:ext cx="741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 bwMode="auto">
          <a:xfrm>
            <a:off x="827584" y="333375"/>
            <a:ext cx="7859216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Magnetic </a:t>
            </a:r>
            <a:r>
              <a:rPr lang="en-GB" altLang="en-US" sz="4400" dirty="0" smtClean="0">
                <a:cs typeface="Arial" panose="020B0604020202020204" pitchFamily="34" charset="0"/>
              </a:rPr>
              <a:t>resonance for QIP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 smtClean="0"/>
              <a:t>Pioneering work: liquid-state NMR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cs typeface="Arial" panose="020B0604020202020204" pitchFamily="34" charset="0"/>
              </a:rPr>
              <a:t>… pseudo-pure states</a:t>
            </a:r>
            <a:endParaRPr lang="en-GB" altLang="en-US" sz="1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08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7" name="Object 3"/>
          <p:cNvGraphicFramePr>
            <a:graphicFrameLocks noChangeAspect="1"/>
          </p:cNvGraphicFramePr>
          <p:nvPr/>
        </p:nvGraphicFramePr>
        <p:xfrm>
          <a:off x="827088" y="1544638"/>
          <a:ext cx="6913562" cy="486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Graph" r:id="rId4" imgW="4122420" imgH="2903220" progId="Origin50.Graph">
                  <p:embed/>
                </p:oleObj>
              </mc:Choice>
              <mc:Fallback>
                <p:oleObj name="Graph" r:id="rId4" imgW="4122420" imgH="29032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544638"/>
                        <a:ext cx="6913562" cy="4862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auto">
          <a:xfrm>
            <a:off x="827584" y="333375"/>
            <a:ext cx="7859216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Magnetic </a:t>
            </a:r>
            <a:r>
              <a:rPr lang="en-GB" altLang="en-US" sz="4400" dirty="0" smtClean="0">
                <a:cs typeface="Arial" panose="020B0604020202020204" pitchFamily="34" charset="0"/>
              </a:rPr>
              <a:t>resonance for QIP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 smtClean="0">
                <a:sym typeface="Wingdings" panose="05000000000000000000" pitchFamily="2" charset="2"/>
              </a:rPr>
              <a:t> Use electron spins</a:t>
            </a:r>
            <a:endParaRPr lang="en-GB" altLang="en-US" sz="1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02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4076700"/>
            <a:ext cx="266382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Rectangle 3"/>
          <p:cNvSpPr>
            <a:spLocks noChangeArrowheads="1"/>
          </p:cNvSpPr>
          <p:nvPr/>
        </p:nvSpPr>
        <p:spPr bwMode="auto">
          <a:xfrm>
            <a:off x="5435600" y="2348880"/>
            <a:ext cx="3313113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a-DK" altLang="en-US" sz="2000" b="1" dirty="0"/>
              <a:t>GaAs is a semiconductor ie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a-DK" altLang="en-US" sz="2000" b="1" dirty="0"/>
              <a:t>”a place where electrons can be individuals”</a:t>
            </a:r>
          </a:p>
          <a:p>
            <a:pPr>
              <a:spcBef>
                <a:spcPct val="0"/>
              </a:spcBef>
              <a:buFontTx/>
              <a:buNone/>
            </a:pPr>
            <a:endParaRPr lang="da-DK" altLang="en-US" sz="2000" dirty="0"/>
          </a:p>
          <a:p>
            <a:pPr>
              <a:spcBef>
                <a:spcPct val="0"/>
              </a:spcBef>
              <a:buFontTx/>
              <a:buNone/>
            </a:pPr>
            <a:endParaRPr lang="da-DK" altLang="en-US" sz="2000" dirty="0"/>
          </a:p>
          <a:p>
            <a:pPr>
              <a:buNone/>
            </a:pPr>
            <a:r>
              <a:rPr lang="en-GB" sz="2000" dirty="0" smtClean="0"/>
              <a:t>D Loss &amp; DP </a:t>
            </a:r>
            <a:r>
              <a:rPr lang="en-GB" sz="2000" dirty="0" err="1" smtClean="0"/>
              <a:t>DiVincenzo</a:t>
            </a:r>
            <a:r>
              <a:rPr lang="en-GB" sz="2000" dirty="0" smtClean="0"/>
              <a:t>, </a:t>
            </a:r>
            <a:r>
              <a:rPr lang="en-GB" sz="2000" i="1" dirty="0"/>
              <a:t>Quantum computation with quantum </a:t>
            </a:r>
            <a:r>
              <a:rPr lang="en-GB" sz="2000" i="1" dirty="0" smtClean="0"/>
              <a:t>dots</a:t>
            </a:r>
            <a:r>
              <a:rPr lang="en-GB" sz="2000" dirty="0" smtClean="0"/>
              <a:t>, PRA </a:t>
            </a:r>
            <a:r>
              <a:rPr lang="x-none" sz="2000" b="1" dirty="0" smtClean="0"/>
              <a:t>57</a:t>
            </a:r>
            <a:r>
              <a:rPr lang="x-none" sz="2000" dirty="0"/>
              <a:t>, </a:t>
            </a:r>
            <a:r>
              <a:rPr lang="x-none" sz="2000" dirty="0" smtClean="0"/>
              <a:t>120 </a:t>
            </a:r>
            <a:r>
              <a:rPr lang="x-none" sz="2000" dirty="0"/>
              <a:t>(1998</a:t>
            </a:r>
            <a:r>
              <a:rPr lang="x-none" sz="2000" dirty="0" smtClean="0"/>
              <a:t>)</a:t>
            </a:r>
            <a:endParaRPr lang="en-GB" sz="2000" dirty="0" smtClean="0"/>
          </a:p>
          <a:p>
            <a:endParaRPr lang="da-DK" altLang="en-US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da-DK" altLang="en-US" sz="2000" dirty="0"/>
              <a:t>R Hanson</a:t>
            </a:r>
            <a:r>
              <a:rPr lang="da-DK" altLang="en-US" sz="2000" i="1" dirty="0"/>
              <a:t> et al</a:t>
            </a:r>
            <a:r>
              <a:rPr lang="da-DK" altLang="en-US" sz="2000" dirty="0"/>
              <a:t>, Reviews of Modern Physics </a:t>
            </a:r>
            <a:r>
              <a:rPr lang="da-DK" altLang="en-US" sz="2000" b="1" dirty="0"/>
              <a:t>79</a:t>
            </a:r>
            <a:r>
              <a:rPr lang="da-DK" altLang="en-US" sz="2000" dirty="0"/>
              <a:t>, 1217 (2007)</a:t>
            </a:r>
            <a:endParaRPr lang="en-GB" altLang="en-US" sz="2000" dirty="0"/>
          </a:p>
        </p:txBody>
      </p:sp>
      <p:grpSp>
        <p:nvGrpSpPr>
          <p:cNvPr id="54277" name="Group 7"/>
          <p:cNvGrpSpPr>
            <a:grpSpLocks/>
          </p:cNvGrpSpPr>
          <p:nvPr/>
        </p:nvGrpSpPr>
        <p:grpSpPr bwMode="auto">
          <a:xfrm>
            <a:off x="684213" y="1628775"/>
            <a:ext cx="3771900" cy="2497138"/>
            <a:chOff x="683568" y="1628800"/>
            <a:chExt cx="3771888" cy="2496974"/>
          </a:xfrm>
        </p:grpSpPr>
        <p:pic>
          <p:nvPicPr>
            <p:cNvPr id="54278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1628800"/>
              <a:ext cx="3699880" cy="2496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683568" y="1700233"/>
              <a:ext cx="431799" cy="3508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 bwMode="auto">
          <a:xfrm>
            <a:off x="827584" y="333375"/>
            <a:ext cx="7859216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Magnetic </a:t>
            </a:r>
            <a:r>
              <a:rPr lang="en-GB" altLang="en-US" sz="4400" dirty="0" smtClean="0">
                <a:cs typeface="Arial" panose="020B0604020202020204" pitchFamily="34" charset="0"/>
              </a:rPr>
              <a:t>resonance for QIP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 smtClean="0"/>
              <a:t>Pioneering work: GaAs quantum dots</a:t>
            </a:r>
            <a:endParaRPr lang="en-GB" altLang="en-US" sz="1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83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52"/>
          <p:cNvGrpSpPr>
            <a:grpSpLocks/>
          </p:cNvGrpSpPr>
          <p:nvPr/>
        </p:nvGrpSpPr>
        <p:grpSpPr bwMode="auto">
          <a:xfrm flipH="1">
            <a:off x="4716463" y="3933825"/>
            <a:ext cx="2460625" cy="303213"/>
            <a:chOff x="3382" y="1566"/>
            <a:chExt cx="758" cy="191"/>
          </a:xfrm>
        </p:grpSpPr>
        <p:sp>
          <p:nvSpPr>
            <p:cNvPr id="20489" name="Freeform 53"/>
            <p:cNvSpPr>
              <a:spLocks/>
            </p:cNvSpPr>
            <p:nvPr/>
          </p:nvSpPr>
          <p:spPr bwMode="auto">
            <a:xfrm>
              <a:off x="3382" y="1566"/>
              <a:ext cx="181" cy="182"/>
            </a:xfrm>
            <a:custGeom>
              <a:avLst/>
              <a:gdLst>
                <a:gd name="T0" fmla="*/ 0 w 181"/>
                <a:gd name="T1" fmla="*/ 1 h 273"/>
                <a:gd name="T2" fmla="*/ 45 w 181"/>
                <a:gd name="T3" fmla="*/ 0 h 273"/>
                <a:gd name="T4" fmla="*/ 91 w 181"/>
                <a:gd name="T5" fmla="*/ 1 h 273"/>
                <a:gd name="T6" fmla="*/ 136 w 181"/>
                <a:gd name="T7" fmla="*/ 1 h 273"/>
                <a:gd name="T8" fmla="*/ 181 w 181"/>
                <a:gd name="T9" fmla="*/ 1 h 2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"/>
                <a:gd name="T16" fmla="*/ 0 h 273"/>
                <a:gd name="T17" fmla="*/ 181 w 181"/>
                <a:gd name="T18" fmla="*/ 273 h 2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" h="273">
                  <a:moveTo>
                    <a:pt x="0" y="136"/>
                  </a:moveTo>
                  <a:cubicBezTo>
                    <a:pt x="15" y="68"/>
                    <a:pt x="30" y="0"/>
                    <a:pt x="45" y="0"/>
                  </a:cubicBezTo>
                  <a:cubicBezTo>
                    <a:pt x="60" y="0"/>
                    <a:pt x="76" y="91"/>
                    <a:pt x="91" y="136"/>
                  </a:cubicBezTo>
                  <a:cubicBezTo>
                    <a:pt x="106" y="181"/>
                    <a:pt x="121" y="273"/>
                    <a:pt x="136" y="273"/>
                  </a:cubicBezTo>
                  <a:cubicBezTo>
                    <a:pt x="151" y="273"/>
                    <a:pt x="174" y="159"/>
                    <a:pt x="181" y="13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490" name="Freeform 54"/>
            <p:cNvSpPr>
              <a:spLocks/>
            </p:cNvSpPr>
            <p:nvPr/>
          </p:nvSpPr>
          <p:spPr bwMode="auto">
            <a:xfrm>
              <a:off x="3560" y="1570"/>
              <a:ext cx="181" cy="182"/>
            </a:xfrm>
            <a:custGeom>
              <a:avLst/>
              <a:gdLst>
                <a:gd name="T0" fmla="*/ 0 w 181"/>
                <a:gd name="T1" fmla="*/ 1 h 273"/>
                <a:gd name="T2" fmla="*/ 45 w 181"/>
                <a:gd name="T3" fmla="*/ 0 h 273"/>
                <a:gd name="T4" fmla="*/ 91 w 181"/>
                <a:gd name="T5" fmla="*/ 1 h 273"/>
                <a:gd name="T6" fmla="*/ 136 w 181"/>
                <a:gd name="T7" fmla="*/ 1 h 273"/>
                <a:gd name="T8" fmla="*/ 181 w 181"/>
                <a:gd name="T9" fmla="*/ 1 h 2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"/>
                <a:gd name="T16" fmla="*/ 0 h 273"/>
                <a:gd name="T17" fmla="*/ 181 w 181"/>
                <a:gd name="T18" fmla="*/ 273 h 2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" h="273">
                  <a:moveTo>
                    <a:pt x="0" y="136"/>
                  </a:moveTo>
                  <a:cubicBezTo>
                    <a:pt x="15" y="68"/>
                    <a:pt x="30" y="0"/>
                    <a:pt x="45" y="0"/>
                  </a:cubicBezTo>
                  <a:cubicBezTo>
                    <a:pt x="60" y="0"/>
                    <a:pt x="76" y="91"/>
                    <a:pt x="91" y="136"/>
                  </a:cubicBezTo>
                  <a:cubicBezTo>
                    <a:pt x="106" y="181"/>
                    <a:pt x="121" y="273"/>
                    <a:pt x="136" y="273"/>
                  </a:cubicBezTo>
                  <a:cubicBezTo>
                    <a:pt x="151" y="273"/>
                    <a:pt x="174" y="159"/>
                    <a:pt x="181" y="13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491" name="Freeform 55"/>
            <p:cNvSpPr>
              <a:spLocks/>
            </p:cNvSpPr>
            <p:nvPr/>
          </p:nvSpPr>
          <p:spPr bwMode="auto">
            <a:xfrm>
              <a:off x="3740" y="1573"/>
              <a:ext cx="181" cy="182"/>
            </a:xfrm>
            <a:custGeom>
              <a:avLst/>
              <a:gdLst>
                <a:gd name="T0" fmla="*/ 0 w 181"/>
                <a:gd name="T1" fmla="*/ 1 h 273"/>
                <a:gd name="T2" fmla="*/ 45 w 181"/>
                <a:gd name="T3" fmla="*/ 0 h 273"/>
                <a:gd name="T4" fmla="*/ 91 w 181"/>
                <a:gd name="T5" fmla="*/ 1 h 273"/>
                <a:gd name="T6" fmla="*/ 136 w 181"/>
                <a:gd name="T7" fmla="*/ 1 h 273"/>
                <a:gd name="T8" fmla="*/ 181 w 181"/>
                <a:gd name="T9" fmla="*/ 1 h 2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"/>
                <a:gd name="T16" fmla="*/ 0 h 273"/>
                <a:gd name="T17" fmla="*/ 181 w 181"/>
                <a:gd name="T18" fmla="*/ 273 h 2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" h="273">
                  <a:moveTo>
                    <a:pt x="0" y="136"/>
                  </a:moveTo>
                  <a:cubicBezTo>
                    <a:pt x="15" y="68"/>
                    <a:pt x="30" y="0"/>
                    <a:pt x="45" y="0"/>
                  </a:cubicBezTo>
                  <a:cubicBezTo>
                    <a:pt x="60" y="0"/>
                    <a:pt x="76" y="91"/>
                    <a:pt x="91" y="136"/>
                  </a:cubicBezTo>
                  <a:cubicBezTo>
                    <a:pt x="106" y="181"/>
                    <a:pt x="121" y="273"/>
                    <a:pt x="136" y="273"/>
                  </a:cubicBezTo>
                  <a:cubicBezTo>
                    <a:pt x="151" y="273"/>
                    <a:pt x="174" y="159"/>
                    <a:pt x="181" y="13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492" name="Freeform 56"/>
            <p:cNvSpPr>
              <a:spLocks/>
            </p:cNvSpPr>
            <p:nvPr/>
          </p:nvSpPr>
          <p:spPr bwMode="auto">
            <a:xfrm>
              <a:off x="3921" y="1575"/>
              <a:ext cx="181" cy="182"/>
            </a:xfrm>
            <a:custGeom>
              <a:avLst/>
              <a:gdLst>
                <a:gd name="T0" fmla="*/ 0 w 181"/>
                <a:gd name="T1" fmla="*/ 1 h 273"/>
                <a:gd name="T2" fmla="*/ 45 w 181"/>
                <a:gd name="T3" fmla="*/ 0 h 273"/>
                <a:gd name="T4" fmla="*/ 91 w 181"/>
                <a:gd name="T5" fmla="*/ 1 h 273"/>
                <a:gd name="T6" fmla="*/ 136 w 181"/>
                <a:gd name="T7" fmla="*/ 1 h 273"/>
                <a:gd name="T8" fmla="*/ 181 w 181"/>
                <a:gd name="T9" fmla="*/ 1 h 2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"/>
                <a:gd name="T16" fmla="*/ 0 h 273"/>
                <a:gd name="T17" fmla="*/ 181 w 181"/>
                <a:gd name="T18" fmla="*/ 273 h 2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" h="273">
                  <a:moveTo>
                    <a:pt x="0" y="136"/>
                  </a:moveTo>
                  <a:cubicBezTo>
                    <a:pt x="15" y="68"/>
                    <a:pt x="30" y="0"/>
                    <a:pt x="45" y="0"/>
                  </a:cubicBezTo>
                  <a:cubicBezTo>
                    <a:pt x="60" y="0"/>
                    <a:pt x="76" y="91"/>
                    <a:pt x="91" y="136"/>
                  </a:cubicBezTo>
                  <a:cubicBezTo>
                    <a:pt x="106" y="181"/>
                    <a:pt x="121" y="273"/>
                    <a:pt x="136" y="273"/>
                  </a:cubicBezTo>
                  <a:cubicBezTo>
                    <a:pt x="151" y="273"/>
                    <a:pt x="174" y="159"/>
                    <a:pt x="181" y="13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493" name="Line 57"/>
            <p:cNvSpPr>
              <a:spLocks noChangeShapeType="1"/>
            </p:cNvSpPr>
            <p:nvPr/>
          </p:nvSpPr>
          <p:spPr bwMode="auto">
            <a:xfrm flipV="1">
              <a:off x="4094" y="1591"/>
              <a:ext cx="46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3197225"/>
            <a:ext cx="3779838" cy="1887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20484" name="Picture 4" descr="C:\Users\Admin\AppData\Local\Microsoft\Windows\Temporary Internet Files\Content.IE5\CFC5S82C\MC900436919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28404">
            <a:off x="-573087" y="1781174"/>
            <a:ext cx="5803900" cy="509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 descr="C:\Users\Admin\AppData\Local\Microsoft\Windows\Temporary Internet Files\Content.IE5\DCKBFIOC\MC900252193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3897313"/>
            <a:ext cx="47942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C:\Users\Admin\AppData\Local\Microsoft\Windows\Temporary Internet Files\Content.IE5\CFC5S82C\MC900329243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197225"/>
            <a:ext cx="138112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2133600"/>
            <a:ext cx="3035300" cy="404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3857625" y="260350"/>
            <a:ext cx="5124450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 eaLnBrk="1" hangingPunct="1">
              <a:buFontTx/>
              <a:buNone/>
            </a:pPr>
            <a:r>
              <a:rPr lang="en-GB" altLang="en-US" kern="0" smtClean="0"/>
              <a:t>2. Magnetic resonance</a:t>
            </a:r>
          </a:p>
          <a:p>
            <a:pPr marL="914400" lvl="2" indent="0" eaLnBrk="1" hangingPunct="1">
              <a:buFont typeface="Arial" panose="020B0604020202020204" pitchFamily="34" charset="0"/>
              <a:buNone/>
            </a:pPr>
            <a:r>
              <a:rPr lang="en-GB" altLang="en-US" kern="0" smtClean="0"/>
              <a:t>a. Prepare (spin Hamiltonian)</a:t>
            </a:r>
          </a:p>
          <a:p>
            <a:pPr marL="914400" lvl="2" indent="0" eaLnBrk="1" hangingPunct="1">
              <a:buFont typeface="Arial" panose="020B0604020202020204" pitchFamily="34" charset="0"/>
              <a:buNone/>
            </a:pPr>
            <a:r>
              <a:rPr lang="en-GB" altLang="en-US" kern="0" smtClean="0"/>
              <a:t>b. Control (electromagnetic pulses)</a:t>
            </a:r>
          </a:p>
          <a:p>
            <a:pPr marL="914400" lvl="2" indent="0" eaLnBrk="1" hangingPunct="1">
              <a:buFont typeface="Arial" panose="020B0604020202020204" pitchFamily="34" charset="0"/>
              <a:buNone/>
            </a:pPr>
            <a:r>
              <a:rPr lang="en-GB" altLang="en-US" kern="0" smtClean="0"/>
              <a:t>c. Measure (spin state readout)</a:t>
            </a:r>
            <a:endParaRPr lang="en-GB" alt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290203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47351E-6 L -0.59913 -0.0011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4076700"/>
            <a:ext cx="266382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Rectangle 3"/>
          <p:cNvSpPr>
            <a:spLocks noChangeArrowheads="1"/>
          </p:cNvSpPr>
          <p:nvPr/>
        </p:nvSpPr>
        <p:spPr bwMode="auto">
          <a:xfrm>
            <a:off x="5435600" y="2565400"/>
            <a:ext cx="3313113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000"/>
              <a:t>200 µs spin coherence time: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2000"/>
              <a:t>H Bluhm</a:t>
            </a:r>
            <a:r>
              <a:rPr lang="fr-FR" altLang="en-US" sz="2000" i="1"/>
              <a:t> et al</a:t>
            </a:r>
            <a:r>
              <a:rPr lang="fr-FR" altLang="en-US" sz="2000"/>
              <a:t>, Nature Physics </a:t>
            </a:r>
            <a:r>
              <a:rPr lang="fr-FR" altLang="en-US" sz="2000" b="1"/>
              <a:t>7</a:t>
            </a:r>
            <a:r>
              <a:rPr lang="fr-FR" altLang="en-US" sz="2000"/>
              <a:t>, 109 (2011)</a:t>
            </a:r>
            <a:endParaRPr lang="da-DK" altLang="en-US" sz="2000"/>
          </a:p>
          <a:p>
            <a:pPr>
              <a:spcBef>
                <a:spcPct val="0"/>
              </a:spcBef>
              <a:buFontTx/>
              <a:buNone/>
            </a:pPr>
            <a:endParaRPr lang="da-DK" altLang="en-US" sz="2000"/>
          </a:p>
          <a:p>
            <a:pPr>
              <a:spcBef>
                <a:spcPct val="0"/>
              </a:spcBef>
              <a:buFontTx/>
              <a:buNone/>
            </a:pPr>
            <a:endParaRPr lang="da-DK" altLang="en-US" sz="2000"/>
          </a:p>
          <a:p>
            <a:pPr>
              <a:spcBef>
                <a:spcPct val="0"/>
              </a:spcBef>
              <a:buFontTx/>
              <a:buNone/>
            </a:pPr>
            <a:endParaRPr lang="da-DK" altLang="en-US" sz="2000"/>
          </a:p>
          <a:p>
            <a:pPr>
              <a:spcBef>
                <a:spcPct val="0"/>
              </a:spcBef>
              <a:buFontTx/>
              <a:buNone/>
            </a:pPr>
            <a:endParaRPr lang="da-DK" altLang="en-US" sz="2000"/>
          </a:p>
          <a:p>
            <a:pPr>
              <a:spcBef>
                <a:spcPct val="0"/>
              </a:spcBef>
              <a:buFontTx/>
              <a:buNone/>
            </a:pPr>
            <a:r>
              <a:rPr lang="da-DK" altLang="en-US" sz="2000"/>
              <a:t>R Hanson</a:t>
            </a:r>
            <a:r>
              <a:rPr lang="da-DK" altLang="en-US" sz="2000" i="1"/>
              <a:t> et al</a:t>
            </a:r>
            <a:r>
              <a:rPr lang="da-DK" altLang="en-US" sz="2000"/>
              <a:t>, Reviews of Modern Physics </a:t>
            </a:r>
            <a:r>
              <a:rPr lang="da-DK" altLang="en-US" sz="2000" b="1"/>
              <a:t>79</a:t>
            </a:r>
            <a:r>
              <a:rPr lang="da-DK" altLang="en-US" sz="2000"/>
              <a:t>, 1217 (2007)</a:t>
            </a:r>
            <a:endParaRPr lang="en-GB" altLang="en-US" sz="2000"/>
          </a:p>
        </p:txBody>
      </p:sp>
      <p:sp>
        <p:nvSpPr>
          <p:cNvPr id="56325" name="Content Placeholder 2"/>
          <p:cNvSpPr txBox="1">
            <a:spLocks/>
          </p:cNvSpPr>
          <p:nvPr/>
        </p:nvSpPr>
        <p:spPr bwMode="auto">
          <a:xfrm>
            <a:off x="0" y="2025650"/>
            <a:ext cx="5500688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1" eaLnBrk="1" hangingPunct="1">
              <a:buFont typeface="Arial" panose="020B0604020202020204" pitchFamily="34" charset="0"/>
              <a:buNone/>
            </a:pPr>
            <a:r>
              <a:rPr lang="en-GB" altLang="en-US" sz="2400"/>
              <a:t>Mini-summary: 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r>
              <a:rPr lang="en-GB" altLang="en-US" sz="2000"/>
              <a:t>1. Prepare (pure state)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r>
              <a:rPr lang="en-GB" altLang="en-US" sz="2000"/>
              <a:t>2. Control (ESR pulses)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r>
              <a:rPr lang="en-GB" altLang="en-US" sz="2000"/>
              <a:t>3. Measure (spin state of single spins)</a:t>
            </a:r>
          </a:p>
        </p:txBody>
      </p:sp>
      <p:sp>
        <p:nvSpPr>
          <p:cNvPr id="12" name="Oval 11"/>
          <p:cNvSpPr/>
          <p:nvPr/>
        </p:nvSpPr>
        <p:spPr>
          <a:xfrm>
            <a:off x="395288" y="2833688"/>
            <a:ext cx="3744912" cy="3794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827584" y="333375"/>
            <a:ext cx="7859216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Magnetic </a:t>
            </a:r>
            <a:r>
              <a:rPr lang="en-GB" altLang="en-US" sz="4400" dirty="0" smtClean="0">
                <a:cs typeface="Arial" panose="020B0604020202020204" pitchFamily="34" charset="0"/>
              </a:rPr>
              <a:t>resonance for QIP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 smtClean="0"/>
              <a:t>Pioneering work: GaAs quantum dots</a:t>
            </a:r>
            <a:endParaRPr lang="en-GB" altLang="en-US" sz="1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2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 txBox="1">
            <a:spLocks/>
          </p:cNvSpPr>
          <p:nvPr/>
        </p:nvSpPr>
        <p:spPr bwMode="auto">
          <a:xfrm>
            <a:off x="457200" y="1844823"/>
            <a:ext cx="8507413" cy="172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 smtClean="0">
                <a:cs typeface="Arial" panose="020B0604020202020204" pitchFamily="34" charset="0"/>
              </a:rPr>
              <a:t>Use </a:t>
            </a:r>
            <a:r>
              <a:rPr lang="en-GB" altLang="en-US" sz="2400" dirty="0">
                <a:cs typeface="Arial" panose="020B0604020202020204" pitchFamily="34" charset="0"/>
              </a:rPr>
              <a:t>electron spins in </a:t>
            </a:r>
            <a:r>
              <a:rPr lang="en-GB" altLang="en-US" sz="2400" dirty="0" smtClean="0">
                <a:cs typeface="Arial" panose="020B0604020202020204" pitchFamily="34" charset="0"/>
              </a:rPr>
              <a:t>insulators/semiconductors </a:t>
            </a:r>
            <a:r>
              <a:rPr lang="en-GB" altLang="en-US" sz="2400" dirty="0">
                <a:cs typeface="Arial" panose="020B0604020202020204" pitchFamily="34" charset="0"/>
              </a:rPr>
              <a:t>which have a low background of nuclear spins: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cs typeface="Arial" panose="020B0604020202020204" pitchFamily="34" charset="0"/>
              </a:rPr>
              <a:t>Silicon and Diamond</a:t>
            </a:r>
          </a:p>
        </p:txBody>
      </p:sp>
      <p:pic>
        <p:nvPicPr>
          <p:cNvPr id="5837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0"/>
          <a:stretch>
            <a:fillRect/>
          </a:stretch>
        </p:blipFill>
        <p:spPr bwMode="auto">
          <a:xfrm>
            <a:off x="5292725" y="3519488"/>
            <a:ext cx="20891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Box 12"/>
          <p:cNvSpPr txBox="1">
            <a:spLocks noChangeArrowheads="1"/>
          </p:cNvSpPr>
          <p:nvPr/>
        </p:nvSpPr>
        <p:spPr bwMode="auto">
          <a:xfrm>
            <a:off x="1042988" y="5424488"/>
            <a:ext cx="23764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latin typeface="Arial" panose="020B0604020202020204" pitchFamily="34" charset="0"/>
                <a:cs typeface="Arial" panose="020B0604020202020204" pitchFamily="34" charset="0"/>
              </a:rPr>
              <a:t>Image by Manuel Vögtli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827584" y="333375"/>
            <a:ext cx="7859216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Magnetic </a:t>
            </a:r>
            <a:r>
              <a:rPr lang="en-GB" altLang="en-US" sz="4400" dirty="0" smtClean="0">
                <a:cs typeface="Arial" panose="020B0604020202020204" pitchFamily="34" charset="0"/>
              </a:rPr>
              <a:t>resonance for QIP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75" y="3733230"/>
            <a:ext cx="2242311" cy="168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3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 idx="4294967295"/>
          </p:nvPr>
        </p:nvSpPr>
        <p:spPr>
          <a:xfrm>
            <a:off x="1066800" y="304800"/>
            <a:ext cx="7467600" cy="9144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GB" altLang="en-US" sz="3600" b="0" dirty="0" smtClean="0"/>
              <a:t>Donors in silicon</a:t>
            </a:r>
          </a:p>
        </p:txBody>
      </p:sp>
      <p:pic>
        <p:nvPicPr>
          <p:cNvPr id="60419" name="Picture 2" descr="File:Periodic table-metals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38" y="1624013"/>
            <a:ext cx="5640387" cy="317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08850" y="2205038"/>
            <a:ext cx="719138" cy="15113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77072"/>
            <a:ext cx="2484108" cy="186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2" descr="File:Periodic table-metals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3" t="18298" r="15297" b="31773"/>
          <a:stretch>
            <a:fillRect/>
          </a:stretch>
        </p:blipFill>
        <p:spPr bwMode="auto">
          <a:xfrm>
            <a:off x="4787900" y="1700213"/>
            <a:ext cx="273685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2" descr="C:\Documents and Settings\Gavin Morley\My Documents\By us\cartoons\from Manuel\Silicon lattice\Si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8" b="22839"/>
          <a:stretch>
            <a:fillRect/>
          </a:stretch>
        </p:blipFill>
        <p:spPr bwMode="auto">
          <a:xfrm>
            <a:off x="444500" y="1982788"/>
            <a:ext cx="3983038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51500" y="2492375"/>
            <a:ext cx="1657350" cy="86518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6" descr="http://www.techweez.com/wp-content/uploads/2013/11/Intel-CP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45085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219200" y="457200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sz="3600" b="0" kern="0" smtClean="0"/>
              <a:t>Donors in silicon</a:t>
            </a:r>
            <a:endParaRPr lang="en-GB" altLang="en-US" sz="3600" b="0" kern="0" dirty="0" smtClean="0"/>
          </a:p>
        </p:txBody>
      </p:sp>
    </p:spTree>
    <p:extLst>
      <p:ext uri="{BB962C8B-B14F-4D97-AF65-F5344CB8AC3E}">
        <p14:creationId xmlns:p14="http://schemas.microsoft.com/office/powerpoint/2010/main" val="367249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9" descr="http://image.slidesharecdn.com/eisbergresnick-quantumphysics-140605201016-phpapp02/95/eisberg-resnick-quantum-physics-258-638.jpg?cb=14020179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8" t="3134" r="19843" b="81744"/>
          <a:stretch>
            <a:fillRect/>
          </a:stretch>
        </p:blipFill>
        <p:spPr bwMode="auto">
          <a:xfrm>
            <a:off x="2765425" y="3738563"/>
            <a:ext cx="605472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Rectangle 4"/>
          <p:cNvSpPr>
            <a:spLocks noChangeArrowheads="1"/>
          </p:cNvSpPr>
          <p:nvPr/>
        </p:nvSpPr>
        <p:spPr bwMode="auto">
          <a:xfrm>
            <a:off x="3276600" y="4830763"/>
            <a:ext cx="3378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grpSp>
        <p:nvGrpSpPr>
          <p:cNvPr id="64518" name="Group 10"/>
          <p:cNvGrpSpPr>
            <a:grpSpLocks/>
          </p:cNvGrpSpPr>
          <p:nvPr/>
        </p:nvGrpSpPr>
        <p:grpSpPr bwMode="auto">
          <a:xfrm>
            <a:off x="3246438" y="5046663"/>
            <a:ext cx="3486150" cy="1262062"/>
            <a:chOff x="3246090" y="4254277"/>
            <a:chExt cx="3486150" cy="1262955"/>
          </a:xfrm>
        </p:grpSpPr>
        <p:sp>
          <p:nvSpPr>
            <p:cNvPr id="12" name="Rectangle 11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 bwMode="auto">
            <a:xfrm>
              <a:off x="3246090" y="4254277"/>
              <a:ext cx="3486150" cy="1262955"/>
            </a:xfrm>
            <a:prstGeom prst="rect">
              <a:avLst/>
            </a:prstGeom>
            <a:blipFill rotWithShape="1">
              <a:blip r:embed="rId4"/>
              <a:stretch>
                <a:fillRect l="-1748" t="-1932"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r>
                <a:rPr lang="en-GB">
                  <a:noFill/>
                  <a:latin typeface="Arial" charset="0"/>
                  <a:cs typeface="Arial" charset="0"/>
                </a:rPr>
                <a:t> </a:t>
              </a:r>
            </a:p>
          </p:txBody>
        </p:sp>
        <p:sp>
          <p:nvSpPr>
            <p:cNvPr id="13" name="TextBox 12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860032" y="4869160"/>
              <a:ext cx="333745" cy="307777"/>
            </a:xfrm>
            <a:prstGeom prst="rect">
              <a:avLst/>
            </a:prstGeom>
            <a:blipFill rotWithShape="1"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eaLnBrk="1" hangingPunct="1">
                <a:defRPr/>
              </a:pPr>
              <a:r>
                <a:rPr lang="en-GB">
                  <a:noFill/>
                  <a:latin typeface="Arial" charset="0"/>
                  <a:cs typeface="Arial" charset="0"/>
                </a:rPr>
                <a:t> </a:t>
              </a:r>
            </a:p>
          </p:txBody>
        </p:sp>
      </p:grpSp>
      <p:grpSp>
        <p:nvGrpSpPr>
          <p:cNvPr id="64519" name="Group 4"/>
          <p:cNvGrpSpPr>
            <a:grpSpLocks/>
          </p:cNvGrpSpPr>
          <p:nvPr/>
        </p:nvGrpSpPr>
        <p:grpSpPr bwMode="auto">
          <a:xfrm>
            <a:off x="2987675" y="3500438"/>
            <a:ext cx="5761038" cy="2736850"/>
            <a:chOff x="1043608" y="2853730"/>
            <a:chExt cx="5760640" cy="2736130"/>
          </a:xfrm>
        </p:grpSpPr>
        <p:sp>
          <p:nvSpPr>
            <p:cNvPr id="15" name="Rectangle 14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 bwMode="auto">
            <a:xfrm>
              <a:off x="1115616" y="2924944"/>
              <a:ext cx="3600400" cy="1440160"/>
            </a:xfrm>
            <a:prstGeom prst="rect">
              <a:avLst/>
            </a:prstGeom>
            <a:blipFill rotWithShape="1">
              <a:blip r:embed="rId6"/>
              <a:srcRect/>
              <a:stretch>
                <a:fillRect l="-1012" r="-3" b="-101058"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r>
                <a:rPr lang="en-GB">
                  <a:noFill/>
                  <a:latin typeface="Arial" charset="0"/>
                  <a:cs typeface="Arial" charset="0"/>
                </a:rPr>
                <a:t> </a:t>
              </a:r>
            </a:p>
          </p:txBody>
        </p:sp>
        <p:sp>
          <p:nvSpPr>
            <p:cNvPr id="64530" name="Rectangle 1"/>
            <p:cNvSpPr>
              <a:spLocks noChangeArrowheads="1"/>
            </p:cNvSpPr>
            <p:nvPr/>
          </p:nvSpPr>
          <p:spPr bwMode="auto">
            <a:xfrm>
              <a:off x="1043608" y="2853730"/>
              <a:ext cx="5760640" cy="273613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ts val="3600"/>
                </a:lnSpc>
                <a:spcBef>
                  <a:spcPts val="500"/>
                </a:spcBef>
                <a:buClr>
                  <a:srgbClr val="990033"/>
                </a:buClr>
                <a:buFontTx/>
                <a:buNone/>
              </a:pPr>
              <a:endParaRPr lang="en-GB" altLang="en-US" sz="2400">
                <a:latin typeface="Arial" panose="020B0604020202020204" pitchFamily="34" charset="0"/>
              </a:endParaRPr>
            </a:p>
          </p:txBody>
        </p:sp>
      </p:grpSp>
      <p:sp>
        <p:nvSpPr>
          <p:cNvPr id="64520" name="Rectangle 27"/>
          <p:cNvSpPr>
            <a:spLocks noChangeArrowheads="1"/>
          </p:cNvSpPr>
          <p:nvPr/>
        </p:nvSpPr>
        <p:spPr bwMode="auto">
          <a:xfrm>
            <a:off x="612775" y="2143125"/>
            <a:ext cx="32258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ts val="500"/>
              </a:spcBef>
              <a:buClr>
                <a:srgbClr val="990033"/>
              </a:buClr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Solve Schrödinger’s equation</a:t>
            </a:r>
          </a:p>
          <a:p>
            <a:pPr algn="r">
              <a:spcBef>
                <a:spcPts val="500"/>
              </a:spcBef>
              <a:buClr>
                <a:srgbClr val="990033"/>
              </a:buClr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for an electron in a box:</a:t>
            </a:r>
          </a:p>
        </p:txBody>
      </p:sp>
      <p:sp>
        <p:nvSpPr>
          <p:cNvPr id="64521" name="Rectangle 1"/>
          <p:cNvSpPr>
            <a:spLocks noChangeArrowheads="1"/>
          </p:cNvSpPr>
          <p:nvPr/>
        </p:nvSpPr>
        <p:spPr bwMode="auto">
          <a:xfrm>
            <a:off x="5616575" y="3600450"/>
            <a:ext cx="142875" cy="142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364163" y="3716338"/>
            <a:ext cx="360362" cy="431800"/>
          </a:xfrm>
          <a:prstGeom prst="ellips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64523" name="TextBox 1"/>
          <p:cNvSpPr txBox="1">
            <a:spLocks noChangeArrowheads="1"/>
          </p:cNvSpPr>
          <p:nvPr/>
        </p:nvSpPr>
        <p:spPr bwMode="auto">
          <a:xfrm>
            <a:off x="379413" y="3357563"/>
            <a:ext cx="2386012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Arial" panose="020B0604020202020204" pitchFamily="34" charset="0"/>
              </a:rPr>
              <a:t>Relative permittivity, </a:t>
            </a:r>
            <a:r>
              <a:rPr lang="el-GR" alt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GB" altLang="en-US" sz="2000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GB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Arial" panose="020B0604020202020204" pitchFamily="34" charset="0"/>
              </a:rPr>
              <a:t>Effective mass, </a:t>
            </a:r>
            <a:r>
              <a:rPr lang="en-GB" alt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64524" name="TextBox 25"/>
          <p:cNvSpPr txBox="1">
            <a:spLocks noChangeArrowheads="1"/>
          </p:cNvSpPr>
          <p:nvPr/>
        </p:nvSpPr>
        <p:spPr bwMode="auto">
          <a:xfrm>
            <a:off x="4213225" y="5300663"/>
            <a:ext cx="287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294188" y="2446338"/>
            <a:ext cx="493712" cy="554037"/>
          </a:xfrm>
          <a:prstGeom prst="ellips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27" name="TextBox 2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806653" y="1705422"/>
            <a:ext cx="4855881" cy="1579562"/>
          </a:xfrm>
          <a:prstGeom prst="rect">
            <a:avLst/>
          </a:prstGeom>
          <a:blipFill rotWithShape="1">
            <a:blip r:embed="rId7"/>
            <a:srcRect/>
            <a:stretch>
              <a:fillRect t="28621" b="23587"/>
            </a:stretch>
          </a:blipFill>
        </p:spPr>
        <p:txBody>
          <a:bodyPr/>
          <a:lstStyle/>
          <a:p>
            <a:pPr eaLnBrk="1" hangingPunct="1">
              <a:defRPr/>
            </a:pPr>
            <a:r>
              <a:rPr lang="en-GB">
                <a:noFill/>
                <a:latin typeface="Arial" charset="0"/>
                <a:cs typeface="Arial" charset="0"/>
              </a:rPr>
              <a:t> </a:t>
            </a:r>
          </a:p>
        </p:txBody>
      </p:sp>
      <p:sp>
        <p:nvSpPr>
          <p:cNvPr id="64527" name="TextBox 4"/>
          <p:cNvSpPr txBox="1">
            <a:spLocks noChangeArrowheads="1"/>
          </p:cNvSpPr>
          <p:nvPr/>
        </p:nvSpPr>
        <p:spPr bwMode="auto">
          <a:xfrm>
            <a:off x="1831062" y="874323"/>
            <a:ext cx="3028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dirty="0"/>
              <a:t>- </a:t>
            </a:r>
            <a:r>
              <a:rPr lang="en-GB" altLang="en-US" sz="2800" dirty="0" err="1"/>
              <a:t>Hydrogenic</a:t>
            </a:r>
            <a:r>
              <a:rPr lang="en-GB" altLang="en-US" sz="2800" dirty="0"/>
              <a:t> model</a:t>
            </a:r>
          </a:p>
        </p:txBody>
      </p:sp>
      <p:sp>
        <p:nvSpPr>
          <p:cNvPr id="64528" name="Rectangle 29"/>
          <p:cNvSpPr>
            <a:spLocks noChangeArrowheads="1"/>
          </p:cNvSpPr>
          <p:nvPr/>
        </p:nvSpPr>
        <p:spPr bwMode="auto">
          <a:xfrm>
            <a:off x="107950" y="4913313"/>
            <a:ext cx="26574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/>
              <a:t>W Kohn, Shallow Impurity States in Silicon and Germanium, Solid State Physics 5, 257 (Academic, New York 1957)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idx="4294967295"/>
          </p:nvPr>
        </p:nvSpPr>
        <p:spPr>
          <a:xfrm>
            <a:off x="1066800" y="304800"/>
            <a:ext cx="7467600" cy="9144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GB" altLang="en-US" sz="3600" b="0" dirty="0" smtClean="0"/>
              <a:t>Dopants in silicon and diamond</a:t>
            </a:r>
          </a:p>
        </p:txBody>
      </p:sp>
    </p:spTree>
    <p:extLst>
      <p:ext uri="{BB962C8B-B14F-4D97-AF65-F5344CB8AC3E}">
        <p14:creationId xmlns:p14="http://schemas.microsoft.com/office/powerpoint/2010/main" val="428421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3276600" y="4830763"/>
            <a:ext cx="3378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grpSp>
        <p:nvGrpSpPr>
          <p:cNvPr id="66565" name="Group 10"/>
          <p:cNvGrpSpPr>
            <a:grpSpLocks/>
          </p:cNvGrpSpPr>
          <p:nvPr/>
        </p:nvGrpSpPr>
        <p:grpSpPr bwMode="auto">
          <a:xfrm>
            <a:off x="3246438" y="5046663"/>
            <a:ext cx="3486150" cy="1262062"/>
            <a:chOff x="3246090" y="4254277"/>
            <a:chExt cx="3486150" cy="1262955"/>
          </a:xfrm>
        </p:grpSpPr>
        <p:sp>
          <p:nvSpPr>
            <p:cNvPr id="12" name="Rectangle 11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 bwMode="auto">
            <a:xfrm>
              <a:off x="3246090" y="4254277"/>
              <a:ext cx="3486150" cy="1262955"/>
            </a:xfrm>
            <a:prstGeom prst="rect">
              <a:avLst/>
            </a:prstGeom>
            <a:blipFill rotWithShape="1">
              <a:blip r:embed="rId3"/>
              <a:stretch>
                <a:fillRect l="-1748" t="-1932"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r>
                <a:rPr lang="en-GB">
                  <a:noFill/>
                  <a:latin typeface="Arial" charset="0"/>
                  <a:cs typeface="Arial" charset="0"/>
                </a:rPr>
                <a:t> </a:t>
              </a:r>
            </a:p>
          </p:txBody>
        </p:sp>
        <p:sp>
          <p:nvSpPr>
            <p:cNvPr id="13" name="TextBox 12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860032" y="4869160"/>
              <a:ext cx="333745" cy="307777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eaLnBrk="1" hangingPunct="1">
                <a:defRPr/>
              </a:pPr>
              <a:r>
                <a:rPr lang="en-GB">
                  <a:noFill/>
                  <a:latin typeface="Arial" charset="0"/>
                  <a:cs typeface="Arial" charset="0"/>
                </a:rPr>
                <a:t> </a:t>
              </a:r>
            </a:p>
          </p:txBody>
        </p:sp>
      </p:grpSp>
      <p:sp>
        <p:nvSpPr>
          <p:cNvPr id="66566" name="Rectangle 1"/>
          <p:cNvSpPr>
            <a:spLocks noChangeArrowheads="1"/>
          </p:cNvSpPr>
          <p:nvPr/>
        </p:nvSpPr>
        <p:spPr bwMode="auto">
          <a:xfrm>
            <a:off x="5616575" y="3600450"/>
            <a:ext cx="142875" cy="142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FontTx/>
              <a:buNone/>
            </a:pP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66567" name="TextBox 25"/>
          <p:cNvSpPr txBox="1">
            <a:spLocks noChangeArrowheads="1"/>
          </p:cNvSpPr>
          <p:nvPr/>
        </p:nvSpPr>
        <p:spPr bwMode="auto">
          <a:xfrm>
            <a:off x="4213225" y="5300663"/>
            <a:ext cx="287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Arial" panose="020B0604020202020204" pitchFamily="34" charset="0"/>
              </a:rPr>
              <a:t>-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871243"/>
              </p:ext>
            </p:extLst>
          </p:nvPr>
        </p:nvGraphicFramePr>
        <p:xfrm>
          <a:off x="2760663" y="2276475"/>
          <a:ext cx="6203824" cy="2468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0956"/>
                <a:gridCol w="1550956"/>
                <a:gridCol w="1445729"/>
                <a:gridCol w="1656183"/>
              </a:tblGrid>
              <a:tr h="1188585"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en-US" sz="18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Relative permittivity, </a:t>
                      </a:r>
                      <a:r>
                        <a:rPr lang="el-GR" alt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ε</a:t>
                      </a:r>
                      <a:r>
                        <a:rPr lang="en-GB" altLang="en-US" sz="2400" i="1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GB" sz="2400" dirty="0"/>
                    </a:p>
                  </a:txBody>
                  <a:tcPr marT="45696" marB="456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GB" alt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*/</a:t>
                      </a:r>
                      <a:r>
                        <a:rPr lang="en-GB" alt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GB" altLang="en-US" sz="2400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GB" sz="2400" baseline="-25000" dirty="0"/>
                    </a:p>
                  </a:txBody>
                  <a:tcPr marT="45696" marB="456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Binding energy for phosphorous</a:t>
                      </a:r>
                      <a:r>
                        <a:rPr lang="en-GB" sz="1800" baseline="0" dirty="0" smtClean="0"/>
                        <a:t> dopant (</a:t>
                      </a:r>
                      <a:r>
                        <a:rPr lang="en-GB" sz="1800" baseline="0" dirty="0" err="1" smtClean="0"/>
                        <a:t>meV</a:t>
                      </a:r>
                      <a:r>
                        <a:rPr lang="en-GB" sz="1800" baseline="0" dirty="0" smtClean="0"/>
                        <a:t>)</a:t>
                      </a:r>
                      <a:endParaRPr lang="en-GB" sz="1800" dirty="0"/>
                    </a:p>
                  </a:txBody>
                  <a:tcPr marT="45696" marB="45696"/>
                </a:tc>
              </a:tr>
              <a:tr h="63998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Silicon</a:t>
                      </a:r>
                      <a:endParaRPr lang="en-GB" sz="1800" dirty="0"/>
                    </a:p>
                  </a:txBody>
                  <a:tcPr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11.7</a:t>
                      </a:r>
                      <a:endParaRPr lang="en-GB" sz="1800" dirty="0"/>
                    </a:p>
                  </a:txBody>
                  <a:tcPr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0.98 (long.)</a:t>
                      </a:r>
                    </a:p>
                    <a:p>
                      <a:pPr algn="ctr"/>
                      <a:r>
                        <a:rPr lang="en-GB" sz="1800" dirty="0" smtClean="0"/>
                        <a:t>0.19 (trans.)</a:t>
                      </a:r>
                      <a:endParaRPr lang="en-GB" sz="1800" dirty="0"/>
                    </a:p>
                  </a:txBody>
                  <a:tcPr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46</a:t>
                      </a:r>
                      <a:endParaRPr lang="en-GB" sz="1800" dirty="0"/>
                    </a:p>
                  </a:txBody>
                  <a:tcPr marT="45696" marB="45696"/>
                </a:tc>
              </a:tr>
              <a:tr h="63998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Diamond </a:t>
                      </a:r>
                      <a:endParaRPr lang="en-GB" sz="1800" dirty="0"/>
                    </a:p>
                  </a:txBody>
                  <a:tcPr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5.7 (pure diamond)</a:t>
                      </a:r>
                      <a:endParaRPr lang="en-GB" sz="1800" dirty="0"/>
                    </a:p>
                  </a:txBody>
                  <a:tcPr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1.4 (long.)</a:t>
                      </a:r>
                    </a:p>
                    <a:p>
                      <a:pPr algn="ctr"/>
                      <a:r>
                        <a:rPr lang="en-GB" sz="1800" dirty="0" smtClean="0"/>
                        <a:t>0.36</a:t>
                      </a:r>
                      <a:r>
                        <a:rPr lang="en-GB" sz="1800" baseline="0" dirty="0" smtClean="0"/>
                        <a:t> (trans.)</a:t>
                      </a:r>
                      <a:endParaRPr lang="en-GB" sz="1800" dirty="0"/>
                    </a:p>
                  </a:txBody>
                  <a:tcPr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500</a:t>
                      </a:r>
                      <a:endParaRPr lang="en-GB" sz="1800" dirty="0"/>
                    </a:p>
                  </a:txBody>
                  <a:tcPr marT="45696" marB="45696"/>
                </a:tc>
              </a:tr>
            </a:tbl>
          </a:graphicData>
        </a:graphic>
      </p:graphicFrame>
      <p:pic>
        <p:nvPicPr>
          <p:cNvPr id="2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"/>
          <a:stretch>
            <a:fillRect/>
          </a:stretch>
        </p:blipFill>
        <p:spPr bwMode="auto">
          <a:xfrm>
            <a:off x="533400" y="2601913"/>
            <a:ext cx="1752600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4"/>
          <p:cNvSpPr txBox="1">
            <a:spLocks noChangeArrowheads="1"/>
          </p:cNvSpPr>
          <p:nvPr/>
        </p:nvSpPr>
        <p:spPr bwMode="auto">
          <a:xfrm>
            <a:off x="317500" y="4273550"/>
            <a:ext cx="206216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B Koiller, RB Capaz, X Hu and S Das Sarma, PRB 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, 115207 (2004)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1831062" y="874323"/>
            <a:ext cx="3028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dirty="0"/>
              <a:t>- </a:t>
            </a:r>
            <a:r>
              <a:rPr lang="en-GB" altLang="en-US" sz="2800" dirty="0" err="1"/>
              <a:t>Hydrogenic</a:t>
            </a:r>
            <a:r>
              <a:rPr lang="en-GB" altLang="en-US" sz="2800" dirty="0"/>
              <a:t> model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066800" y="304800"/>
            <a:ext cx="7467600" cy="914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sz="3600" b="0" kern="0" smtClean="0"/>
              <a:t>Dopants in silicon and diamond</a:t>
            </a:r>
            <a:endParaRPr lang="en-GB" altLang="en-US" sz="3600" b="0" kern="0" dirty="0" smtClean="0"/>
          </a:p>
        </p:txBody>
      </p:sp>
    </p:spTree>
    <p:extLst>
      <p:ext uri="{BB962C8B-B14F-4D97-AF65-F5344CB8AC3E}">
        <p14:creationId xmlns:p14="http://schemas.microsoft.com/office/powerpoint/2010/main" val="244066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TextBox 1"/>
          <p:cNvSpPr txBox="1">
            <a:spLocks noChangeArrowheads="1"/>
          </p:cNvSpPr>
          <p:nvPr/>
        </p:nvSpPr>
        <p:spPr bwMode="auto">
          <a:xfrm>
            <a:off x="481013" y="2468563"/>
            <a:ext cx="4751387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>
                <a:latin typeface="Script MT Bold" panose="03040602040607080904" pitchFamily="66" charset="0"/>
                <a:cs typeface="Times New Roman" panose="02020603050405020304" pitchFamily="18" charset="0"/>
              </a:rPr>
              <a:t>H</a:t>
            </a:r>
            <a:r>
              <a:rPr lang="pt-BR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GB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Ŝ</a:t>
            </a:r>
            <a:r>
              <a:rPr lang="en-GB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GB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l-GR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GB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GB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GB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+ A </a:t>
            </a:r>
            <a:r>
              <a:rPr lang="en-GB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Ŝ</a:t>
            </a:r>
            <a:r>
              <a:rPr lang="en-GB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en-GB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endParaRPr lang="pt-BR" altLang="en-US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cs typeface="Arial" panose="020B0604020202020204" pitchFamily="34" charset="0"/>
              </a:rPr>
              <a:t>with electron spin </a:t>
            </a:r>
            <a:r>
              <a:rPr lang="en-GB" alt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altLang="en-US" sz="2000">
                <a:cs typeface="Arial" panose="020B0604020202020204" pitchFamily="34" charset="0"/>
              </a:rPr>
              <a:t> = 1/2 and nuclear spin: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altLang="en-US" sz="2000">
                <a:cs typeface="Arial" panose="020B0604020202020204" pitchFamily="34" charset="0"/>
              </a:rPr>
              <a:t> = 1/2 for phosphorous (Si:P)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altLang="en-US" sz="2000">
                <a:cs typeface="Arial" panose="020B0604020202020204" pitchFamily="34" charset="0"/>
              </a:rPr>
              <a:t> = 3/2 for arsenic (Si:As)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altLang="en-US" sz="2000">
                <a:cs typeface="Arial" panose="020B0604020202020204" pitchFamily="34" charset="0"/>
              </a:rPr>
              <a:t> = 5/2 or 7/2 for antimony (Si:Sb)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altLang="en-US" sz="2000">
                <a:cs typeface="Arial" panose="020B0604020202020204" pitchFamily="34" charset="0"/>
              </a:rPr>
              <a:t> = 9/2 for bismuth (Si:Bi) </a:t>
            </a: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5651500" y="2979738"/>
            <a:ext cx="331311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600" dirty="0" smtClean="0"/>
              <a:t>Pioneering early work: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 smtClean="0"/>
              <a:t>G </a:t>
            </a:r>
            <a:r>
              <a:rPr lang="en-GB" sz="1600" dirty="0" err="1" smtClean="0"/>
              <a:t>Feher</a:t>
            </a:r>
            <a:r>
              <a:rPr lang="en-GB" sz="1600" dirty="0" smtClean="0"/>
              <a:t> and EA Gere, Physical Review </a:t>
            </a:r>
            <a:r>
              <a:rPr lang="en-GB" sz="1600" b="1" dirty="0" smtClean="0"/>
              <a:t>114</a:t>
            </a:r>
            <a:r>
              <a:rPr lang="en-GB" sz="1600" dirty="0" smtClean="0"/>
              <a:t>, 1245 (1959)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 smtClean="0"/>
              <a:t>G </a:t>
            </a:r>
            <a:r>
              <a:rPr lang="en-GB" sz="1600" dirty="0" err="1" smtClean="0"/>
              <a:t>Feher</a:t>
            </a:r>
            <a:r>
              <a:rPr lang="en-GB" sz="1600" dirty="0" smtClean="0"/>
              <a:t>, Physical Review </a:t>
            </a:r>
            <a:r>
              <a:rPr lang="en-GB" sz="1600" b="1" dirty="0" smtClean="0"/>
              <a:t>114</a:t>
            </a:r>
            <a:r>
              <a:rPr lang="en-GB" sz="1600" dirty="0" smtClean="0"/>
              <a:t>, 1219 (1959)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 smtClean="0"/>
              <a:t>JP Gordon and KD Bowers, Physical Review Letters </a:t>
            </a:r>
            <a:r>
              <a:rPr lang="en-GB" sz="1600" b="1" dirty="0" smtClean="0"/>
              <a:t>1</a:t>
            </a:r>
            <a:r>
              <a:rPr lang="en-GB" sz="1600" dirty="0" smtClean="0"/>
              <a:t>, </a:t>
            </a:r>
            <a:r>
              <a:rPr lang="en-GB" sz="1600" dirty="0"/>
              <a:t>368 (</a:t>
            </a:r>
            <a:r>
              <a:rPr lang="en-GB" sz="1600" dirty="0" smtClean="0"/>
              <a:t>1958)</a:t>
            </a:r>
            <a:endParaRPr lang="en-GB" altLang="en-US" sz="1600" dirty="0" smtClean="0"/>
          </a:p>
        </p:txBody>
      </p:sp>
      <p:pic>
        <p:nvPicPr>
          <p:cNvPr id="68614" name="Picture 10" descr="http://upload.wikimedia.org/wikipedia/en/thumb/9/98/Bell_Laboratories_logo.svg/2000px-Bell_Laboratories_logo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2349500"/>
            <a:ext cx="27368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35600" y="2133600"/>
            <a:ext cx="3384550" cy="3240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323850" y="4652963"/>
            <a:ext cx="3033713" cy="431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66800" y="304800"/>
            <a:ext cx="7467600" cy="914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sz="3600" b="0" kern="0" dirty="0" smtClean="0"/>
              <a:t>Donors in silicon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88640"/>
            <a:ext cx="2092888" cy="156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2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3"/>
          <p:cNvSpPr>
            <a:spLocks noChangeArrowheads="1"/>
          </p:cNvSpPr>
          <p:nvPr/>
        </p:nvSpPr>
        <p:spPr bwMode="auto">
          <a:xfrm>
            <a:off x="5219700" y="3175173"/>
            <a:ext cx="363696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cs typeface="Arial" panose="020B0604020202020204" pitchFamily="34" charset="0"/>
              </a:rPr>
              <a:t>Kane proposal: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>
                <a:cs typeface="Arial" panose="020B0604020202020204" pitchFamily="34" charset="0"/>
              </a:rPr>
              <a:t>BE Kane, </a:t>
            </a:r>
            <a:r>
              <a:rPr lang="it-IT" altLang="en-US" sz="1800" i="1" dirty="0">
                <a:cs typeface="Arial" panose="020B0604020202020204" pitchFamily="34" charset="0"/>
              </a:rPr>
              <a:t>A silicon-based nuclear spin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i="1" dirty="0">
                <a:cs typeface="Arial" panose="020B0604020202020204" pitchFamily="34" charset="0"/>
              </a:rPr>
              <a:t>quantum computer</a:t>
            </a:r>
            <a:r>
              <a:rPr lang="it-IT" altLang="en-US" sz="1800" dirty="0">
                <a:cs typeface="Arial" panose="020B0604020202020204" pitchFamily="34" charset="0"/>
              </a:rPr>
              <a:t>, Nature </a:t>
            </a:r>
            <a:r>
              <a:rPr lang="it-IT" altLang="en-US" sz="1800" b="1" dirty="0">
                <a:cs typeface="Arial" panose="020B0604020202020204" pitchFamily="34" charset="0"/>
              </a:rPr>
              <a:t>393</a:t>
            </a:r>
            <a:r>
              <a:rPr lang="it-IT" altLang="en-US" sz="1800" dirty="0">
                <a:cs typeface="Arial" panose="020B0604020202020204" pitchFamily="34" charset="0"/>
              </a:rPr>
              <a:t>, 133 (1998)</a:t>
            </a:r>
            <a:endParaRPr lang="en-GB" altLang="en-US" sz="1800" dirty="0">
              <a:cs typeface="Arial" panose="020B0604020202020204" pitchFamily="34" charset="0"/>
            </a:endParaRPr>
          </a:p>
        </p:txBody>
      </p:sp>
      <p:grpSp>
        <p:nvGrpSpPr>
          <p:cNvPr id="70660" name="Group 2"/>
          <p:cNvGrpSpPr>
            <a:grpSpLocks/>
          </p:cNvGrpSpPr>
          <p:nvPr/>
        </p:nvGrpSpPr>
        <p:grpSpPr bwMode="auto">
          <a:xfrm>
            <a:off x="755650" y="1773238"/>
            <a:ext cx="3816350" cy="3132137"/>
            <a:chOff x="755576" y="1772816"/>
            <a:chExt cx="3816424" cy="3132559"/>
          </a:xfrm>
        </p:grpSpPr>
        <p:pic>
          <p:nvPicPr>
            <p:cNvPr id="7066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300" y="1952625"/>
              <a:ext cx="3695700" cy="295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755576" y="1772816"/>
              <a:ext cx="1512917" cy="1152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pic>
        <p:nvPicPr>
          <p:cNvPr id="70661" name="Picture 5" descr="Image result for uns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944638"/>
            <a:ext cx="18208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88640"/>
            <a:ext cx="2092888" cy="156966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066800" y="304800"/>
            <a:ext cx="7467600" cy="914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sz="3600" b="0" kern="0" dirty="0" smtClean="0"/>
              <a:t>Donor qubits in silicon</a:t>
            </a:r>
          </a:p>
        </p:txBody>
      </p:sp>
    </p:spTree>
    <p:extLst>
      <p:ext uri="{BB962C8B-B14F-4D97-AF65-F5344CB8AC3E}">
        <p14:creationId xmlns:p14="http://schemas.microsoft.com/office/powerpoint/2010/main" val="167047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Rectangle 23"/>
          <p:cNvSpPr>
            <a:spLocks noChangeArrowheads="1"/>
          </p:cNvSpPr>
          <p:nvPr/>
        </p:nvSpPr>
        <p:spPr bwMode="auto">
          <a:xfrm>
            <a:off x="5292725" y="1853331"/>
            <a:ext cx="3635375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dirty="0" smtClean="0"/>
              <a:t>Silicon QIP reviews: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en-US" sz="1800" dirty="0" smtClean="0"/>
              <a:t>DD </a:t>
            </a:r>
            <a:r>
              <a:rPr lang="en-GB" altLang="en-US" sz="1800" dirty="0" err="1" smtClean="0"/>
              <a:t>Awschalom</a:t>
            </a:r>
            <a:r>
              <a:rPr lang="en-GB" altLang="en-US" sz="1800" i="1" dirty="0" smtClean="0"/>
              <a:t> et al</a:t>
            </a:r>
            <a:r>
              <a:rPr lang="en-GB" altLang="en-US" sz="1800" dirty="0" smtClean="0"/>
              <a:t>, </a:t>
            </a:r>
            <a:r>
              <a:rPr lang="en-GB" sz="1800" i="1" dirty="0" smtClean="0"/>
              <a:t>Quantum Spintronics: Engineering and Manipulating Atom-Like Spins in Semiconductors</a:t>
            </a:r>
            <a:r>
              <a:rPr lang="en-GB" sz="1800" dirty="0" smtClean="0"/>
              <a:t>, </a:t>
            </a:r>
            <a:r>
              <a:rPr lang="en-GB" altLang="en-US" sz="1800" dirty="0" smtClean="0"/>
              <a:t>Science </a:t>
            </a:r>
            <a:r>
              <a:rPr lang="en-GB" altLang="en-US" sz="1800" b="1" dirty="0" smtClean="0"/>
              <a:t>339</a:t>
            </a:r>
            <a:r>
              <a:rPr lang="en-GB" altLang="en-US" sz="1800" dirty="0" smtClean="0"/>
              <a:t>, 1174 (2013)</a:t>
            </a:r>
          </a:p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GB" altLang="en-US" sz="800" dirty="0" smtClean="0"/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1800" dirty="0" smtClean="0"/>
              <a:t>FA </a:t>
            </a:r>
            <a:r>
              <a:rPr lang="en-GB" altLang="en-US" sz="1800" dirty="0" err="1" smtClean="0"/>
              <a:t>Zwanenburg</a:t>
            </a:r>
            <a:r>
              <a:rPr lang="en-GB" altLang="en-US" sz="1800" i="1" dirty="0" smtClean="0"/>
              <a:t> et al</a:t>
            </a:r>
            <a:r>
              <a:rPr lang="en-GB" altLang="en-US" sz="1800" dirty="0" smtClean="0"/>
              <a:t>, </a:t>
            </a:r>
            <a:r>
              <a:rPr lang="en-GB" sz="1800" i="1" dirty="0" smtClean="0"/>
              <a:t>Silicon quantum electronics</a:t>
            </a:r>
            <a:r>
              <a:rPr lang="en-GB" sz="1800" dirty="0" smtClean="0"/>
              <a:t>, </a:t>
            </a:r>
            <a:r>
              <a:rPr lang="en-GB" altLang="en-US" sz="1800" dirty="0" smtClean="0"/>
              <a:t>Rev Mod </a:t>
            </a:r>
            <a:r>
              <a:rPr lang="en-GB" altLang="en-US" sz="1800" dirty="0" err="1" smtClean="0"/>
              <a:t>Phys</a:t>
            </a:r>
            <a:r>
              <a:rPr lang="en-GB" altLang="en-US" sz="1800" dirty="0" smtClean="0"/>
              <a:t> </a:t>
            </a:r>
            <a:r>
              <a:rPr lang="en-GB" altLang="en-US" sz="1800" b="1" dirty="0" smtClean="0"/>
              <a:t>85</a:t>
            </a:r>
            <a:r>
              <a:rPr lang="en-GB" altLang="en-US" sz="1800" dirty="0" smtClean="0"/>
              <a:t>, 961 (2013)</a:t>
            </a:r>
          </a:p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GB" altLang="en-US" sz="800" dirty="0" smtClean="0"/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1800" dirty="0" smtClean="0"/>
              <a:t>GW Morley, </a:t>
            </a:r>
            <a:r>
              <a:rPr lang="en-GB" sz="1800" i="1" dirty="0" smtClean="0"/>
              <a:t>Towards Spintronic Quantum Technologies with Dopants in Silicon</a:t>
            </a:r>
            <a:r>
              <a:rPr lang="en-GB" sz="1800" dirty="0" smtClean="0"/>
              <a:t>, book chapter in SPR Electron Paramagnetic Resonance Volume 24, arXiv1407.6250 (2014)</a:t>
            </a:r>
            <a:endParaRPr lang="en-GB" altLang="en-US" sz="1800" dirty="0" smtClean="0"/>
          </a:p>
        </p:txBody>
      </p:sp>
      <p:grpSp>
        <p:nvGrpSpPr>
          <p:cNvPr id="72708" name="Group 6"/>
          <p:cNvGrpSpPr>
            <a:grpSpLocks/>
          </p:cNvGrpSpPr>
          <p:nvPr/>
        </p:nvGrpSpPr>
        <p:grpSpPr bwMode="auto">
          <a:xfrm>
            <a:off x="755650" y="1773238"/>
            <a:ext cx="3816350" cy="3132137"/>
            <a:chOff x="755576" y="1772816"/>
            <a:chExt cx="3816424" cy="3132559"/>
          </a:xfrm>
        </p:grpSpPr>
        <p:pic>
          <p:nvPicPr>
            <p:cNvPr id="727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300" y="1952625"/>
              <a:ext cx="3695700" cy="295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755576" y="1772816"/>
              <a:ext cx="1512917" cy="1152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88640"/>
            <a:ext cx="2092888" cy="156966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066800" y="304800"/>
            <a:ext cx="7467600" cy="914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sz="3600" b="0" kern="0" dirty="0" smtClean="0"/>
              <a:t>Donor qubits in silicon</a:t>
            </a:r>
          </a:p>
        </p:txBody>
      </p:sp>
    </p:spTree>
    <p:extLst>
      <p:ext uri="{BB962C8B-B14F-4D97-AF65-F5344CB8AC3E}">
        <p14:creationId xmlns:p14="http://schemas.microsoft.com/office/powerpoint/2010/main" val="379713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673100" y="1639888"/>
            <a:ext cx="7570788" cy="452596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 smtClean="0">
                <a:ea typeface="+mn-ea"/>
              </a:rPr>
              <a:t>Mini-overview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ea typeface="+mn-ea"/>
              </a:rPr>
              <a:t>Precise device fabrication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ea typeface="+mn-ea"/>
              </a:rPr>
              <a:t>Qubit initialisation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ea typeface="+mn-ea"/>
              </a:rPr>
              <a:t>Readout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ea typeface="+mn-ea"/>
              </a:rPr>
              <a:t>Control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ea typeface="+mn-ea"/>
              </a:rPr>
              <a:t>Coherence times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66800" y="304800"/>
            <a:ext cx="7467600" cy="914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sz="3600" b="0" kern="0" dirty="0" smtClean="0"/>
              <a:t>Donor qubits in silicon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88640"/>
            <a:ext cx="2092888" cy="156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3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 txBox="1">
            <a:spLocks/>
          </p:cNvSpPr>
          <p:nvPr/>
        </p:nvSpPr>
        <p:spPr bwMode="auto">
          <a:xfrm>
            <a:off x="662880" y="333375"/>
            <a:ext cx="82296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Magnetic resonance: prepare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cs typeface="Arial" panose="020B0604020202020204" pitchFamily="34" charset="0"/>
              </a:rPr>
              <a:t>	- put a spin ½ into a magnetic </a:t>
            </a:r>
            <a:r>
              <a:rPr lang="en-GB" altLang="en-US" sz="2800" dirty="0" smtClean="0">
                <a:cs typeface="Arial" panose="020B0604020202020204" pitchFamily="34" charset="0"/>
              </a:rPr>
              <a:t>field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800" dirty="0" smtClean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 smtClean="0"/>
              <a:t>… but first… 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78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 idx="4294967295"/>
          </p:nvPr>
        </p:nvSpPr>
        <p:spPr>
          <a:xfrm>
            <a:off x="590872" y="692596"/>
            <a:ext cx="8229600" cy="936204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GB" altLang="en-US" dirty="0" smtClean="0"/>
              <a:t>Precise fabrication</a:t>
            </a:r>
          </a:p>
        </p:txBody>
      </p:sp>
      <p:pic>
        <p:nvPicPr>
          <p:cNvPr id="768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2060575"/>
            <a:ext cx="317658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654050" y="2233017"/>
            <a:ext cx="3989388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cs typeface="Arial" panose="020B0604020202020204" pitchFamily="34" charset="0"/>
              </a:rPr>
              <a:t>Using scanning tunnelling microscopy (STM)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6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cs typeface="Arial" panose="020B0604020202020204" pitchFamily="34" charset="0"/>
              </a:rPr>
              <a:t>JL O’Brien</a:t>
            </a:r>
            <a:r>
              <a:rPr lang="en-GB" altLang="en-US" sz="1600" i="1" dirty="0">
                <a:cs typeface="Arial" panose="020B0604020202020204" pitchFamily="34" charset="0"/>
              </a:rPr>
              <a:t> et al.</a:t>
            </a:r>
            <a:r>
              <a:rPr lang="en-GB" altLang="en-US" sz="1600" dirty="0">
                <a:cs typeface="Arial" panose="020B0604020202020204" pitchFamily="34" charset="0"/>
              </a:rPr>
              <a:t>, PRB </a:t>
            </a:r>
            <a:r>
              <a:rPr lang="en-GB" altLang="en-US" sz="1600" b="1" dirty="0">
                <a:cs typeface="Arial" panose="020B0604020202020204" pitchFamily="34" charset="0"/>
              </a:rPr>
              <a:t>64</a:t>
            </a:r>
            <a:r>
              <a:rPr lang="en-GB" altLang="en-US" sz="1600" dirty="0">
                <a:cs typeface="Arial" panose="020B0604020202020204" pitchFamily="34" charset="0"/>
              </a:rPr>
              <a:t>, 161401 (2001)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6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cs typeface="Arial" panose="020B0604020202020204" pitchFamily="34" charset="0"/>
              </a:rPr>
              <a:t>SR Schofield</a:t>
            </a:r>
            <a:r>
              <a:rPr lang="en-GB" altLang="en-US" sz="1600" i="1" dirty="0">
                <a:cs typeface="Arial" panose="020B0604020202020204" pitchFamily="34" charset="0"/>
              </a:rPr>
              <a:t> et al.</a:t>
            </a:r>
            <a:r>
              <a:rPr lang="en-GB" altLang="en-US" sz="1600" dirty="0">
                <a:cs typeface="Arial" panose="020B0604020202020204" pitchFamily="34" charset="0"/>
              </a:rPr>
              <a:t>, PRL </a:t>
            </a:r>
            <a:r>
              <a:rPr lang="en-GB" altLang="en-US" sz="1600" b="1" dirty="0">
                <a:cs typeface="Arial" panose="020B0604020202020204" pitchFamily="34" charset="0"/>
              </a:rPr>
              <a:t>91</a:t>
            </a:r>
            <a:r>
              <a:rPr lang="en-GB" altLang="en-US" sz="1600" dirty="0">
                <a:cs typeface="Arial" panose="020B0604020202020204" pitchFamily="34" charset="0"/>
              </a:rPr>
              <a:t>, 136104 (2003)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6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cs typeface="Arial" panose="020B0604020202020204" pitchFamily="34" charset="0"/>
              </a:rPr>
              <a:t>M </a:t>
            </a:r>
            <a:r>
              <a:rPr lang="en-GB" altLang="en-US" sz="1600" dirty="0" err="1">
                <a:cs typeface="Arial" panose="020B0604020202020204" pitchFamily="34" charset="0"/>
              </a:rPr>
              <a:t>Fuechsle</a:t>
            </a:r>
            <a:r>
              <a:rPr lang="en-GB" altLang="en-US" sz="1600" i="1" dirty="0">
                <a:cs typeface="Arial" panose="020B0604020202020204" pitchFamily="34" charset="0"/>
              </a:rPr>
              <a:t> et al.</a:t>
            </a:r>
            <a:r>
              <a:rPr lang="en-GB" altLang="en-US" sz="1600" dirty="0">
                <a:cs typeface="Arial" panose="020B0604020202020204" pitchFamily="34" charset="0"/>
              </a:rPr>
              <a:t>, Nat Nano </a:t>
            </a:r>
            <a:r>
              <a:rPr lang="en-GB" altLang="en-US" sz="1600" b="1" dirty="0">
                <a:cs typeface="Arial" panose="020B0604020202020204" pitchFamily="34" charset="0"/>
              </a:rPr>
              <a:t>7</a:t>
            </a:r>
            <a:r>
              <a:rPr lang="en-GB" altLang="en-US" sz="1600" dirty="0">
                <a:cs typeface="Arial" panose="020B0604020202020204" pitchFamily="34" charset="0"/>
              </a:rPr>
              <a:t>, 242 (2012)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6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cs typeface="Arial" panose="020B0604020202020204" pitchFamily="34" charset="0"/>
              </a:rPr>
              <a:t>B Weber</a:t>
            </a:r>
            <a:r>
              <a:rPr lang="en-GB" altLang="en-US" sz="1600" i="1" dirty="0">
                <a:cs typeface="Arial" panose="020B0604020202020204" pitchFamily="34" charset="0"/>
              </a:rPr>
              <a:t> et al.</a:t>
            </a:r>
            <a:r>
              <a:rPr lang="en-GB" altLang="en-US" sz="1600" dirty="0">
                <a:cs typeface="Arial" panose="020B0604020202020204" pitchFamily="34" charset="0"/>
              </a:rPr>
              <a:t>, Science </a:t>
            </a:r>
            <a:r>
              <a:rPr lang="en-GB" altLang="en-US" sz="1600" b="1" dirty="0">
                <a:cs typeface="Arial" panose="020B0604020202020204" pitchFamily="34" charset="0"/>
              </a:rPr>
              <a:t>335</a:t>
            </a:r>
            <a:r>
              <a:rPr lang="en-GB" altLang="en-US" sz="1600" dirty="0">
                <a:cs typeface="Arial" panose="020B0604020202020204" pitchFamily="34" charset="0"/>
              </a:rPr>
              <a:t>, 64 (2012)</a:t>
            </a:r>
          </a:p>
        </p:txBody>
      </p:sp>
      <p:pic>
        <p:nvPicPr>
          <p:cNvPr id="76805" name="Picture 5" descr="Image result for uns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439863"/>
            <a:ext cx="18208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99592" y="130597"/>
            <a:ext cx="8245475" cy="346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Fabrication    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Initialisation     Readout     Control     Coherence</a:t>
            </a:r>
          </a:p>
        </p:txBody>
      </p:sp>
      <p:sp>
        <p:nvSpPr>
          <p:cNvPr id="10" name="Oval 9"/>
          <p:cNvSpPr/>
          <p:nvPr/>
        </p:nvSpPr>
        <p:spPr>
          <a:xfrm>
            <a:off x="900113" y="115888"/>
            <a:ext cx="1439862" cy="34607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754514"/>
            <a:ext cx="1276714" cy="9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4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 idx="4294967295"/>
          </p:nvPr>
        </p:nvSpPr>
        <p:spPr>
          <a:xfrm>
            <a:off x="1043608" y="773832"/>
            <a:ext cx="8100392" cy="11430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GB" altLang="en-US" dirty="0" smtClean="0"/>
              <a:t>Scanning tunnelling microscopy (STM)</a:t>
            </a:r>
          </a:p>
        </p:txBody>
      </p:sp>
      <p:pic>
        <p:nvPicPr>
          <p:cNvPr id="78851" name="Picture 2" descr="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316163"/>
            <a:ext cx="3384550" cy="376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1"/>
          <p:cNvSpPr>
            <a:spLocks noChangeArrowheads="1"/>
          </p:cNvSpPr>
          <p:nvPr/>
        </p:nvSpPr>
        <p:spPr bwMode="auto">
          <a:xfrm>
            <a:off x="179388" y="5170488"/>
            <a:ext cx="22542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cs typeface="Arial" panose="020B0604020202020204" pitchFamily="34" charset="0"/>
              </a:rPr>
              <a:t>www.nobelprize.org/educational/physics/microscopes/scanning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99592" y="130597"/>
            <a:ext cx="8245475" cy="346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Fabrication    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Initialisation     Readout     Control     Coherence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754514"/>
            <a:ext cx="1276714" cy="957536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900113" y="115888"/>
            <a:ext cx="1439862" cy="34607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06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754514"/>
            <a:ext cx="1276714" cy="957536"/>
          </a:xfrm>
          <a:prstGeom prst="rect">
            <a:avLst/>
          </a:prstGeom>
        </p:spPr>
      </p:pic>
      <p:pic>
        <p:nvPicPr>
          <p:cNvPr id="80898" name="Picture 2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2997200"/>
            <a:ext cx="18002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809875"/>
            <a:ext cx="5557837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Rectangle 4"/>
          <p:cNvSpPr>
            <a:spLocks noChangeArrowheads="1"/>
          </p:cNvSpPr>
          <p:nvPr/>
        </p:nvSpPr>
        <p:spPr bwMode="auto">
          <a:xfrm>
            <a:off x="654050" y="1681644"/>
            <a:ext cx="5718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chemeClr val="tx2"/>
                </a:solidFill>
                <a:cs typeface="Arial" panose="020B0604020202020204" pitchFamily="34" charset="0"/>
              </a:rPr>
              <a:t>Using STM and hydrogen lithography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565400"/>
            <a:ext cx="2192338" cy="2879725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916238" y="4516438"/>
            <a:ext cx="2778125" cy="1792287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5694363" y="2722563"/>
            <a:ext cx="2779712" cy="1793875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694363" y="4508500"/>
            <a:ext cx="2779712" cy="1793875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80906" name="Picture 5" descr="Image result for uns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439863"/>
            <a:ext cx="18208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899592" y="130597"/>
            <a:ext cx="8245475" cy="346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Fabrication    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Initialisation     Readout     Control     Coherence</a:t>
            </a:r>
          </a:p>
        </p:txBody>
      </p:sp>
      <p:sp>
        <p:nvSpPr>
          <p:cNvPr id="15" name="Oval 14"/>
          <p:cNvSpPr/>
          <p:nvPr/>
        </p:nvSpPr>
        <p:spPr>
          <a:xfrm>
            <a:off x="900113" y="115888"/>
            <a:ext cx="1439862" cy="34607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90872" y="692596"/>
            <a:ext cx="8229600" cy="93620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kern="0" dirty="0" smtClean="0"/>
              <a:t>Precise fabrication</a:t>
            </a:r>
          </a:p>
        </p:txBody>
      </p:sp>
    </p:spTree>
    <p:extLst>
      <p:ext uri="{BB962C8B-B14F-4D97-AF65-F5344CB8AC3E}">
        <p14:creationId xmlns:p14="http://schemas.microsoft.com/office/powerpoint/2010/main" val="74551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1"/>
          <p:cNvSpPr>
            <a:spLocks noChangeArrowheads="1"/>
          </p:cNvSpPr>
          <p:nvPr/>
        </p:nvSpPr>
        <p:spPr bwMode="auto">
          <a:xfrm>
            <a:off x="4665663" y="2258764"/>
            <a:ext cx="42783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cs typeface="Arial" panose="020B0604020202020204" pitchFamily="34" charset="0"/>
              </a:rPr>
              <a:t>A Single Atom Transistor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cs typeface="Arial" panose="020B0604020202020204" pitchFamily="34" charset="0"/>
              </a:rPr>
              <a:t>M </a:t>
            </a:r>
            <a:r>
              <a:rPr lang="en-GB" altLang="en-US" sz="1800" dirty="0" err="1">
                <a:cs typeface="Arial" panose="020B0604020202020204" pitchFamily="34" charset="0"/>
              </a:rPr>
              <a:t>Fuechsle</a:t>
            </a:r>
            <a:r>
              <a:rPr lang="en-GB" altLang="en-US" sz="1800" i="1" dirty="0">
                <a:cs typeface="Arial" panose="020B0604020202020204" pitchFamily="34" charset="0"/>
              </a:rPr>
              <a:t> et al.</a:t>
            </a:r>
            <a:r>
              <a:rPr lang="en-GB" altLang="en-US" sz="1800" dirty="0">
                <a:cs typeface="Arial" panose="020B0604020202020204" pitchFamily="34" charset="0"/>
              </a:rPr>
              <a:t>, Nat Nano </a:t>
            </a:r>
            <a:r>
              <a:rPr lang="en-GB" altLang="en-US" sz="1800" b="1" dirty="0">
                <a:cs typeface="Arial" panose="020B0604020202020204" pitchFamily="34" charset="0"/>
              </a:rPr>
              <a:t>7</a:t>
            </a:r>
            <a:r>
              <a:rPr lang="en-GB" altLang="en-US" sz="1800" dirty="0">
                <a:cs typeface="Arial" panose="020B0604020202020204" pitchFamily="34" charset="0"/>
              </a:rPr>
              <a:t>, 242 (2012)</a:t>
            </a:r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967038"/>
            <a:ext cx="74168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5650" y="2900363"/>
            <a:ext cx="461963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63575" y="6092825"/>
            <a:ext cx="461963" cy="360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4975225" y="2873375"/>
            <a:ext cx="460375" cy="360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82952" name="Picture 5" descr="Image result for uns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439863"/>
            <a:ext cx="18208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899592" y="130597"/>
            <a:ext cx="8245475" cy="346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Fabrication    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Initialisation     Readout     Control     Coherence</a:t>
            </a:r>
          </a:p>
        </p:txBody>
      </p:sp>
      <p:sp>
        <p:nvSpPr>
          <p:cNvPr id="15" name="Oval 14"/>
          <p:cNvSpPr/>
          <p:nvPr/>
        </p:nvSpPr>
        <p:spPr>
          <a:xfrm>
            <a:off x="900113" y="115888"/>
            <a:ext cx="1439862" cy="34607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754514"/>
            <a:ext cx="1276714" cy="957536"/>
          </a:xfrm>
          <a:prstGeom prst="rect">
            <a:avLst/>
          </a:prstGeom>
        </p:spPr>
      </p:pic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654050" y="1681644"/>
            <a:ext cx="5718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chemeClr val="tx2"/>
                </a:solidFill>
                <a:cs typeface="Arial" panose="020B0604020202020204" pitchFamily="34" charset="0"/>
              </a:rPr>
              <a:t>Using STM and hydrogen lithography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90872" y="692596"/>
            <a:ext cx="8229600" cy="93620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kern="0" dirty="0" smtClean="0"/>
              <a:t>Precise fabrication</a:t>
            </a:r>
          </a:p>
        </p:txBody>
      </p:sp>
    </p:spTree>
    <p:extLst>
      <p:ext uri="{BB962C8B-B14F-4D97-AF65-F5344CB8AC3E}">
        <p14:creationId xmlns:p14="http://schemas.microsoft.com/office/powerpoint/2010/main" val="334703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754514"/>
            <a:ext cx="1276714" cy="957536"/>
          </a:xfrm>
          <a:prstGeom prst="rect">
            <a:avLst/>
          </a:prstGeom>
        </p:spPr>
      </p:pic>
      <p:sp>
        <p:nvSpPr>
          <p:cNvPr id="84995" name="Rectangle 1"/>
          <p:cNvSpPr>
            <a:spLocks noChangeArrowheads="1"/>
          </p:cNvSpPr>
          <p:nvPr/>
        </p:nvSpPr>
        <p:spPr bwMode="auto">
          <a:xfrm>
            <a:off x="671513" y="3176588"/>
            <a:ext cx="32035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cs typeface="Arial" panose="020B0604020202020204" pitchFamily="34" charset="0"/>
              </a:rPr>
              <a:t>Ohm’s law Survives to the Atomic Scale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cs typeface="Arial" panose="020B0604020202020204" pitchFamily="34" charset="0"/>
              </a:rPr>
              <a:t>B Weber</a:t>
            </a:r>
            <a:r>
              <a:rPr lang="en-GB" altLang="en-US" sz="1800" i="1">
                <a:cs typeface="Arial" panose="020B0604020202020204" pitchFamily="34" charset="0"/>
              </a:rPr>
              <a:t> et al.</a:t>
            </a:r>
            <a:r>
              <a:rPr lang="en-GB" altLang="en-US" sz="1800">
                <a:cs typeface="Arial" panose="020B0604020202020204" pitchFamily="34" charset="0"/>
              </a:rPr>
              <a:t>, Science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cs typeface="Arial" panose="020B0604020202020204" pitchFamily="34" charset="0"/>
              </a:rPr>
              <a:t>335</a:t>
            </a:r>
            <a:r>
              <a:rPr lang="en-GB" altLang="en-US" sz="1800">
                <a:cs typeface="Arial" panose="020B0604020202020204" pitchFamily="34" charset="0"/>
              </a:rPr>
              <a:t>, 64 (2012)</a:t>
            </a:r>
          </a:p>
        </p:txBody>
      </p:sp>
      <p:pic>
        <p:nvPicPr>
          <p:cNvPr id="8499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7" b="7462"/>
          <a:stretch/>
        </p:blipFill>
        <p:spPr bwMode="auto">
          <a:xfrm>
            <a:off x="4427984" y="2276872"/>
            <a:ext cx="2967037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5" descr="Image result for uns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439863"/>
            <a:ext cx="18208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99592" y="130597"/>
            <a:ext cx="8245475" cy="346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Fabrication    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Initialisation     Readout     Control     Coherence</a:t>
            </a:r>
          </a:p>
        </p:txBody>
      </p:sp>
      <p:sp>
        <p:nvSpPr>
          <p:cNvPr id="12" name="Oval 11"/>
          <p:cNvSpPr/>
          <p:nvPr/>
        </p:nvSpPr>
        <p:spPr>
          <a:xfrm>
            <a:off x="900113" y="115888"/>
            <a:ext cx="1439862" cy="34607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654050" y="1681644"/>
            <a:ext cx="55741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chemeClr val="tx2"/>
                </a:solidFill>
                <a:cs typeface="Arial" panose="020B0604020202020204" pitchFamily="34" charset="0"/>
              </a:rPr>
              <a:t>Using STM and hydrogen lithography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90872" y="692596"/>
            <a:ext cx="8229600" cy="93620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kern="0" dirty="0" smtClean="0"/>
              <a:t>Precise fabrication</a:t>
            </a:r>
          </a:p>
        </p:txBody>
      </p:sp>
    </p:spTree>
    <p:extLst>
      <p:ext uri="{BB962C8B-B14F-4D97-AF65-F5344CB8AC3E}">
        <p14:creationId xmlns:p14="http://schemas.microsoft.com/office/powerpoint/2010/main" val="104910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754514"/>
            <a:ext cx="1276714" cy="957536"/>
          </a:xfrm>
          <a:prstGeom prst="rect">
            <a:avLst/>
          </a:prstGeom>
        </p:spPr>
      </p:pic>
      <p:sp>
        <p:nvSpPr>
          <p:cNvPr id="87043" name="Rectangle 1"/>
          <p:cNvSpPr>
            <a:spLocks noChangeArrowheads="1"/>
          </p:cNvSpPr>
          <p:nvPr/>
        </p:nvSpPr>
        <p:spPr bwMode="auto">
          <a:xfrm>
            <a:off x="250825" y="3176588"/>
            <a:ext cx="38163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cs typeface="Arial" panose="020B0604020202020204" pitchFamily="34" charset="0"/>
              </a:rPr>
              <a:t>Spin blockade and exchange in Coulomb-confined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cs typeface="Arial" panose="020B0604020202020204" pitchFamily="34" charset="0"/>
              </a:rPr>
              <a:t>silicon double quantum dots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cs typeface="Arial" panose="020B0604020202020204" pitchFamily="34" charset="0"/>
              </a:rPr>
              <a:t>B Weber</a:t>
            </a:r>
            <a:r>
              <a:rPr lang="en-GB" altLang="en-US" sz="1800" i="1">
                <a:cs typeface="Arial" panose="020B0604020202020204" pitchFamily="34" charset="0"/>
              </a:rPr>
              <a:t> et al.</a:t>
            </a:r>
            <a:r>
              <a:rPr lang="en-GB" altLang="en-US" sz="1800">
                <a:cs typeface="Arial" panose="020B0604020202020204" pitchFamily="34" charset="0"/>
              </a:rPr>
              <a:t>, Nature Nano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cs typeface="Arial" panose="020B0604020202020204" pitchFamily="34" charset="0"/>
              </a:rPr>
              <a:t>9</a:t>
            </a:r>
            <a:r>
              <a:rPr lang="en-GB" altLang="en-US" sz="1800">
                <a:cs typeface="Arial" panose="020B0604020202020204" pitchFamily="34" charset="0"/>
              </a:rPr>
              <a:t>, 430 (2014)</a:t>
            </a:r>
          </a:p>
        </p:txBody>
      </p:sp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09" y="2169814"/>
            <a:ext cx="4500563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5" descr="Image result for uns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439863"/>
            <a:ext cx="18208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99592" y="130597"/>
            <a:ext cx="8245475" cy="346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Fabrication    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Initialisation     Readout     Control     Coherence</a:t>
            </a:r>
          </a:p>
        </p:txBody>
      </p:sp>
      <p:sp>
        <p:nvSpPr>
          <p:cNvPr id="13" name="Oval 12"/>
          <p:cNvSpPr/>
          <p:nvPr/>
        </p:nvSpPr>
        <p:spPr>
          <a:xfrm>
            <a:off x="900113" y="115888"/>
            <a:ext cx="1439862" cy="34607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54050" y="1681644"/>
            <a:ext cx="5718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chemeClr val="tx2"/>
                </a:solidFill>
                <a:cs typeface="Arial" panose="020B0604020202020204" pitchFamily="34" charset="0"/>
              </a:rPr>
              <a:t>Using STM and hydrogen lithography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90872" y="692596"/>
            <a:ext cx="8229600" cy="93620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kern="0" dirty="0" smtClean="0"/>
              <a:t>Precise fabrication</a:t>
            </a:r>
          </a:p>
        </p:txBody>
      </p:sp>
    </p:spTree>
    <p:extLst>
      <p:ext uri="{BB962C8B-B14F-4D97-AF65-F5344CB8AC3E}">
        <p14:creationId xmlns:p14="http://schemas.microsoft.com/office/powerpoint/2010/main" val="131702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 idx="4294967295"/>
          </p:nvPr>
        </p:nvSpPr>
        <p:spPr>
          <a:xfrm>
            <a:off x="663575" y="695746"/>
            <a:ext cx="8229600" cy="861591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GB" altLang="en-US" dirty="0" smtClean="0"/>
              <a:t>Initialisation by spin polarization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79388" y="1773238"/>
            <a:ext cx="3168650" cy="34686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4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395288" y="4868863"/>
            <a:ext cx="9461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06400" y="4364038"/>
            <a:ext cx="9461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77838" y="4795838"/>
            <a:ext cx="144462" cy="144462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4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693738" y="4795838"/>
            <a:ext cx="144462" cy="144462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4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909638" y="4795838"/>
            <a:ext cx="144462" cy="144462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4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549275" y="4292600"/>
            <a:ext cx="144463" cy="144463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4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765175" y="4292600"/>
            <a:ext cx="144463" cy="144463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4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9099" name="TextBox 44"/>
          <p:cNvSpPr txBox="1">
            <a:spLocks noChangeArrowheads="1"/>
          </p:cNvSpPr>
          <p:nvPr/>
        </p:nvSpPr>
        <p:spPr bwMode="auto">
          <a:xfrm>
            <a:off x="1519238" y="4076700"/>
            <a:ext cx="484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en-US" sz="2800" i="1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altLang="en-US" i="1" baseline="-25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100" name="TextBox 45"/>
          <p:cNvSpPr txBox="1">
            <a:spLocks noChangeArrowheads="1"/>
          </p:cNvSpPr>
          <p:nvPr/>
        </p:nvSpPr>
        <p:spPr bwMode="auto">
          <a:xfrm>
            <a:off x="1508125" y="4560888"/>
            <a:ext cx="48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en-US" sz="2800" i="1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GB" altLang="en-US" i="1" baseline="-25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659063" y="4364038"/>
            <a:ext cx="0" cy="458787"/>
          </a:xfrm>
          <a:prstGeom prst="straightConnector1">
            <a:avLst/>
          </a:prstGeom>
          <a:ln w="28575">
            <a:solidFill>
              <a:srgbClr val="0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102" name="TextBox 46"/>
          <p:cNvSpPr txBox="1">
            <a:spLocks noChangeArrowheads="1"/>
          </p:cNvSpPr>
          <p:nvPr/>
        </p:nvSpPr>
        <p:spPr bwMode="auto">
          <a:xfrm>
            <a:off x="2717800" y="4273550"/>
            <a:ext cx="6143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28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GB" altLang="en-US" sz="28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GB" altLang="en-US" i="1" baseline="-25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103" name="Rectangle 3"/>
          <p:cNvSpPr>
            <a:spLocks noChangeArrowheads="1"/>
          </p:cNvSpPr>
          <p:nvPr/>
        </p:nvSpPr>
        <p:spPr bwMode="auto">
          <a:xfrm>
            <a:off x="293688" y="1854200"/>
            <a:ext cx="35925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  <a:t>Thermal (Boltzmann) equilibrium: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en-US" sz="20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GB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GB" alt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en-US" sz="20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= exp(-</a:t>
            </a:r>
            <a:r>
              <a:rPr lang="el-GR" altLang="en-US" sz="20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GB" altLang="en-US" sz="20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GB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GB" alt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GB" altLang="en-US" sz="20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alt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altLang="en-US" sz="2400" i="1" baseline="-25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104" name="TextBox 1"/>
          <p:cNvSpPr txBox="1">
            <a:spLocks noChangeArrowheads="1"/>
          </p:cNvSpPr>
          <p:nvPr/>
        </p:nvSpPr>
        <p:spPr bwMode="auto">
          <a:xfrm>
            <a:off x="293688" y="3089275"/>
            <a:ext cx="326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  <a:t>Define polarization as: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GB" alt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en-US" sz="20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alt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en-US" sz="20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GB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alt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en-US" sz="20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GB" alt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en-US" sz="20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89105" name="Object 6"/>
          <p:cNvGraphicFramePr>
            <a:graphicFrameLocks noChangeAspect="1"/>
          </p:cNvGraphicFramePr>
          <p:nvPr/>
        </p:nvGraphicFramePr>
        <p:xfrm>
          <a:off x="3852863" y="1450975"/>
          <a:ext cx="5662612" cy="3983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Graph" r:id="rId4" imgW="4122420" imgH="2903220" progId="Origin50.Graph">
                  <p:embed/>
                </p:oleObj>
              </mc:Choice>
              <mc:Fallback>
                <p:oleObj name="Graph" r:id="rId4" imgW="4122420" imgH="29032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2863" y="1450975"/>
                        <a:ext cx="5662612" cy="3983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106" name="Rectangle 19"/>
          <p:cNvSpPr>
            <a:spLocks noChangeArrowheads="1"/>
          </p:cNvSpPr>
          <p:nvPr/>
        </p:nvSpPr>
        <p:spPr bwMode="auto">
          <a:xfrm>
            <a:off x="2659063" y="5397500"/>
            <a:ext cx="62150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cs typeface="Arial" panose="020B0604020202020204" pitchFamily="34" charset="0"/>
              </a:rPr>
              <a:t>DR McCamey, J van Tol, GW Morley and C Boehme, </a:t>
            </a:r>
            <a:r>
              <a:rPr lang="en-GB" altLang="en-US" sz="1400" i="1">
                <a:cs typeface="Arial" panose="020B0604020202020204" pitchFamily="34" charset="0"/>
              </a:rPr>
              <a:t>Fast Nuclear Hyperpolarization of Phosphorus in Silicon, </a:t>
            </a:r>
            <a:r>
              <a:rPr lang="en-GB" altLang="en-US" sz="1400">
                <a:cs typeface="Arial" panose="020B0604020202020204" pitchFamily="34" charset="0"/>
              </a:rPr>
              <a:t>Physical Review Letters, </a:t>
            </a:r>
            <a:r>
              <a:rPr lang="en-GB" altLang="en-US" sz="1400" b="1">
                <a:cs typeface="Arial" panose="020B0604020202020204" pitchFamily="34" charset="0"/>
              </a:rPr>
              <a:t>102</a:t>
            </a:r>
            <a:r>
              <a:rPr lang="en-GB" altLang="en-US" sz="1400">
                <a:cs typeface="Arial" panose="020B0604020202020204" pitchFamily="34" charset="0"/>
              </a:rPr>
              <a:t>, 027601 (2009)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GB" altLang="en-US" sz="1400"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cs typeface="Arial" panose="020B0604020202020204" pitchFamily="34" charset="0"/>
              </a:rPr>
              <a:t>Electron spin: </a:t>
            </a:r>
            <a:r>
              <a:rPr lang="en-GB" altLang="en-US" sz="1400" i="1">
                <a:cs typeface="Arial" panose="020B0604020202020204" pitchFamily="34" charset="0"/>
              </a:rPr>
              <a:t>P</a:t>
            </a:r>
            <a:r>
              <a:rPr lang="en-GB" altLang="en-US" sz="1400" baseline="-25000">
                <a:cs typeface="Arial" panose="020B0604020202020204" pitchFamily="34" charset="0"/>
              </a:rPr>
              <a:t>Boltzmann</a:t>
            </a:r>
            <a:r>
              <a:rPr lang="en-GB" altLang="en-US" sz="1400">
                <a:cs typeface="Arial" panose="020B0604020202020204" pitchFamily="34" charset="0"/>
              </a:rPr>
              <a:t> = 99.9%, Nuclear spin:  </a:t>
            </a:r>
            <a:r>
              <a:rPr lang="en-GB" altLang="en-US" sz="1400" i="1">
                <a:cs typeface="Arial" panose="020B0604020202020204" pitchFamily="34" charset="0"/>
              </a:rPr>
              <a:t>P</a:t>
            </a:r>
            <a:r>
              <a:rPr lang="en-GB" altLang="en-US" sz="1400" baseline="-25000">
                <a:cs typeface="Arial" panose="020B0604020202020204" pitchFamily="34" charset="0"/>
              </a:rPr>
              <a:t>measured</a:t>
            </a:r>
            <a:r>
              <a:rPr lang="en-GB" altLang="en-US" sz="1400">
                <a:cs typeface="Arial" panose="020B0604020202020204" pitchFamily="34" charset="0"/>
              </a:rPr>
              <a:t> = 68%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99592" y="130597"/>
            <a:ext cx="8245475" cy="346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Fabrication    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Initialisation     Readout     Control     Coherence</a:t>
            </a:r>
          </a:p>
        </p:txBody>
      </p:sp>
      <p:sp>
        <p:nvSpPr>
          <p:cNvPr id="28" name="Oval 27"/>
          <p:cNvSpPr/>
          <p:nvPr/>
        </p:nvSpPr>
        <p:spPr>
          <a:xfrm>
            <a:off x="2484066" y="116632"/>
            <a:ext cx="1583878" cy="41967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41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 idx="4294967295"/>
          </p:nvPr>
        </p:nvSpPr>
        <p:spPr>
          <a:xfrm>
            <a:off x="755576" y="731838"/>
            <a:ext cx="7931224" cy="8255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GB" altLang="en-US" dirty="0" smtClean="0"/>
              <a:t>Qubit initialisation with lasers</a:t>
            </a:r>
          </a:p>
        </p:txBody>
      </p:sp>
      <p:sp>
        <p:nvSpPr>
          <p:cNvPr id="91139" name="Rectangle 1"/>
          <p:cNvSpPr>
            <a:spLocks noChangeArrowheads="1"/>
          </p:cNvSpPr>
          <p:nvPr/>
        </p:nvSpPr>
        <p:spPr bwMode="auto">
          <a:xfrm>
            <a:off x="6011863" y="2298700"/>
            <a:ext cx="295275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cs typeface="Arial" panose="020B0604020202020204" pitchFamily="34" charset="0"/>
              </a:rPr>
              <a:t>A Yang </a:t>
            </a:r>
            <a:r>
              <a:rPr lang="en-GB" altLang="en-US" sz="1400" i="1">
                <a:cs typeface="Arial" panose="020B0604020202020204" pitchFamily="34" charset="0"/>
              </a:rPr>
              <a:t>et al.</a:t>
            </a:r>
            <a:r>
              <a:rPr lang="en-GB" altLang="en-US" sz="1400">
                <a:cs typeface="Arial" panose="020B0604020202020204" pitchFamily="34" charset="0"/>
              </a:rPr>
              <a:t>, </a:t>
            </a:r>
            <a:r>
              <a:rPr lang="en-GB" altLang="en-US" sz="1400" i="1">
                <a:cs typeface="Arial" panose="020B0604020202020204" pitchFamily="34" charset="0"/>
              </a:rPr>
              <a:t>Simultaneous subsecond Hyperpolarization of the Nuclear and Electron Spins of Phosphorus in Silicon by Optical Pumping of Exciton Transitions</a:t>
            </a:r>
            <a:r>
              <a:rPr lang="en-GB" altLang="en-US" sz="1400">
                <a:cs typeface="Arial" panose="020B0604020202020204" pitchFamily="34" charset="0"/>
              </a:rPr>
              <a:t>, Physical Review Letters </a:t>
            </a:r>
            <a:r>
              <a:rPr lang="en-GB" altLang="en-US" sz="1400" b="1">
                <a:cs typeface="Arial" panose="020B0604020202020204" pitchFamily="34" charset="0"/>
              </a:rPr>
              <a:t>102</a:t>
            </a:r>
            <a:r>
              <a:rPr lang="en-GB" altLang="en-US" sz="1400">
                <a:cs typeface="Arial" panose="020B0604020202020204" pitchFamily="34" charset="0"/>
              </a:rPr>
              <a:t>, 257401 (2009)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cs typeface="Arial" panose="020B0604020202020204" pitchFamily="34" charset="0"/>
              </a:rPr>
              <a:t>M Steger </a:t>
            </a:r>
            <a:r>
              <a:rPr lang="en-GB" altLang="en-US" sz="1400" i="1">
                <a:cs typeface="Arial" panose="020B0604020202020204" pitchFamily="34" charset="0"/>
              </a:rPr>
              <a:t>et al.</a:t>
            </a:r>
            <a:r>
              <a:rPr lang="en-GB" altLang="en-US" sz="1400">
                <a:cs typeface="Arial" panose="020B0604020202020204" pitchFamily="34" charset="0"/>
              </a:rPr>
              <a:t>, </a:t>
            </a:r>
            <a:r>
              <a:rPr lang="en-GB" altLang="en-US" sz="1400" i="1">
                <a:cs typeface="Arial" panose="020B0604020202020204" pitchFamily="34" charset="0"/>
              </a:rPr>
              <a:t>Quantum Information Storage for over 180s Using Donor Spins in a </a:t>
            </a:r>
            <a:r>
              <a:rPr lang="en-GB" altLang="en-US" sz="1400" i="1" baseline="30000">
                <a:cs typeface="Arial" panose="020B0604020202020204" pitchFamily="34" charset="0"/>
              </a:rPr>
              <a:t>28</a:t>
            </a:r>
            <a:r>
              <a:rPr lang="en-GB" altLang="en-US" sz="1400" i="1">
                <a:cs typeface="Arial" panose="020B0604020202020204" pitchFamily="34" charset="0"/>
              </a:rPr>
              <a:t>Si “Semiconductor Vacuum”</a:t>
            </a:r>
            <a:r>
              <a:rPr lang="en-GB" altLang="en-US" sz="1400">
                <a:cs typeface="Arial" panose="020B0604020202020204" pitchFamily="34" charset="0"/>
              </a:rPr>
              <a:t>, Science </a:t>
            </a:r>
            <a:r>
              <a:rPr lang="en-GB" altLang="en-US" sz="1400" b="1">
                <a:cs typeface="Arial" panose="020B0604020202020204" pitchFamily="34" charset="0"/>
              </a:rPr>
              <a:t>336</a:t>
            </a:r>
            <a:r>
              <a:rPr lang="en-GB" altLang="en-US" sz="1400">
                <a:cs typeface="Arial" panose="020B0604020202020204" pitchFamily="34" charset="0"/>
              </a:rPr>
              <a:t>, 1280 (2012)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cs typeface="Arial" panose="020B0604020202020204" pitchFamily="34" charset="0"/>
              </a:rPr>
              <a:t>Electron spin: </a:t>
            </a:r>
            <a:r>
              <a:rPr lang="en-GB" altLang="en-US" sz="1400" i="1">
                <a:cs typeface="Arial" panose="020B0604020202020204" pitchFamily="34" charset="0"/>
              </a:rPr>
              <a:t>P</a:t>
            </a:r>
            <a:r>
              <a:rPr lang="en-GB" altLang="en-US" sz="1400" baseline="-25000">
                <a:cs typeface="Arial" panose="020B0604020202020204" pitchFamily="34" charset="0"/>
              </a:rPr>
              <a:t>bound exciton </a:t>
            </a:r>
            <a:r>
              <a:rPr lang="en-GB" altLang="en-US" sz="1400">
                <a:cs typeface="Arial" panose="020B0604020202020204" pitchFamily="34" charset="0"/>
              </a:rPr>
              <a:t> = 97%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cs typeface="Arial" panose="020B0604020202020204" pitchFamily="34" charset="0"/>
              </a:rPr>
              <a:t>Nuclear spin:  </a:t>
            </a:r>
            <a:r>
              <a:rPr lang="en-GB" altLang="en-US" sz="1400" i="1">
                <a:cs typeface="Arial" panose="020B0604020202020204" pitchFamily="34" charset="0"/>
              </a:rPr>
              <a:t>P</a:t>
            </a:r>
            <a:r>
              <a:rPr lang="en-GB" altLang="en-US" sz="1400" baseline="-25000">
                <a:cs typeface="Arial" panose="020B0604020202020204" pitchFamily="34" charset="0"/>
              </a:rPr>
              <a:t>bound exciton</a:t>
            </a:r>
            <a:r>
              <a:rPr lang="en-GB" altLang="en-US" sz="1400">
                <a:cs typeface="Arial" panose="020B0604020202020204" pitchFamily="34" charset="0"/>
              </a:rPr>
              <a:t> = 90%</a:t>
            </a:r>
          </a:p>
        </p:txBody>
      </p:sp>
      <p:pic>
        <p:nvPicPr>
          <p:cNvPr id="911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11338"/>
            <a:ext cx="56578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79838" y="1722438"/>
            <a:ext cx="2128837" cy="2570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0" y="1722438"/>
            <a:ext cx="539750" cy="39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07950" y="4076700"/>
            <a:ext cx="431800" cy="34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899592" y="130597"/>
            <a:ext cx="8245475" cy="346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Fabrication    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Initialisation     Readout     Control     Coherence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754514"/>
            <a:ext cx="1276714" cy="957536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2484066" y="116632"/>
            <a:ext cx="1583878" cy="41967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11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724525" y="2298700"/>
            <a:ext cx="3240088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cs typeface="Arial" panose="020B0604020202020204" pitchFamily="34" charset="0"/>
              </a:rPr>
              <a:t>JT Muhonen </a:t>
            </a:r>
            <a:r>
              <a:rPr lang="en-GB" altLang="en-US" sz="1400" i="1">
                <a:cs typeface="Arial" panose="020B0604020202020204" pitchFamily="34" charset="0"/>
              </a:rPr>
              <a:t>et al.</a:t>
            </a:r>
            <a:r>
              <a:rPr lang="en-GB" altLang="en-US" sz="1400">
                <a:cs typeface="Arial" panose="020B0604020202020204" pitchFamily="34" charset="0"/>
              </a:rPr>
              <a:t>, </a:t>
            </a:r>
            <a:r>
              <a:rPr lang="en-GB" altLang="en-US" sz="1400" i="1">
                <a:cs typeface="Arial" panose="020B0604020202020204" pitchFamily="34" charset="0"/>
              </a:rPr>
              <a:t>Storing quantum information for 30 seconds in a nanoelectronic device</a:t>
            </a:r>
            <a:r>
              <a:rPr lang="en-GB" altLang="en-US" sz="1400">
                <a:cs typeface="Arial" panose="020B0604020202020204" pitchFamily="34" charset="0"/>
              </a:rPr>
              <a:t>, Nature Nanotechnology, 9, 986 (2014)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cs typeface="Arial" panose="020B0604020202020204" pitchFamily="34" charset="0"/>
              </a:rPr>
              <a:t>Electron spin: </a:t>
            </a:r>
            <a:r>
              <a:rPr lang="en-GB" altLang="en-US" sz="1400" i="1">
                <a:cs typeface="Arial" panose="020B0604020202020204" pitchFamily="34" charset="0"/>
              </a:rPr>
              <a:t>P</a:t>
            </a:r>
            <a:r>
              <a:rPr lang="en-GB" altLang="en-US" sz="1400" baseline="-25000">
                <a:cs typeface="Arial" panose="020B0604020202020204" pitchFamily="34" charset="0"/>
              </a:rPr>
              <a:t>Boltzmann</a:t>
            </a:r>
            <a:r>
              <a:rPr lang="en-GB" altLang="en-US" sz="1400">
                <a:cs typeface="Arial" panose="020B0604020202020204" pitchFamily="34" charset="0"/>
              </a:rPr>
              <a:t> = 99.9999999% </a:t>
            </a:r>
          </a:p>
        </p:txBody>
      </p:sp>
      <p:sp>
        <p:nvSpPr>
          <p:cNvPr id="3" name="Oval 2"/>
          <p:cNvSpPr/>
          <p:nvPr/>
        </p:nvSpPr>
        <p:spPr>
          <a:xfrm>
            <a:off x="1979613" y="2243138"/>
            <a:ext cx="215900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graphicFrame>
        <p:nvGraphicFramePr>
          <p:cNvPr id="93188" name="Object 7"/>
          <p:cNvGraphicFramePr>
            <a:graphicFrameLocks noChangeAspect="1"/>
          </p:cNvGraphicFramePr>
          <p:nvPr/>
        </p:nvGraphicFramePr>
        <p:xfrm>
          <a:off x="285750" y="1700213"/>
          <a:ext cx="5835650" cy="410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Graph" r:id="rId4" imgW="4122420" imgH="2903220" progId="Origin50.Graph">
                  <p:embed/>
                </p:oleObj>
              </mc:Choice>
              <mc:Fallback>
                <p:oleObj name="Graph" r:id="rId4" imgW="4122420" imgH="29032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1700213"/>
                        <a:ext cx="5835650" cy="410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3189" name="Group 9"/>
          <p:cNvGrpSpPr>
            <a:grpSpLocks/>
          </p:cNvGrpSpPr>
          <p:nvPr/>
        </p:nvGrpSpPr>
        <p:grpSpPr bwMode="auto">
          <a:xfrm>
            <a:off x="5724525" y="4149725"/>
            <a:ext cx="2990850" cy="1871663"/>
            <a:chOff x="5724128" y="4149080"/>
            <a:chExt cx="2991991" cy="1872208"/>
          </a:xfrm>
        </p:grpSpPr>
        <p:pic>
          <p:nvPicPr>
            <p:cNvPr id="93195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4149080"/>
              <a:ext cx="2847975" cy="173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8244452" y="4149080"/>
              <a:ext cx="471667" cy="431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724128" y="5589362"/>
              <a:ext cx="2159824" cy="431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pic>
        <p:nvPicPr>
          <p:cNvPr id="93190" name="Picture 5" descr="Image result for uns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439863"/>
            <a:ext cx="18208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3" name="Title 1"/>
          <p:cNvSpPr>
            <a:spLocks noGrp="1"/>
          </p:cNvSpPr>
          <p:nvPr>
            <p:ph type="title" idx="4294967295"/>
          </p:nvPr>
        </p:nvSpPr>
        <p:spPr>
          <a:xfrm>
            <a:off x="663575" y="749200"/>
            <a:ext cx="8229600" cy="808137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GB" altLang="en-US" dirty="0" smtClean="0"/>
              <a:t>Initialisation by spin polarization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99592" y="130597"/>
            <a:ext cx="8245475" cy="346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Fabrication    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Initialisation     Readout     Control     Coherence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754514"/>
            <a:ext cx="1276714" cy="957536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2484066" y="116632"/>
            <a:ext cx="1583878" cy="41967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20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 idx="4294967295"/>
          </p:nvPr>
        </p:nvSpPr>
        <p:spPr>
          <a:xfrm>
            <a:off x="684212" y="743124"/>
            <a:ext cx="8002587" cy="814214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GB" altLang="en-US" dirty="0" smtClean="0"/>
              <a:t>Initialisation using a readout</a:t>
            </a:r>
          </a:p>
        </p:txBody>
      </p:sp>
      <p:sp>
        <p:nvSpPr>
          <p:cNvPr id="95235" name="Rectangle 1"/>
          <p:cNvSpPr>
            <a:spLocks noChangeArrowheads="1"/>
          </p:cNvSpPr>
          <p:nvPr/>
        </p:nvSpPr>
        <p:spPr bwMode="auto">
          <a:xfrm>
            <a:off x="5724525" y="2298700"/>
            <a:ext cx="3240088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cs typeface="Arial" panose="020B0604020202020204" pitchFamily="34" charset="0"/>
              </a:rPr>
              <a:t>JJ Pla </a:t>
            </a:r>
            <a:r>
              <a:rPr lang="en-GB" altLang="en-US" sz="1400" i="1">
                <a:cs typeface="Arial" panose="020B0604020202020204" pitchFamily="34" charset="0"/>
              </a:rPr>
              <a:t>et al.</a:t>
            </a:r>
            <a:r>
              <a:rPr lang="en-GB" altLang="en-US" sz="1400">
                <a:cs typeface="Arial" panose="020B0604020202020204" pitchFamily="34" charset="0"/>
              </a:rPr>
              <a:t>, </a:t>
            </a:r>
            <a:r>
              <a:rPr lang="it-IT" altLang="en-US" sz="1400" i="1">
                <a:cs typeface="Arial" panose="020B0604020202020204" pitchFamily="34" charset="0"/>
              </a:rPr>
              <a:t>A single-atom electron spin qubit in silicon</a:t>
            </a:r>
            <a:r>
              <a:rPr lang="it-IT" altLang="en-US" sz="1400">
                <a:cs typeface="Arial" panose="020B0604020202020204" pitchFamily="34" charset="0"/>
              </a:rPr>
              <a:t>, Nature </a:t>
            </a:r>
            <a:r>
              <a:rPr lang="it-IT" altLang="en-US" sz="1400" b="1">
                <a:cs typeface="Arial" panose="020B0604020202020204" pitchFamily="34" charset="0"/>
              </a:rPr>
              <a:t>489</a:t>
            </a:r>
            <a:r>
              <a:rPr lang="it-IT" altLang="en-US" sz="1400">
                <a:cs typeface="Arial" panose="020B0604020202020204" pitchFamily="34" charset="0"/>
              </a:rPr>
              <a:t>, 541 (2012)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140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400">
                <a:cs typeface="Arial" panose="020B0604020202020204" pitchFamily="34" charset="0"/>
              </a:rPr>
              <a:t>Electron spin readout error </a:t>
            </a:r>
            <a:r>
              <a:rPr lang="en-GB" altLang="en-US" sz="1400">
                <a:cs typeface="Arial" panose="020B0604020202020204" pitchFamily="34" charset="0"/>
              </a:rPr>
              <a:t>~18%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cs typeface="Arial" panose="020B0604020202020204" pitchFamily="34" charset="0"/>
              </a:rPr>
              <a:t>Fast initialisation (spin-down) error ~1%</a:t>
            </a:r>
          </a:p>
        </p:txBody>
      </p:sp>
      <p:grpSp>
        <p:nvGrpSpPr>
          <p:cNvPr id="95236" name="Group 8"/>
          <p:cNvGrpSpPr>
            <a:grpSpLocks/>
          </p:cNvGrpSpPr>
          <p:nvPr/>
        </p:nvGrpSpPr>
        <p:grpSpPr bwMode="auto">
          <a:xfrm>
            <a:off x="5724525" y="4149725"/>
            <a:ext cx="2990850" cy="1871663"/>
            <a:chOff x="5724128" y="4149080"/>
            <a:chExt cx="2991991" cy="1872208"/>
          </a:xfrm>
        </p:grpSpPr>
        <p:pic>
          <p:nvPicPr>
            <p:cNvPr id="95244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4149080"/>
              <a:ext cx="2847975" cy="173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8244452" y="4149080"/>
              <a:ext cx="471667" cy="431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24128" y="5589362"/>
              <a:ext cx="2159824" cy="431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grpSp>
        <p:nvGrpSpPr>
          <p:cNvPr id="95237" name="Group 4"/>
          <p:cNvGrpSpPr>
            <a:grpSpLocks/>
          </p:cNvGrpSpPr>
          <p:nvPr/>
        </p:nvGrpSpPr>
        <p:grpSpPr bwMode="auto">
          <a:xfrm>
            <a:off x="684213" y="1916113"/>
            <a:ext cx="4673600" cy="3025775"/>
            <a:chOff x="683568" y="1916832"/>
            <a:chExt cx="4673974" cy="3024336"/>
          </a:xfrm>
        </p:grpSpPr>
        <p:pic>
          <p:nvPicPr>
            <p:cNvPr id="9524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916832"/>
              <a:ext cx="4673974" cy="3024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683568" y="1985062"/>
              <a:ext cx="427071" cy="3173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pic>
        <p:nvPicPr>
          <p:cNvPr id="95238" name="Picture 5" descr="Image result for uns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439863"/>
            <a:ext cx="18208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899592" y="130597"/>
            <a:ext cx="8245475" cy="346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Fabrication    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Initialisation     Readout     Control     Coherence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754514"/>
            <a:ext cx="1276714" cy="957536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2484066" y="116632"/>
            <a:ext cx="1583878" cy="41967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12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10"/>
          <p:cNvSpPr>
            <a:spLocks noChangeArrowheads="1"/>
          </p:cNvSpPr>
          <p:nvPr/>
        </p:nvSpPr>
        <p:spPr bwMode="auto">
          <a:xfrm>
            <a:off x="460375" y="908050"/>
            <a:ext cx="8504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r>
              <a:rPr lang="en-GB" altLang="en-US" sz="4000" dirty="0"/>
              <a:t>Magnetism</a:t>
            </a:r>
          </a:p>
        </p:txBody>
      </p:sp>
      <p:sp>
        <p:nvSpPr>
          <p:cNvPr id="14342" name="Oval 1"/>
          <p:cNvSpPr>
            <a:spLocks noChangeArrowheads="1"/>
          </p:cNvSpPr>
          <p:nvPr/>
        </p:nvSpPr>
        <p:spPr bwMode="auto">
          <a:xfrm rot="-1520044">
            <a:off x="3889375" y="4268788"/>
            <a:ext cx="1008063" cy="555625"/>
          </a:xfrm>
          <a:prstGeom prst="ellipse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/>
          </a:p>
        </p:txBody>
      </p:sp>
      <p:cxnSp>
        <p:nvCxnSpPr>
          <p:cNvPr id="14343" name="Straight Arrow Connector 3"/>
          <p:cNvCxnSpPr>
            <a:cxnSpLocks noChangeShapeType="1"/>
          </p:cNvCxnSpPr>
          <p:nvPr/>
        </p:nvCxnSpPr>
        <p:spPr bwMode="auto">
          <a:xfrm flipH="1" flipV="1">
            <a:off x="3924300" y="3757613"/>
            <a:ext cx="468313" cy="7889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4" name="Straight Arrow Connector 10"/>
          <p:cNvCxnSpPr>
            <a:cxnSpLocks noChangeShapeType="1"/>
          </p:cNvCxnSpPr>
          <p:nvPr/>
        </p:nvCxnSpPr>
        <p:spPr bwMode="auto">
          <a:xfrm flipV="1">
            <a:off x="4427538" y="4787900"/>
            <a:ext cx="107950" cy="365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5" name="TextBox 8"/>
          <p:cNvSpPr txBox="1">
            <a:spLocks noChangeArrowheads="1"/>
          </p:cNvSpPr>
          <p:nvPr/>
        </p:nvSpPr>
        <p:spPr bwMode="auto">
          <a:xfrm>
            <a:off x="4284663" y="5013325"/>
            <a:ext cx="1481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/>
              <a:t>Current, </a:t>
            </a:r>
            <a:r>
              <a:rPr lang="en-GB" altLang="en-US" i="1">
                <a:latin typeface="Cambria Math" panose="02040503050406030204" pitchFamily="18" charset="0"/>
              </a:rPr>
              <a:t>I</a:t>
            </a:r>
          </a:p>
        </p:txBody>
      </p:sp>
      <p:sp>
        <p:nvSpPr>
          <p:cNvPr id="14346" name="TextBox 16"/>
          <p:cNvSpPr txBox="1">
            <a:spLocks noChangeArrowheads="1"/>
          </p:cNvSpPr>
          <p:nvPr/>
        </p:nvSpPr>
        <p:spPr bwMode="auto">
          <a:xfrm>
            <a:off x="2828925" y="3316288"/>
            <a:ext cx="1196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/>
              <a:t>Area, </a:t>
            </a:r>
            <a:r>
              <a:rPr lang="en-GB" altLang="en-US" b="1">
                <a:latin typeface="Cambria Math" panose="02040503050406030204" pitchFamily="18" charset="0"/>
              </a:rPr>
              <a:t>A</a:t>
            </a:r>
          </a:p>
        </p:txBody>
      </p:sp>
      <p:sp>
        <p:nvSpPr>
          <p:cNvPr id="14347" name="TextBox 1"/>
          <p:cNvSpPr txBox="1">
            <a:spLocks noChangeArrowheads="1"/>
          </p:cNvSpPr>
          <p:nvPr/>
        </p:nvSpPr>
        <p:spPr bwMode="auto">
          <a:xfrm>
            <a:off x="1116013" y="2205038"/>
            <a:ext cx="3683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/>
              <a:t>Current loop has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i="1"/>
              <a:t>magnetic moment</a:t>
            </a:r>
            <a:r>
              <a:rPr lang="en-GB" altLang="en-US"/>
              <a:t>, </a:t>
            </a:r>
            <a:r>
              <a:rPr lang="en-GB" altLang="en-US" b="1">
                <a:latin typeface="Cambria Math" panose="02040503050406030204" pitchFamily="18" charset="0"/>
              </a:rPr>
              <a:t>µ</a:t>
            </a:r>
            <a:r>
              <a:rPr lang="en-GB" altLang="en-US">
                <a:latin typeface="Cambria Math" panose="02040503050406030204" pitchFamily="18" charset="0"/>
              </a:rPr>
              <a:t> = </a:t>
            </a:r>
            <a:r>
              <a:rPr lang="en-GB" altLang="en-US" i="1">
                <a:latin typeface="Cambria Math" panose="02040503050406030204" pitchFamily="18" charset="0"/>
              </a:rPr>
              <a:t>I</a:t>
            </a:r>
            <a:r>
              <a:rPr lang="en-GB" altLang="en-US">
                <a:latin typeface="Cambria Math" panose="02040503050406030204" pitchFamily="18" charset="0"/>
              </a:rPr>
              <a:t> </a:t>
            </a:r>
            <a:r>
              <a:rPr lang="en-GB" altLang="en-US" b="1">
                <a:latin typeface="Cambria Math" panose="02040503050406030204" pitchFamily="18" charset="0"/>
              </a:rPr>
              <a:t>A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84213" y="4508500"/>
            <a:ext cx="17478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/>
              <a:t>Maxwell 4: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>
                <a:latin typeface="Cambria Math" panose="02040503050406030204" pitchFamily="18" charset="0"/>
                <a:sym typeface="Symbol" panose="05050102010706020507" pitchFamily="18" charset="2"/>
              </a:rPr>
              <a:t> × </a:t>
            </a:r>
            <a:r>
              <a:rPr lang="en-GB" altLang="en-US" b="1">
                <a:latin typeface="Cambria Math" panose="02040503050406030204" pitchFamily="18" charset="0"/>
                <a:sym typeface="Symbol" panose="05050102010706020507" pitchFamily="18" charset="2"/>
              </a:rPr>
              <a:t>B</a:t>
            </a:r>
            <a:r>
              <a:rPr lang="en-GB" altLang="en-US">
                <a:latin typeface="Cambria Math" panose="02040503050406030204" pitchFamily="18" charset="0"/>
                <a:sym typeface="Symbol" panose="05050102010706020507" pitchFamily="18" charset="2"/>
              </a:rPr>
              <a:t> = </a:t>
            </a:r>
            <a:r>
              <a:rPr lang="el-GR" altLang="en-US">
                <a:latin typeface="Cambria Math" panose="02040503050406030204" pitchFamily="18" charset="0"/>
                <a:sym typeface="Symbol" panose="05050102010706020507" pitchFamily="18" charset="2"/>
              </a:rPr>
              <a:t>μ</a:t>
            </a:r>
            <a:r>
              <a:rPr lang="en-GB" altLang="en-US" baseline="-25000">
                <a:latin typeface="Cambria Math" panose="02040503050406030204" pitchFamily="18" charset="0"/>
                <a:sym typeface="Symbol" panose="05050102010706020507" pitchFamily="18" charset="2"/>
              </a:rPr>
              <a:t>0</a:t>
            </a:r>
            <a:r>
              <a:rPr lang="en-GB" altLang="en-US">
                <a:latin typeface="Cambria Math" panose="02040503050406030204" pitchFamily="18" charset="0"/>
                <a:sym typeface="Symbol" panose="05050102010706020507" pitchFamily="18" charset="2"/>
              </a:rPr>
              <a:t> </a:t>
            </a:r>
            <a:r>
              <a:rPr lang="en-GB" altLang="en-US" b="1">
                <a:latin typeface="Cambria Math" panose="02040503050406030204" pitchFamily="18" charset="0"/>
                <a:sym typeface="Symbol" panose="05050102010706020507" pitchFamily="18" charset="2"/>
              </a:rPr>
              <a:t>J</a:t>
            </a:r>
          </a:p>
        </p:txBody>
      </p:sp>
      <p:sp>
        <p:nvSpPr>
          <p:cNvPr id="3" name="TextBox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3568" y="5301208"/>
            <a:ext cx="1730154" cy="635367"/>
          </a:xfrm>
          <a:prstGeom prst="rect">
            <a:avLst/>
          </a:prstGeom>
          <a:blipFill rotWithShape="1">
            <a:blip r:embed="rId3"/>
            <a:stretch>
              <a:fillRect l="-5282" r="-4930" b="-8654"/>
            </a:stretch>
          </a:blipFill>
        </p:spPr>
        <p:txBody>
          <a:bodyPr/>
          <a:lstStyle/>
          <a:p>
            <a:pPr eaLnBrk="1" hangingPunct="1">
              <a:defRPr/>
            </a:pPr>
            <a:r>
              <a:rPr lang="en-GB">
                <a:noFill/>
                <a:latin typeface="Arial" charset="0"/>
                <a:cs typeface="Arial" charset="0"/>
              </a:rPr>
              <a:t> 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84213" y="4508500"/>
            <a:ext cx="1747837" cy="142875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/>
          </a:p>
        </p:txBody>
      </p:sp>
      <p:sp>
        <p:nvSpPr>
          <p:cNvPr id="14351" name="Rectangle 27"/>
          <p:cNvSpPr>
            <a:spLocks noChangeArrowheads="1"/>
          </p:cNvSpPr>
          <p:nvPr/>
        </p:nvSpPr>
        <p:spPr bwMode="auto">
          <a:xfrm>
            <a:off x="5081662" y="6075064"/>
            <a:ext cx="33067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GB" altLang="en-US" sz="1400" dirty="0"/>
              <a:t>Chapter 1, Blundell, Magnetism in Condensed Matter, OUP 2001</a:t>
            </a:r>
          </a:p>
        </p:txBody>
      </p:sp>
    </p:spTree>
    <p:extLst>
      <p:ext uri="{BB962C8B-B14F-4D97-AF65-F5344CB8AC3E}">
        <p14:creationId xmlns:p14="http://schemas.microsoft.com/office/powerpoint/2010/main" val="195333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Title 1"/>
          <p:cNvSpPr>
            <a:spLocks noGrp="1"/>
          </p:cNvSpPr>
          <p:nvPr>
            <p:ph type="title" idx="4294967295"/>
          </p:nvPr>
        </p:nvSpPr>
        <p:spPr>
          <a:xfrm>
            <a:off x="950913" y="698922"/>
            <a:ext cx="8229600" cy="858416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GB" altLang="en-US" dirty="0" smtClean="0"/>
              <a:t>Single-shot single-spin SET readout</a:t>
            </a:r>
          </a:p>
        </p:txBody>
      </p:sp>
      <p:sp>
        <p:nvSpPr>
          <p:cNvPr id="97284" name="Rectangle 1"/>
          <p:cNvSpPr>
            <a:spLocks noChangeArrowheads="1"/>
          </p:cNvSpPr>
          <p:nvPr/>
        </p:nvSpPr>
        <p:spPr bwMode="auto">
          <a:xfrm>
            <a:off x="5724525" y="2298700"/>
            <a:ext cx="3240088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cs typeface="Arial" panose="020B0604020202020204" pitchFamily="34" charset="0"/>
              </a:rPr>
              <a:t>A Morello </a:t>
            </a:r>
            <a:r>
              <a:rPr lang="en-GB" altLang="en-US" sz="1400" i="1">
                <a:cs typeface="Arial" panose="020B0604020202020204" pitchFamily="34" charset="0"/>
              </a:rPr>
              <a:t>et al.</a:t>
            </a:r>
            <a:r>
              <a:rPr lang="en-GB" altLang="en-US" sz="1400">
                <a:cs typeface="Arial" panose="020B0604020202020204" pitchFamily="34" charset="0"/>
              </a:rPr>
              <a:t>, </a:t>
            </a:r>
            <a:r>
              <a:rPr lang="en-GB" altLang="en-US" sz="1400" i="1">
                <a:cs typeface="Arial" panose="020B0604020202020204" pitchFamily="34" charset="0"/>
              </a:rPr>
              <a:t>Single-shot readout of an electron spin in silicon</a:t>
            </a:r>
            <a:r>
              <a:rPr lang="en-GB" altLang="en-US" sz="1400">
                <a:cs typeface="Arial" panose="020B0604020202020204" pitchFamily="34" charset="0"/>
              </a:rPr>
              <a:t>, Nature </a:t>
            </a:r>
            <a:r>
              <a:rPr lang="en-GB" altLang="en-US" sz="1400" b="1">
                <a:cs typeface="Arial" panose="020B0604020202020204" pitchFamily="34" charset="0"/>
              </a:rPr>
              <a:t>467</a:t>
            </a:r>
            <a:r>
              <a:rPr lang="en-GB" altLang="en-US" sz="1400">
                <a:cs typeface="Arial" panose="020B0604020202020204" pitchFamily="34" charset="0"/>
              </a:rPr>
              <a:t>, 687 (2010)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cs typeface="Arial" panose="020B0604020202020204" pitchFamily="34" charset="0"/>
              </a:rPr>
              <a:t>JJ Pla </a:t>
            </a:r>
            <a:r>
              <a:rPr lang="en-GB" altLang="en-US" sz="1400" i="1">
                <a:cs typeface="Arial" panose="020B0604020202020204" pitchFamily="34" charset="0"/>
              </a:rPr>
              <a:t>et al.</a:t>
            </a:r>
            <a:r>
              <a:rPr lang="en-GB" altLang="en-US" sz="1400">
                <a:cs typeface="Arial" panose="020B0604020202020204" pitchFamily="34" charset="0"/>
              </a:rPr>
              <a:t>, </a:t>
            </a:r>
            <a:r>
              <a:rPr lang="it-IT" altLang="en-US" sz="1400" i="1">
                <a:cs typeface="Arial" panose="020B0604020202020204" pitchFamily="34" charset="0"/>
              </a:rPr>
              <a:t>A single-atom electron spin qubit in silicon</a:t>
            </a:r>
            <a:r>
              <a:rPr lang="it-IT" altLang="en-US" sz="1400">
                <a:cs typeface="Arial" panose="020B0604020202020204" pitchFamily="34" charset="0"/>
              </a:rPr>
              <a:t>, Nature </a:t>
            </a:r>
            <a:r>
              <a:rPr lang="it-IT" altLang="en-US" sz="1400" b="1">
                <a:cs typeface="Arial" panose="020B0604020202020204" pitchFamily="34" charset="0"/>
              </a:rPr>
              <a:t>489</a:t>
            </a:r>
            <a:r>
              <a:rPr lang="it-IT" altLang="en-US" sz="1400">
                <a:cs typeface="Arial" panose="020B0604020202020204" pitchFamily="34" charset="0"/>
              </a:rPr>
              <a:t>, 541 (2012)</a:t>
            </a:r>
          </a:p>
        </p:txBody>
      </p:sp>
      <p:grpSp>
        <p:nvGrpSpPr>
          <p:cNvPr id="97286" name="Group 8"/>
          <p:cNvGrpSpPr>
            <a:grpSpLocks noChangeAspect="1"/>
          </p:cNvGrpSpPr>
          <p:nvPr/>
        </p:nvGrpSpPr>
        <p:grpSpPr bwMode="auto">
          <a:xfrm>
            <a:off x="1968500" y="1743075"/>
            <a:ext cx="3298825" cy="2065338"/>
            <a:chOff x="5724128" y="4149080"/>
            <a:chExt cx="2991991" cy="1872208"/>
          </a:xfrm>
        </p:grpSpPr>
        <p:pic>
          <p:nvPicPr>
            <p:cNvPr id="97298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4149080"/>
              <a:ext cx="2847975" cy="173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8243851" y="4149080"/>
              <a:ext cx="472268" cy="4317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24128" y="5589572"/>
              <a:ext cx="2159763" cy="4317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 flipV="1">
            <a:off x="1401763" y="3695700"/>
            <a:ext cx="9525" cy="2325688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288" name="TextBox 6"/>
          <p:cNvSpPr txBox="1">
            <a:spLocks noChangeArrowheads="1"/>
          </p:cNvSpPr>
          <p:nvPr/>
        </p:nvSpPr>
        <p:spPr bwMode="auto">
          <a:xfrm>
            <a:off x="250825" y="3813175"/>
            <a:ext cx="1204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of a spin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411288" y="4849813"/>
            <a:ext cx="2938462" cy="1905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290" name="Group 2"/>
          <p:cNvGrpSpPr>
            <a:grpSpLocks/>
          </p:cNvGrpSpPr>
          <p:nvPr/>
        </p:nvGrpSpPr>
        <p:grpSpPr bwMode="auto">
          <a:xfrm>
            <a:off x="1401763" y="4030663"/>
            <a:ext cx="2736850" cy="1655762"/>
            <a:chOff x="1402457" y="4365525"/>
            <a:chExt cx="2736850" cy="996950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1411982" y="4365525"/>
              <a:ext cx="2727325" cy="494174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402457" y="4868301"/>
              <a:ext cx="2728912" cy="494174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291" name="TextBox 14"/>
          <p:cNvSpPr txBox="1">
            <a:spLocks noChangeArrowheads="1"/>
          </p:cNvSpPr>
          <p:nvPr/>
        </p:nvSpPr>
        <p:spPr bwMode="auto">
          <a:xfrm>
            <a:off x="4349750" y="4579938"/>
            <a:ext cx="2085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field</a:t>
            </a:r>
          </a:p>
        </p:txBody>
      </p:sp>
      <p:pic>
        <p:nvPicPr>
          <p:cNvPr id="97292" name="Picture 5" descr="Image result for uns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439863"/>
            <a:ext cx="18208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4130675" y="3808413"/>
            <a:ext cx="0" cy="4841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130675" y="5516563"/>
            <a:ext cx="0" cy="4857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899592" y="130597"/>
            <a:ext cx="8245475" cy="346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Fabrication    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Initialisation     Readout     Control     Coherence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754514"/>
            <a:ext cx="1276714" cy="957536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3996234" y="116632"/>
            <a:ext cx="1583878" cy="41967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6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/>
          <p:cNvSpPr>
            <a:spLocks noChangeArrowheads="1"/>
          </p:cNvSpPr>
          <p:nvPr/>
        </p:nvSpPr>
        <p:spPr bwMode="auto">
          <a:xfrm>
            <a:off x="5724525" y="2298700"/>
            <a:ext cx="3240088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cs typeface="Arial" panose="020B0604020202020204" pitchFamily="34" charset="0"/>
              </a:rPr>
              <a:t>A Morello </a:t>
            </a:r>
            <a:r>
              <a:rPr lang="en-GB" altLang="en-US" sz="1400" i="1">
                <a:cs typeface="Arial" panose="020B0604020202020204" pitchFamily="34" charset="0"/>
              </a:rPr>
              <a:t>et al.</a:t>
            </a:r>
            <a:r>
              <a:rPr lang="en-GB" altLang="en-US" sz="1400">
                <a:cs typeface="Arial" panose="020B0604020202020204" pitchFamily="34" charset="0"/>
              </a:rPr>
              <a:t>, </a:t>
            </a:r>
            <a:r>
              <a:rPr lang="en-GB" altLang="en-US" sz="1400" i="1">
                <a:cs typeface="Arial" panose="020B0604020202020204" pitchFamily="34" charset="0"/>
              </a:rPr>
              <a:t>Single-shot readout of an electron spin in silicon</a:t>
            </a:r>
            <a:r>
              <a:rPr lang="en-GB" altLang="en-US" sz="1400">
                <a:cs typeface="Arial" panose="020B0604020202020204" pitchFamily="34" charset="0"/>
              </a:rPr>
              <a:t>, Nature </a:t>
            </a:r>
            <a:r>
              <a:rPr lang="en-GB" altLang="en-US" sz="1400" b="1">
                <a:cs typeface="Arial" panose="020B0604020202020204" pitchFamily="34" charset="0"/>
              </a:rPr>
              <a:t>467</a:t>
            </a:r>
            <a:r>
              <a:rPr lang="en-GB" altLang="en-US" sz="1400">
                <a:cs typeface="Arial" panose="020B0604020202020204" pitchFamily="34" charset="0"/>
              </a:rPr>
              <a:t>, 687 (2010)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cs typeface="Arial" panose="020B0604020202020204" pitchFamily="34" charset="0"/>
              </a:rPr>
              <a:t>JJ Pla </a:t>
            </a:r>
            <a:r>
              <a:rPr lang="en-GB" altLang="en-US" sz="1400" i="1">
                <a:cs typeface="Arial" panose="020B0604020202020204" pitchFamily="34" charset="0"/>
              </a:rPr>
              <a:t>et al.</a:t>
            </a:r>
            <a:r>
              <a:rPr lang="en-GB" altLang="en-US" sz="1400">
                <a:cs typeface="Arial" panose="020B0604020202020204" pitchFamily="34" charset="0"/>
              </a:rPr>
              <a:t>, </a:t>
            </a:r>
            <a:r>
              <a:rPr lang="it-IT" altLang="en-US" sz="1400" i="1">
                <a:cs typeface="Arial" panose="020B0604020202020204" pitchFamily="34" charset="0"/>
              </a:rPr>
              <a:t>A single-atom electron spin qubit in silicon</a:t>
            </a:r>
            <a:r>
              <a:rPr lang="it-IT" altLang="en-US" sz="1400">
                <a:cs typeface="Arial" panose="020B0604020202020204" pitchFamily="34" charset="0"/>
              </a:rPr>
              <a:t>, Nature </a:t>
            </a:r>
            <a:r>
              <a:rPr lang="it-IT" altLang="en-US" sz="1400" b="1">
                <a:cs typeface="Arial" panose="020B0604020202020204" pitchFamily="34" charset="0"/>
              </a:rPr>
              <a:t>489</a:t>
            </a:r>
            <a:r>
              <a:rPr lang="it-IT" altLang="en-US" sz="1400">
                <a:cs typeface="Arial" panose="020B0604020202020204" pitchFamily="34" charset="0"/>
              </a:rPr>
              <a:t>, 541 (2012)</a:t>
            </a:r>
          </a:p>
        </p:txBody>
      </p:sp>
      <p:grpSp>
        <p:nvGrpSpPr>
          <p:cNvPr id="99331" name="Group 8"/>
          <p:cNvGrpSpPr>
            <a:grpSpLocks noChangeAspect="1"/>
          </p:cNvGrpSpPr>
          <p:nvPr/>
        </p:nvGrpSpPr>
        <p:grpSpPr bwMode="auto">
          <a:xfrm>
            <a:off x="1968500" y="1743075"/>
            <a:ext cx="3298825" cy="2065338"/>
            <a:chOff x="5724128" y="4149080"/>
            <a:chExt cx="2991991" cy="1872208"/>
          </a:xfrm>
        </p:grpSpPr>
        <p:pic>
          <p:nvPicPr>
            <p:cNvPr id="99345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4149080"/>
              <a:ext cx="2847975" cy="173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8243851" y="4149080"/>
              <a:ext cx="472268" cy="4317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24128" y="5589572"/>
              <a:ext cx="2159763" cy="4317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 flipV="1">
            <a:off x="1401763" y="3695700"/>
            <a:ext cx="9525" cy="2325688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333" name="TextBox 6"/>
          <p:cNvSpPr txBox="1">
            <a:spLocks noChangeArrowheads="1"/>
          </p:cNvSpPr>
          <p:nvPr/>
        </p:nvSpPr>
        <p:spPr bwMode="auto">
          <a:xfrm>
            <a:off x="250825" y="3813175"/>
            <a:ext cx="1204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697288" y="4030663"/>
            <a:ext cx="441325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697288" y="5686425"/>
            <a:ext cx="433387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336" name="Picture 5" descr="Image result for uns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439863"/>
            <a:ext cx="18208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4130675" y="3808413"/>
            <a:ext cx="0" cy="4841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530725" y="4848225"/>
            <a:ext cx="433388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339" name="TextBox 7"/>
          <p:cNvSpPr txBox="1">
            <a:spLocks noChangeArrowheads="1"/>
          </p:cNvSpPr>
          <p:nvPr/>
        </p:nvSpPr>
        <p:spPr bwMode="auto">
          <a:xfrm>
            <a:off x="3435350" y="5876925"/>
            <a:ext cx="75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cs typeface="Arial" panose="020B0604020202020204" pitchFamily="34" charset="0"/>
              </a:rPr>
              <a:t>donor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99592" y="130597"/>
            <a:ext cx="8245475" cy="346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Fabrication    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Initialisation     Readout     Control     Coherence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754514"/>
            <a:ext cx="1276714" cy="957536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3996234" y="116632"/>
            <a:ext cx="1583878" cy="41967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950913" y="698922"/>
            <a:ext cx="8229600" cy="85841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kern="0" smtClean="0"/>
              <a:t>Single-shot single-spin SET readout</a:t>
            </a:r>
            <a:endParaRPr lang="en-GB" altLang="en-US" kern="0" dirty="0" smtClean="0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499992" y="5229200"/>
            <a:ext cx="11101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cs typeface="Arial" panose="020B0604020202020204" pitchFamily="34" charset="0"/>
              </a:rPr>
              <a:t>metal island</a:t>
            </a:r>
          </a:p>
        </p:txBody>
      </p:sp>
    </p:spTree>
    <p:extLst>
      <p:ext uri="{BB962C8B-B14F-4D97-AF65-F5344CB8AC3E}">
        <p14:creationId xmlns:p14="http://schemas.microsoft.com/office/powerpoint/2010/main" val="117826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754514"/>
            <a:ext cx="1276714" cy="957536"/>
          </a:xfrm>
          <a:prstGeom prst="rect">
            <a:avLst/>
          </a:prstGeom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5724525" y="2298700"/>
            <a:ext cx="3240088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cs typeface="Arial" panose="020B0604020202020204" pitchFamily="34" charset="0"/>
              </a:rPr>
              <a:t>A Morello </a:t>
            </a:r>
            <a:r>
              <a:rPr lang="en-GB" altLang="en-US" sz="1400" i="1">
                <a:cs typeface="Arial" panose="020B0604020202020204" pitchFamily="34" charset="0"/>
              </a:rPr>
              <a:t>et al.</a:t>
            </a:r>
            <a:r>
              <a:rPr lang="en-GB" altLang="en-US" sz="1400">
                <a:cs typeface="Arial" panose="020B0604020202020204" pitchFamily="34" charset="0"/>
              </a:rPr>
              <a:t>, </a:t>
            </a:r>
            <a:r>
              <a:rPr lang="en-GB" altLang="en-US" sz="1400" i="1">
                <a:cs typeface="Arial" panose="020B0604020202020204" pitchFamily="34" charset="0"/>
              </a:rPr>
              <a:t>Single-shot readout of an electron spin in silicon</a:t>
            </a:r>
            <a:r>
              <a:rPr lang="en-GB" altLang="en-US" sz="1400">
                <a:cs typeface="Arial" panose="020B0604020202020204" pitchFamily="34" charset="0"/>
              </a:rPr>
              <a:t>, Nature </a:t>
            </a:r>
            <a:r>
              <a:rPr lang="en-GB" altLang="en-US" sz="1400" b="1">
                <a:cs typeface="Arial" panose="020B0604020202020204" pitchFamily="34" charset="0"/>
              </a:rPr>
              <a:t>467</a:t>
            </a:r>
            <a:r>
              <a:rPr lang="en-GB" altLang="en-US" sz="1400">
                <a:cs typeface="Arial" panose="020B0604020202020204" pitchFamily="34" charset="0"/>
              </a:rPr>
              <a:t>, 687 (2010)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cs typeface="Arial" panose="020B0604020202020204" pitchFamily="34" charset="0"/>
              </a:rPr>
              <a:t>JJ Pla </a:t>
            </a:r>
            <a:r>
              <a:rPr lang="en-GB" altLang="en-US" sz="1400" i="1">
                <a:cs typeface="Arial" panose="020B0604020202020204" pitchFamily="34" charset="0"/>
              </a:rPr>
              <a:t>et al.</a:t>
            </a:r>
            <a:r>
              <a:rPr lang="en-GB" altLang="en-US" sz="1400">
                <a:cs typeface="Arial" panose="020B0604020202020204" pitchFamily="34" charset="0"/>
              </a:rPr>
              <a:t>, </a:t>
            </a:r>
            <a:r>
              <a:rPr lang="it-IT" altLang="en-US" sz="1400" i="1">
                <a:cs typeface="Arial" panose="020B0604020202020204" pitchFamily="34" charset="0"/>
              </a:rPr>
              <a:t>A single-atom electron spin qubit in silicon</a:t>
            </a:r>
            <a:r>
              <a:rPr lang="it-IT" altLang="en-US" sz="1400">
                <a:cs typeface="Arial" panose="020B0604020202020204" pitchFamily="34" charset="0"/>
              </a:rPr>
              <a:t>, Nature </a:t>
            </a:r>
            <a:r>
              <a:rPr lang="it-IT" altLang="en-US" sz="1400" b="1">
                <a:cs typeface="Arial" panose="020B0604020202020204" pitchFamily="34" charset="0"/>
              </a:rPr>
              <a:t>489</a:t>
            </a:r>
            <a:r>
              <a:rPr lang="it-IT" altLang="en-US" sz="1400">
                <a:cs typeface="Arial" panose="020B0604020202020204" pitchFamily="34" charset="0"/>
              </a:rPr>
              <a:t>, 541 (2012)</a:t>
            </a:r>
          </a:p>
        </p:txBody>
      </p:sp>
      <p:grpSp>
        <p:nvGrpSpPr>
          <p:cNvPr id="101379" name="Group 8"/>
          <p:cNvGrpSpPr>
            <a:grpSpLocks noChangeAspect="1"/>
          </p:cNvGrpSpPr>
          <p:nvPr/>
        </p:nvGrpSpPr>
        <p:grpSpPr bwMode="auto">
          <a:xfrm>
            <a:off x="1968500" y="1743075"/>
            <a:ext cx="3298825" cy="2065338"/>
            <a:chOff x="5724128" y="4149080"/>
            <a:chExt cx="2991991" cy="1872208"/>
          </a:xfrm>
        </p:grpSpPr>
        <p:pic>
          <p:nvPicPr>
            <p:cNvPr id="101395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4149080"/>
              <a:ext cx="2847975" cy="173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8243851" y="4149080"/>
              <a:ext cx="472268" cy="4317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24128" y="5589572"/>
              <a:ext cx="2159763" cy="4317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 flipV="1">
            <a:off x="1401763" y="3695700"/>
            <a:ext cx="9525" cy="2325688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381" name="TextBox 6"/>
          <p:cNvSpPr txBox="1">
            <a:spLocks noChangeArrowheads="1"/>
          </p:cNvSpPr>
          <p:nvPr/>
        </p:nvSpPr>
        <p:spPr bwMode="auto">
          <a:xfrm>
            <a:off x="250825" y="3813175"/>
            <a:ext cx="1204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697288" y="4030663"/>
            <a:ext cx="441325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697288" y="5686425"/>
            <a:ext cx="433387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384" name="Picture 5" descr="Image result for uns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439863"/>
            <a:ext cx="18208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4773613" y="4575175"/>
            <a:ext cx="0" cy="4857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530725" y="4848225"/>
            <a:ext cx="433388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387" name="TextBox 15"/>
          <p:cNvSpPr txBox="1">
            <a:spLocks noChangeArrowheads="1"/>
          </p:cNvSpPr>
          <p:nvPr/>
        </p:nvSpPr>
        <p:spPr bwMode="auto">
          <a:xfrm>
            <a:off x="3435350" y="5876925"/>
            <a:ext cx="75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cs typeface="Arial" panose="020B0604020202020204" pitchFamily="34" charset="0"/>
              </a:rPr>
              <a:t>donor</a:t>
            </a:r>
          </a:p>
        </p:txBody>
      </p:sp>
      <p:sp>
        <p:nvSpPr>
          <p:cNvPr id="101388" name="TextBox 19"/>
          <p:cNvSpPr txBox="1">
            <a:spLocks noChangeArrowheads="1"/>
          </p:cNvSpPr>
          <p:nvPr/>
        </p:nvSpPr>
        <p:spPr bwMode="auto">
          <a:xfrm>
            <a:off x="4499992" y="5229200"/>
            <a:ext cx="11101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cs typeface="Arial" panose="020B0604020202020204" pitchFamily="34" charset="0"/>
              </a:rPr>
              <a:t>metal island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99592" y="130597"/>
            <a:ext cx="8245475" cy="346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Fabrication    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Initialisation     Readout     Control     Coherence</a:t>
            </a:r>
          </a:p>
        </p:txBody>
      </p:sp>
      <p:sp>
        <p:nvSpPr>
          <p:cNvPr id="28" name="Oval 27"/>
          <p:cNvSpPr/>
          <p:nvPr/>
        </p:nvSpPr>
        <p:spPr>
          <a:xfrm>
            <a:off x="3996234" y="116632"/>
            <a:ext cx="1583878" cy="41967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950913" y="698922"/>
            <a:ext cx="8229600" cy="85841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kern="0" smtClean="0"/>
              <a:t>Single-shot single-spin SET readout</a:t>
            </a:r>
            <a:endParaRPr lang="en-GB" altLang="en-US" kern="0" dirty="0" smtClean="0"/>
          </a:p>
        </p:txBody>
      </p:sp>
      <p:grpSp>
        <p:nvGrpSpPr>
          <p:cNvPr id="30" name="Group 29"/>
          <p:cNvGrpSpPr/>
          <p:nvPr/>
        </p:nvGrpSpPr>
        <p:grpSpPr>
          <a:xfrm>
            <a:off x="5436096" y="3943250"/>
            <a:ext cx="2247900" cy="2078038"/>
            <a:chOff x="6376988" y="3943350"/>
            <a:chExt cx="2247900" cy="2078038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0338" y="3983038"/>
              <a:ext cx="2114550" cy="2038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>
              <a:off x="6376988" y="3943350"/>
              <a:ext cx="427037" cy="317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6322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754514"/>
            <a:ext cx="1276714" cy="957536"/>
          </a:xfrm>
          <a:prstGeom prst="rect">
            <a:avLst/>
          </a:prstGeom>
        </p:spPr>
      </p:pic>
      <p:sp>
        <p:nvSpPr>
          <p:cNvPr id="103426" name="Rectangle 1"/>
          <p:cNvSpPr>
            <a:spLocks noChangeArrowheads="1"/>
          </p:cNvSpPr>
          <p:nvPr/>
        </p:nvSpPr>
        <p:spPr bwMode="auto">
          <a:xfrm>
            <a:off x="5724525" y="2189163"/>
            <a:ext cx="33115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cs typeface="Arial" panose="020B0604020202020204" pitchFamily="34" charset="0"/>
              </a:rPr>
              <a:t>JT Muhonen </a:t>
            </a:r>
            <a:r>
              <a:rPr lang="en-GB" altLang="en-US" sz="1400" i="1">
                <a:cs typeface="Arial" panose="020B0604020202020204" pitchFamily="34" charset="0"/>
              </a:rPr>
              <a:t>et al.</a:t>
            </a:r>
            <a:r>
              <a:rPr lang="en-GB" altLang="en-US" sz="1400">
                <a:cs typeface="Arial" panose="020B0604020202020204" pitchFamily="34" charset="0"/>
              </a:rPr>
              <a:t>, </a:t>
            </a:r>
            <a:r>
              <a:rPr lang="en-GB" altLang="en-US" sz="1400" i="1">
                <a:cs typeface="Arial" panose="020B0604020202020204" pitchFamily="34" charset="0"/>
              </a:rPr>
              <a:t>Quantifying the quantum gate fidelity of single-atom spin qubits in silicon by randomized benchmarking</a:t>
            </a:r>
            <a:r>
              <a:rPr lang="en-GB" altLang="en-US" sz="1400">
                <a:cs typeface="Arial" panose="020B0604020202020204" pitchFamily="34" charset="0"/>
              </a:rPr>
              <a:t>,</a:t>
            </a:r>
            <a:r>
              <a:rPr lang="fr-FR" altLang="en-US" sz="1400"/>
              <a:t> J Phys: Condens Matter </a:t>
            </a:r>
            <a:r>
              <a:rPr lang="fr-FR" altLang="en-US" sz="1400" b="1"/>
              <a:t>27</a:t>
            </a:r>
            <a:r>
              <a:rPr lang="fr-FR" altLang="en-US" sz="1400"/>
              <a:t>, 154205 (2015)</a:t>
            </a:r>
            <a:endParaRPr lang="en-GB" altLang="en-US" sz="140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cs typeface="Arial" panose="020B0604020202020204" pitchFamily="34" charset="0"/>
              </a:rPr>
              <a:t>Readout error ~5% (electron spin)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cs typeface="Arial" panose="020B0604020202020204" pitchFamily="34" charset="0"/>
              </a:rPr>
              <a:t>Readout error ~10</a:t>
            </a:r>
            <a:r>
              <a:rPr lang="en-GB" altLang="en-US" sz="1400" baseline="30000">
                <a:cs typeface="Arial" panose="020B0604020202020204" pitchFamily="34" charset="0"/>
              </a:rPr>
              <a:t>-7</a:t>
            </a:r>
            <a:r>
              <a:rPr lang="en-GB" altLang="en-US" sz="1400">
                <a:cs typeface="Arial" panose="020B0604020202020204" pitchFamily="34" charset="0"/>
              </a:rPr>
              <a:t> (nuclear spin)</a:t>
            </a:r>
          </a:p>
        </p:txBody>
      </p:sp>
      <p:pic>
        <p:nvPicPr>
          <p:cNvPr id="103427" name="Picture 5" descr="Image result for uns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439863"/>
            <a:ext cx="18208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428" name="Group 18"/>
          <p:cNvGrpSpPr>
            <a:grpSpLocks noChangeAspect="1"/>
          </p:cNvGrpSpPr>
          <p:nvPr/>
        </p:nvGrpSpPr>
        <p:grpSpPr bwMode="auto">
          <a:xfrm>
            <a:off x="1968500" y="1743075"/>
            <a:ext cx="3298825" cy="2065338"/>
            <a:chOff x="5724128" y="4149080"/>
            <a:chExt cx="2991991" cy="1872208"/>
          </a:xfrm>
        </p:grpSpPr>
        <p:pic>
          <p:nvPicPr>
            <p:cNvPr id="103435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4149080"/>
              <a:ext cx="2847975" cy="173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8243851" y="4149080"/>
              <a:ext cx="472268" cy="4317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724128" y="5589572"/>
              <a:ext cx="2159763" cy="4317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899592" y="130597"/>
            <a:ext cx="8245475" cy="346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Fabrication    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Initialisation     Readout     Control     Coherence</a:t>
            </a:r>
          </a:p>
        </p:txBody>
      </p:sp>
      <p:sp>
        <p:nvSpPr>
          <p:cNvPr id="19" name="Oval 18"/>
          <p:cNvSpPr/>
          <p:nvPr/>
        </p:nvSpPr>
        <p:spPr>
          <a:xfrm>
            <a:off x="3996234" y="116632"/>
            <a:ext cx="1583878" cy="41967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50913" y="698922"/>
            <a:ext cx="8229600" cy="85841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kern="0" smtClean="0"/>
              <a:t>Single-shot single-spin SET readout</a:t>
            </a:r>
            <a:endParaRPr lang="en-GB" altLang="en-US" kern="0" dirty="0" smtClean="0"/>
          </a:p>
        </p:txBody>
      </p:sp>
      <p:grpSp>
        <p:nvGrpSpPr>
          <p:cNvPr id="16" name="Group 15"/>
          <p:cNvGrpSpPr/>
          <p:nvPr/>
        </p:nvGrpSpPr>
        <p:grpSpPr>
          <a:xfrm>
            <a:off x="5436096" y="3943250"/>
            <a:ext cx="2247900" cy="2078038"/>
            <a:chOff x="6376988" y="3943350"/>
            <a:chExt cx="2247900" cy="2078038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0338" y="3983038"/>
              <a:ext cx="2114550" cy="2038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6376988" y="3943350"/>
              <a:ext cx="427037" cy="317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7710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27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 idx="4294967295"/>
          </p:nvPr>
        </p:nvSpPr>
        <p:spPr>
          <a:xfrm>
            <a:off x="899592" y="641598"/>
            <a:ext cx="7787208" cy="91574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GB" altLang="en-US" dirty="0" smtClean="0"/>
              <a:t>Qubit control</a:t>
            </a:r>
          </a:p>
        </p:txBody>
      </p:sp>
      <p:grpSp>
        <p:nvGrpSpPr>
          <p:cNvPr id="105475" name="Group 8"/>
          <p:cNvGrpSpPr>
            <a:grpSpLocks/>
          </p:cNvGrpSpPr>
          <p:nvPr/>
        </p:nvGrpSpPr>
        <p:grpSpPr bwMode="auto">
          <a:xfrm>
            <a:off x="5724525" y="4149725"/>
            <a:ext cx="2990850" cy="1871663"/>
            <a:chOff x="5724128" y="4149080"/>
            <a:chExt cx="2991991" cy="1872208"/>
          </a:xfrm>
        </p:grpSpPr>
        <p:pic>
          <p:nvPicPr>
            <p:cNvPr id="105484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4149080"/>
              <a:ext cx="2847975" cy="173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8244452" y="4149080"/>
              <a:ext cx="471667" cy="431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24128" y="5589362"/>
              <a:ext cx="2159824" cy="431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pic>
        <p:nvPicPr>
          <p:cNvPr id="105476" name="Picture 5" descr="Image result for uns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439863"/>
            <a:ext cx="18208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53" y="1341438"/>
            <a:ext cx="3254375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39552" y="1038225"/>
            <a:ext cx="328612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10547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3995738"/>
            <a:ext cx="3008312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3" name="Rectangle 1"/>
          <p:cNvSpPr>
            <a:spLocks noChangeArrowheads="1"/>
          </p:cNvSpPr>
          <p:nvPr/>
        </p:nvSpPr>
        <p:spPr bwMode="auto">
          <a:xfrm>
            <a:off x="5724525" y="2189163"/>
            <a:ext cx="33115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cs typeface="Arial" panose="020B0604020202020204" pitchFamily="34" charset="0"/>
              </a:rPr>
              <a:t>JT Muhonen </a:t>
            </a:r>
            <a:r>
              <a:rPr lang="en-GB" altLang="en-US" sz="1400" i="1">
                <a:cs typeface="Arial" panose="020B0604020202020204" pitchFamily="34" charset="0"/>
              </a:rPr>
              <a:t>et al.</a:t>
            </a:r>
            <a:r>
              <a:rPr lang="en-GB" altLang="en-US" sz="1400">
                <a:cs typeface="Arial" panose="020B0604020202020204" pitchFamily="34" charset="0"/>
              </a:rPr>
              <a:t>, </a:t>
            </a:r>
            <a:r>
              <a:rPr lang="en-GB" altLang="en-US" sz="1400" i="1">
                <a:cs typeface="Arial" panose="020B0604020202020204" pitchFamily="34" charset="0"/>
              </a:rPr>
              <a:t>Quantifying the quantum gate fidelity of single-atom spin qubits in silicon by randomized benchmarking</a:t>
            </a:r>
            <a:r>
              <a:rPr lang="en-GB" altLang="en-US" sz="1400">
                <a:cs typeface="Arial" panose="020B0604020202020204" pitchFamily="34" charset="0"/>
              </a:rPr>
              <a:t>,</a:t>
            </a:r>
            <a:r>
              <a:rPr lang="fr-FR" altLang="en-US" sz="1400"/>
              <a:t> J Phys: Condens Matter </a:t>
            </a:r>
            <a:r>
              <a:rPr lang="fr-FR" altLang="en-US" sz="1400" b="1"/>
              <a:t>27</a:t>
            </a:r>
            <a:r>
              <a:rPr lang="fr-FR" altLang="en-US" sz="1400"/>
              <a:t>, 154205 (2015)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cs typeface="Arial" panose="020B0604020202020204" pitchFamily="34" charset="0"/>
              </a:rPr>
              <a:t>Average gate fidelities with </a:t>
            </a:r>
            <a:r>
              <a:rPr lang="en-GB" altLang="en-US" sz="1400" baseline="30000">
                <a:cs typeface="Arial" panose="020B0604020202020204" pitchFamily="34" charset="0"/>
              </a:rPr>
              <a:t>28</a:t>
            </a:r>
            <a:r>
              <a:rPr lang="en-GB" altLang="en-US" sz="1400">
                <a:cs typeface="Arial" panose="020B0604020202020204" pitchFamily="34" charset="0"/>
              </a:rPr>
              <a:t>Si: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cs typeface="Arial" panose="020B0604020202020204" pitchFamily="34" charset="0"/>
              </a:rPr>
              <a:t>99.95% for electron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cs typeface="Arial" panose="020B0604020202020204" pitchFamily="34" charset="0"/>
              </a:rPr>
              <a:t>99.99% for nucleus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99592" y="130597"/>
            <a:ext cx="8245475" cy="346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Fabrication    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Initialisation     Readout     Control     Coherence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754514"/>
            <a:ext cx="1276714" cy="957536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5292080" y="116632"/>
            <a:ext cx="1440160" cy="41967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47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 idx="4294967295"/>
          </p:nvPr>
        </p:nvSpPr>
        <p:spPr>
          <a:xfrm>
            <a:off x="899592" y="644254"/>
            <a:ext cx="7787208" cy="913084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GB" altLang="en-US" dirty="0" smtClean="0"/>
              <a:t>Spin echo</a:t>
            </a:r>
          </a:p>
        </p:txBody>
      </p:sp>
      <p:sp>
        <p:nvSpPr>
          <p:cNvPr id="107523" name="TextBox 1"/>
          <p:cNvSpPr txBox="1">
            <a:spLocks noChangeArrowheads="1"/>
          </p:cNvSpPr>
          <p:nvPr/>
        </p:nvSpPr>
        <p:spPr bwMode="auto">
          <a:xfrm>
            <a:off x="3511550" y="6021388"/>
            <a:ext cx="1924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In rotating frame</a:t>
            </a:r>
          </a:p>
        </p:txBody>
      </p:sp>
      <p:pic>
        <p:nvPicPr>
          <p:cNvPr id="107524" name="Picture 3" descr="C:\Users\Gavin Morley\Documents\By us\cartoons\gallery\SpinEcho_GWM_highRes_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143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99592" y="130597"/>
            <a:ext cx="8245475" cy="346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Fabrication    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Initialisation     Readout     Control     Coherence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754514"/>
            <a:ext cx="1276714" cy="957536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588224" y="116632"/>
            <a:ext cx="1656184" cy="41967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19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Box 1"/>
          <p:cNvSpPr txBox="1">
            <a:spLocks noChangeArrowheads="1"/>
          </p:cNvSpPr>
          <p:nvPr/>
        </p:nvSpPr>
        <p:spPr bwMode="auto">
          <a:xfrm>
            <a:off x="3511550" y="6021388"/>
            <a:ext cx="1924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In rotating frame</a:t>
            </a:r>
          </a:p>
        </p:txBody>
      </p:sp>
      <p:pic>
        <p:nvPicPr>
          <p:cNvPr id="109571" name="Picture 2" descr="C:\Users\Gavin Morley\Documents\By us\cartoons\gallery\SpinEcho_GWM_highRe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143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620000" y="2270125"/>
            <a:ext cx="16319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/>
              <a:t>For ensembles of spins or </a:t>
            </a:r>
            <a:r>
              <a:rPr lang="en-GB" altLang="en-US" sz="1800" dirty="0" smtClean="0"/>
              <a:t>repeated measurements of a single spin</a:t>
            </a:r>
            <a:endParaRPr lang="en-GB" alt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899592" y="130597"/>
            <a:ext cx="8245475" cy="346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Fabrication    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Initialisation     Readout     Control     Coherence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754514"/>
            <a:ext cx="1276714" cy="957536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588224" y="116632"/>
            <a:ext cx="1656184" cy="41967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99592" y="644254"/>
            <a:ext cx="7787208" cy="91308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kern="0" dirty="0" smtClean="0"/>
              <a:t>Spin echo</a:t>
            </a:r>
          </a:p>
        </p:txBody>
      </p:sp>
    </p:spTree>
    <p:extLst>
      <p:ext uri="{BB962C8B-B14F-4D97-AF65-F5344CB8AC3E}">
        <p14:creationId xmlns:p14="http://schemas.microsoft.com/office/powerpoint/2010/main" val="277998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TextBox 1"/>
          <p:cNvSpPr txBox="1">
            <a:spLocks noChangeArrowheads="1"/>
          </p:cNvSpPr>
          <p:nvPr/>
        </p:nvSpPr>
        <p:spPr bwMode="auto">
          <a:xfrm>
            <a:off x="3511550" y="6021388"/>
            <a:ext cx="1924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In rotating frame</a:t>
            </a:r>
          </a:p>
        </p:txBody>
      </p:sp>
      <p:pic>
        <p:nvPicPr>
          <p:cNvPr id="111620" name="Picture 1" descr="GWM_SpinEchoDeca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557338"/>
            <a:ext cx="5905500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7200900" y="3861048"/>
            <a:ext cx="20510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dirty="0"/>
              <a:t>Dynamic decoupling: more </a:t>
            </a:r>
            <a:r>
              <a:rPr lang="el-GR" altLang="en-US" sz="2800" dirty="0"/>
              <a:t>π</a:t>
            </a:r>
            <a:r>
              <a:rPr lang="en-GB" altLang="en-US" sz="2800" dirty="0"/>
              <a:t> pulses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9592" y="130597"/>
            <a:ext cx="8245475" cy="346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Fabrication    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Initialisation     Readout     Control     Coherence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754514"/>
            <a:ext cx="1276714" cy="957536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6588224" y="116632"/>
            <a:ext cx="1656184" cy="41967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99592" y="644254"/>
            <a:ext cx="7787208" cy="91308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kern="0" dirty="0" smtClean="0"/>
              <a:t>Spin echo decay</a:t>
            </a:r>
          </a:p>
        </p:txBody>
      </p:sp>
    </p:spTree>
    <p:extLst>
      <p:ext uri="{BB962C8B-B14F-4D97-AF65-F5344CB8AC3E}">
        <p14:creationId xmlns:p14="http://schemas.microsoft.com/office/powerpoint/2010/main" val="44985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 idx="4294967295"/>
          </p:nvPr>
        </p:nvSpPr>
        <p:spPr>
          <a:xfrm>
            <a:off x="950913" y="696912"/>
            <a:ext cx="8229600" cy="860426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GB" altLang="en-US" dirty="0" smtClean="0"/>
              <a:t>Coherence: donor qubit ensembles</a:t>
            </a:r>
          </a:p>
        </p:txBody>
      </p:sp>
      <p:sp>
        <p:nvSpPr>
          <p:cNvPr id="113667" name="Rectangle 2"/>
          <p:cNvSpPr>
            <a:spLocks noChangeArrowheads="1"/>
          </p:cNvSpPr>
          <p:nvPr/>
        </p:nvSpPr>
        <p:spPr bwMode="auto">
          <a:xfrm>
            <a:off x="2987675" y="4576763"/>
            <a:ext cx="37084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cs typeface="Arial" panose="020B0604020202020204" pitchFamily="34" charset="0"/>
              </a:rPr>
              <a:t>Electron </a:t>
            </a:r>
            <a:r>
              <a:rPr lang="en-GB" altLang="en-US" sz="1600" i="1">
                <a:cs typeface="Arial" panose="020B0604020202020204" pitchFamily="34" charset="0"/>
              </a:rPr>
              <a:t>T</a:t>
            </a:r>
            <a:r>
              <a:rPr lang="en-GB" altLang="en-US" sz="1600" baseline="-25000">
                <a:cs typeface="Arial" panose="020B0604020202020204" pitchFamily="34" charset="0"/>
              </a:rPr>
              <a:t>2</a:t>
            </a:r>
            <a:r>
              <a:rPr lang="en-GB" altLang="en-US" sz="1600">
                <a:cs typeface="Arial" panose="020B0604020202020204" pitchFamily="34" charset="0"/>
              </a:rPr>
              <a:t> &gt; 1 second 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>
                <a:cs typeface="Arial" panose="020B0604020202020204" pitchFamily="34" charset="0"/>
              </a:rPr>
              <a:t>AM Tyryshkin</a:t>
            </a:r>
            <a:r>
              <a:rPr lang="en-GB" altLang="en-US" sz="1600" i="1">
                <a:cs typeface="Arial" panose="020B0604020202020204" pitchFamily="34" charset="0"/>
              </a:rPr>
              <a:t> et al.</a:t>
            </a:r>
            <a:r>
              <a:rPr lang="en-GB" altLang="en-US" sz="1600">
                <a:cs typeface="Arial" panose="020B0604020202020204" pitchFamily="34" charset="0"/>
              </a:rPr>
              <a:t>, </a:t>
            </a:r>
            <a:r>
              <a:rPr lang="en-GB" altLang="en-US" sz="1600" i="1">
                <a:cs typeface="Arial" panose="020B0604020202020204" pitchFamily="34" charset="0"/>
              </a:rPr>
              <a:t>Electron spin coherence exceeding seconds in high-purity silicon</a:t>
            </a:r>
            <a:r>
              <a:rPr lang="en-GB" altLang="en-US" sz="1600">
                <a:cs typeface="Arial" panose="020B0604020202020204" pitchFamily="34" charset="0"/>
              </a:rPr>
              <a:t>, Nature Materials </a:t>
            </a:r>
            <a:r>
              <a:rPr lang="en-GB" altLang="en-US" sz="1600" b="1">
                <a:cs typeface="Arial" panose="020B0604020202020204" pitchFamily="34" charset="0"/>
              </a:rPr>
              <a:t>11</a:t>
            </a:r>
            <a:r>
              <a:rPr lang="en-GB" altLang="en-US" sz="1600">
                <a:cs typeface="Arial" panose="020B0604020202020204" pitchFamily="34" charset="0"/>
              </a:rPr>
              <a:t>, 143 (2012)</a:t>
            </a:r>
          </a:p>
        </p:txBody>
      </p:sp>
      <p:pic>
        <p:nvPicPr>
          <p:cNvPr id="1136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94163"/>
            <a:ext cx="2735263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2071688"/>
            <a:ext cx="2160587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44008" y="1412776"/>
            <a:ext cx="40173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GB" altLang="en-US" sz="2000" dirty="0">
                <a:solidFill>
                  <a:schemeClr val="tx2"/>
                </a:solidFill>
              </a:rPr>
              <a:t>Silicon: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en-GB" altLang="en-US" sz="2000" dirty="0">
                <a:solidFill>
                  <a:schemeClr val="tx2"/>
                </a:solidFill>
              </a:rPr>
              <a:t>Low impurity density 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en-GB" altLang="en-US" sz="2000" dirty="0">
                <a:solidFill>
                  <a:schemeClr val="tx2"/>
                </a:solidFill>
              </a:rPr>
              <a:t>Low density of nuclear spins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en-GB" altLang="en-US" sz="2000" dirty="0">
                <a:solidFill>
                  <a:schemeClr val="tx2"/>
                </a:solidFill>
              </a:rPr>
              <a:t>Can use enriched </a:t>
            </a:r>
            <a:r>
              <a:rPr lang="en-GB" altLang="en-US" sz="2000" baseline="30000" dirty="0">
                <a:solidFill>
                  <a:schemeClr val="tx2"/>
                </a:solidFill>
              </a:rPr>
              <a:t>28</a:t>
            </a:r>
            <a:r>
              <a:rPr lang="en-GB" altLang="en-US" sz="2000" dirty="0">
                <a:solidFill>
                  <a:schemeClr val="tx2"/>
                </a:solidFill>
              </a:rPr>
              <a:t>Si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en-GB" altLang="en-US" sz="2000" dirty="0">
                <a:solidFill>
                  <a:schemeClr val="tx2"/>
                </a:solidFill>
              </a:rPr>
              <a:t>Low spin orbit coupling</a:t>
            </a:r>
          </a:p>
        </p:txBody>
      </p:sp>
      <p:sp>
        <p:nvSpPr>
          <p:cNvPr id="113671" name="Rectangle 3"/>
          <p:cNvSpPr>
            <a:spLocks noChangeArrowheads="1"/>
          </p:cNvSpPr>
          <p:nvPr/>
        </p:nvSpPr>
        <p:spPr bwMode="auto">
          <a:xfrm>
            <a:off x="2987675" y="3060700"/>
            <a:ext cx="457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0000"/>
                </a:solidFill>
                <a:cs typeface="Arial" panose="020B0604020202020204" pitchFamily="34" charset="0"/>
              </a:rPr>
              <a:t>Nuclear </a:t>
            </a:r>
            <a:r>
              <a:rPr lang="en-GB" altLang="en-US" sz="1600" i="1">
                <a:solidFill>
                  <a:srgbClr val="000000"/>
                </a:solidFill>
                <a:cs typeface="Arial" panose="020B0604020202020204" pitchFamily="34" charset="0"/>
              </a:rPr>
              <a:t>T</a:t>
            </a:r>
            <a:r>
              <a:rPr lang="en-GB" altLang="en-US" sz="1600" baseline="-2500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en-GB" altLang="en-US" sz="1600">
                <a:solidFill>
                  <a:srgbClr val="000000"/>
                </a:solidFill>
                <a:cs typeface="Arial" panose="020B0604020202020204" pitchFamily="34" charset="0"/>
              </a:rPr>
              <a:t> = 3 hours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0000"/>
                </a:solidFill>
                <a:cs typeface="Arial" panose="020B0604020202020204" pitchFamily="34" charset="0"/>
              </a:rPr>
              <a:t>K Saeedi</a:t>
            </a:r>
            <a:r>
              <a:rPr lang="en-GB" altLang="en-US" sz="1600" i="1">
                <a:solidFill>
                  <a:srgbClr val="000000"/>
                </a:solidFill>
                <a:cs typeface="Arial" panose="020B0604020202020204" pitchFamily="34" charset="0"/>
              </a:rPr>
              <a:t> et al.</a:t>
            </a:r>
            <a:r>
              <a:rPr lang="en-GB" altLang="en-US" sz="1600">
                <a:solidFill>
                  <a:srgbClr val="000000"/>
                </a:solidFill>
                <a:cs typeface="Arial" panose="020B0604020202020204" pitchFamily="34" charset="0"/>
              </a:rPr>
              <a:t>, Science </a:t>
            </a:r>
            <a:r>
              <a:rPr lang="en-GB" altLang="en-US" sz="1600" b="1">
                <a:solidFill>
                  <a:srgbClr val="000000"/>
                </a:solidFill>
                <a:cs typeface="Arial" panose="020B0604020202020204" pitchFamily="34" charset="0"/>
              </a:rPr>
              <a:t>342</a:t>
            </a:r>
            <a:r>
              <a:rPr lang="en-GB" altLang="en-US" sz="1600">
                <a:solidFill>
                  <a:srgbClr val="000000"/>
                </a:solidFill>
                <a:cs typeface="Arial" panose="020B0604020202020204" pitchFamily="34" charset="0"/>
              </a:rPr>
              <a:t>, 830 (2013)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9592" y="130597"/>
            <a:ext cx="8245475" cy="346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Fabrication    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Initialisation     Readout     Control     Coherence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754514"/>
            <a:ext cx="1276714" cy="957536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6588224" y="116632"/>
            <a:ext cx="1656184" cy="41967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16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10"/>
          <p:cNvSpPr>
            <a:spLocks noChangeArrowheads="1"/>
          </p:cNvSpPr>
          <p:nvPr/>
        </p:nvSpPr>
        <p:spPr bwMode="auto">
          <a:xfrm>
            <a:off x="460375" y="908050"/>
            <a:ext cx="8504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r>
              <a:rPr lang="en-GB" altLang="en-US" sz="4000"/>
              <a:t>Magnetism</a:t>
            </a:r>
          </a:p>
        </p:txBody>
      </p:sp>
      <p:sp>
        <p:nvSpPr>
          <p:cNvPr id="16390" name="Oval 1"/>
          <p:cNvSpPr>
            <a:spLocks noChangeArrowheads="1"/>
          </p:cNvSpPr>
          <p:nvPr/>
        </p:nvSpPr>
        <p:spPr bwMode="auto">
          <a:xfrm rot="-1520044">
            <a:off x="3889375" y="4268788"/>
            <a:ext cx="1008063" cy="555625"/>
          </a:xfrm>
          <a:prstGeom prst="ellipse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/>
          </a:p>
        </p:txBody>
      </p:sp>
      <p:cxnSp>
        <p:nvCxnSpPr>
          <p:cNvPr id="16391" name="Straight Arrow Connector 3"/>
          <p:cNvCxnSpPr>
            <a:cxnSpLocks noChangeShapeType="1"/>
          </p:cNvCxnSpPr>
          <p:nvPr/>
        </p:nvCxnSpPr>
        <p:spPr bwMode="auto">
          <a:xfrm flipH="1" flipV="1">
            <a:off x="3924300" y="3757613"/>
            <a:ext cx="468313" cy="7889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2" name="Straight Arrow Connector 10"/>
          <p:cNvCxnSpPr>
            <a:cxnSpLocks noChangeShapeType="1"/>
          </p:cNvCxnSpPr>
          <p:nvPr/>
        </p:nvCxnSpPr>
        <p:spPr bwMode="auto">
          <a:xfrm flipV="1">
            <a:off x="4427538" y="4787900"/>
            <a:ext cx="107950" cy="365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4284663" y="5013325"/>
            <a:ext cx="1481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/>
              <a:t>Current, </a:t>
            </a:r>
            <a:r>
              <a:rPr lang="en-GB" altLang="en-US" i="1">
                <a:latin typeface="Cambria Math" panose="02040503050406030204" pitchFamily="18" charset="0"/>
              </a:rPr>
              <a:t>I</a:t>
            </a:r>
          </a:p>
        </p:txBody>
      </p:sp>
      <p:sp>
        <p:nvSpPr>
          <p:cNvPr id="16394" name="TextBox 16"/>
          <p:cNvSpPr txBox="1">
            <a:spLocks noChangeArrowheads="1"/>
          </p:cNvSpPr>
          <p:nvPr/>
        </p:nvSpPr>
        <p:spPr bwMode="auto">
          <a:xfrm>
            <a:off x="2828925" y="3316288"/>
            <a:ext cx="1196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/>
              <a:t>Area, </a:t>
            </a:r>
            <a:r>
              <a:rPr lang="en-GB" altLang="en-US" b="1">
                <a:latin typeface="Cambria Math" panose="02040503050406030204" pitchFamily="18" charset="0"/>
              </a:rPr>
              <a:t>A</a:t>
            </a:r>
          </a:p>
        </p:txBody>
      </p:sp>
      <p:sp>
        <p:nvSpPr>
          <p:cNvPr id="16395" name="TextBox 1"/>
          <p:cNvSpPr txBox="1">
            <a:spLocks noChangeArrowheads="1"/>
          </p:cNvSpPr>
          <p:nvPr/>
        </p:nvSpPr>
        <p:spPr bwMode="auto">
          <a:xfrm>
            <a:off x="1116013" y="2205038"/>
            <a:ext cx="3683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/>
              <a:t>Current loop has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i="1"/>
              <a:t>magnetic moment</a:t>
            </a:r>
            <a:r>
              <a:rPr lang="en-GB" altLang="en-US"/>
              <a:t>, </a:t>
            </a:r>
            <a:r>
              <a:rPr lang="en-GB" altLang="en-US" b="1">
                <a:latin typeface="Cambria Math" panose="02040503050406030204" pitchFamily="18" charset="0"/>
              </a:rPr>
              <a:t>µ</a:t>
            </a:r>
            <a:r>
              <a:rPr lang="en-GB" altLang="en-US">
                <a:latin typeface="Cambria Math" panose="02040503050406030204" pitchFamily="18" charset="0"/>
              </a:rPr>
              <a:t> = </a:t>
            </a:r>
            <a:r>
              <a:rPr lang="en-GB" altLang="en-US" i="1">
                <a:latin typeface="Cambria Math" panose="02040503050406030204" pitchFamily="18" charset="0"/>
              </a:rPr>
              <a:t>I</a:t>
            </a:r>
            <a:r>
              <a:rPr lang="en-GB" altLang="en-US">
                <a:latin typeface="Cambria Math" panose="02040503050406030204" pitchFamily="18" charset="0"/>
              </a:rPr>
              <a:t> </a:t>
            </a:r>
            <a:r>
              <a:rPr lang="en-GB" altLang="en-US" b="1">
                <a:latin typeface="Cambria Math" panose="02040503050406030204" pitchFamily="18" charset="0"/>
              </a:rPr>
              <a:t>A</a:t>
            </a:r>
          </a:p>
        </p:txBody>
      </p:sp>
      <p:grpSp>
        <p:nvGrpSpPr>
          <p:cNvPr id="16396" name="Group 6"/>
          <p:cNvGrpSpPr>
            <a:grpSpLocks/>
          </p:cNvGrpSpPr>
          <p:nvPr/>
        </p:nvGrpSpPr>
        <p:grpSpPr bwMode="auto">
          <a:xfrm rot="-1304658">
            <a:off x="1320800" y="3362325"/>
            <a:ext cx="792163" cy="2157413"/>
            <a:chOff x="1115616" y="3318996"/>
            <a:chExt cx="792088" cy="2156292"/>
          </a:xfrm>
        </p:grpSpPr>
        <p:sp>
          <p:nvSpPr>
            <p:cNvPr id="16398" name="Rectangle 17"/>
            <p:cNvSpPr>
              <a:spLocks noChangeArrowheads="1"/>
            </p:cNvSpPr>
            <p:nvPr/>
          </p:nvSpPr>
          <p:spPr bwMode="auto">
            <a:xfrm>
              <a:off x="1115616" y="3318996"/>
              <a:ext cx="792088" cy="1079500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ts val="3600"/>
                </a:lnSpc>
                <a:spcBef>
                  <a:spcPts val="500"/>
                </a:spcBef>
                <a:buClr>
                  <a:srgbClr val="990033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90033"/>
                </a:buClr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0033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16399" name="Rectangle 4"/>
            <p:cNvSpPr>
              <a:spLocks noChangeArrowheads="1"/>
            </p:cNvSpPr>
            <p:nvPr/>
          </p:nvSpPr>
          <p:spPr bwMode="auto">
            <a:xfrm>
              <a:off x="1115616" y="4395788"/>
              <a:ext cx="792088" cy="10795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ts val="3600"/>
                </a:lnSpc>
                <a:spcBef>
                  <a:spcPts val="500"/>
                </a:spcBef>
                <a:buClr>
                  <a:srgbClr val="990033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90033"/>
                </a:buClr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0033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16400" name="TextBox 5"/>
            <p:cNvSpPr txBox="1">
              <a:spLocks noChangeArrowheads="1"/>
            </p:cNvSpPr>
            <p:nvPr/>
          </p:nvSpPr>
          <p:spPr bwMode="auto">
            <a:xfrm>
              <a:off x="1307918" y="3485326"/>
              <a:ext cx="444352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ts val="3600"/>
                </a:lnSpc>
                <a:spcBef>
                  <a:spcPts val="500"/>
                </a:spcBef>
                <a:buClr>
                  <a:srgbClr val="990033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90033"/>
                </a:buClr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0033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N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17" name="Rectangle 27"/>
          <p:cNvSpPr>
            <a:spLocks noChangeArrowheads="1"/>
          </p:cNvSpPr>
          <p:nvPr/>
        </p:nvSpPr>
        <p:spPr bwMode="auto">
          <a:xfrm>
            <a:off x="5081662" y="6075064"/>
            <a:ext cx="33067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GB" altLang="en-US" sz="1400" dirty="0"/>
              <a:t>Chapter 1, Blundell, Magnetism in Condensed Matter, OUP 2001</a:t>
            </a:r>
          </a:p>
        </p:txBody>
      </p:sp>
    </p:spTree>
    <p:extLst>
      <p:ext uri="{BB962C8B-B14F-4D97-AF65-F5344CB8AC3E}">
        <p14:creationId xmlns:p14="http://schemas.microsoft.com/office/powerpoint/2010/main" val="287002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1"/>
          <p:cNvSpPr>
            <a:spLocks noChangeArrowheads="1"/>
          </p:cNvSpPr>
          <p:nvPr/>
        </p:nvSpPr>
        <p:spPr bwMode="auto">
          <a:xfrm>
            <a:off x="5724525" y="2133600"/>
            <a:ext cx="324008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cs typeface="Arial" panose="020B0604020202020204" pitchFamily="34" charset="0"/>
              </a:rPr>
              <a:t>Use </a:t>
            </a:r>
            <a:r>
              <a:rPr lang="en-GB" altLang="en-US" sz="1600" baseline="30000">
                <a:cs typeface="Arial" panose="020B0604020202020204" pitchFamily="34" charset="0"/>
              </a:rPr>
              <a:t>28</a:t>
            </a:r>
            <a:r>
              <a:rPr lang="en-GB" altLang="en-US" sz="1600">
                <a:cs typeface="Arial" panose="020B0604020202020204" pitchFamily="34" charset="0"/>
              </a:rPr>
              <a:t>Si: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cs typeface="Arial" panose="020B0604020202020204" pitchFamily="34" charset="0"/>
              </a:rPr>
              <a:t>JT Muhonen </a:t>
            </a:r>
            <a:r>
              <a:rPr lang="en-GB" altLang="en-US" sz="1600" i="1">
                <a:cs typeface="Arial" panose="020B0604020202020204" pitchFamily="34" charset="0"/>
              </a:rPr>
              <a:t>et al.</a:t>
            </a:r>
            <a:r>
              <a:rPr lang="en-GB" altLang="en-US" sz="1600">
                <a:cs typeface="Arial" panose="020B0604020202020204" pitchFamily="34" charset="0"/>
              </a:rPr>
              <a:t>, </a:t>
            </a:r>
            <a:r>
              <a:rPr lang="en-GB" altLang="en-US" sz="1600" i="1">
                <a:cs typeface="Arial" panose="020B0604020202020204" pitchFamily="34" charset="0"/>
              </a:rPr>
              <a:t>Storing quantum information for 30 seconds in a nanoelectronic device</a:t>
            </a:r>
            <a:r>
              <a:rPr lang="en-GB" altLang="en-US" sz="1600">
                <a:cs typeface="Arial" panose="020B0604020202020204" pitchFamily="34" charset="0"/>
              </a:rPr>
              <a:t>, Nature Nano </a:t>
            </a:r>
            <a:r>
              <a:rPr lang="en-GB" altLang="en-US" sz="1600" b="1">
                <a:cs typeface="Arial" panose="020B0604020202020204" pitchFamily="34" charset="0"/>
              </a:rPr>
              <a:t>9</a:t>
            </a:r>
            <a:r>
              <a:rPr lang="en-GB" altLang="en-US" sz="1600">
                <a:cs typeface="Arial" panose="020B0604020202020204" pitchFamily="34" charset="0"/>
              </a:rPr>
              <a:t>, 986 (2014)</a:t>
            </a:r>
          </a:p>
        </p:txBody>
      </p:sp>
      <p:grpSp>
        <p:nvGrpSpPr>
          <p:cNvPr id="115716" name="Group 8"/>
          <p:cNvGrpSpPr>
            <a:grpSpLocks/>
          </p:cNvGrpSpPr>
          <p:nvPr/>
        </p:nvGrpSpPr>
        <p:grpSpPr bwMode="auto">
          <a:xfrm>
            <a:off x="1258888" y="1527175"/>
            <a:ext cx="2992437" cy="1871663"/>
            <a:chOff x="5724128" y="4149080"/>
            <a:chExt cx="2991991" cy="1872208"/>
          </a:xfrm>
        </p:grpSpPr>
        <p:pic>
          <p:nvPicPr>
            <p:cNvPr id="115724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4149080"/>
              <a:ext cx="2847975" cy="173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8244702" y="4149080"/>
              <a:ext cx="471417" cy="431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24128" y="5589362"/>
              <a:ext cx="2160265" cy="431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pic>
        <p:nvPicPr>
          <p:cNvPr id="115717" name="Picture 5" descr="Image result for uns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439863"/>
            <a:ext cx="18208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3398838"/>
            <a:ext cx="686752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71500" y="3260725"/>
            <a:ext cx="471488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4100513" y="3357563"/>
            <a:ext cx="471487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899592" y="130597"/>
            <a:ext cx="8245475" cy="346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Fabrication    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Initialisation     Readout     Control     Coherence</a:t>
            </a:r>
          </a:p>
        </p:txBody>
      </p:sp>
      <p:sp>
        <p:nvSpPr>
          <p:cNvPr id="20" name="Oval 19"/>
          <p:cNvSpPr/>
          <p:nvPr/>
        </p:nvSpPr>
        <p:spPr>
          <a:xfrm>
            <a:off x="6516514" y="115888"/>
            <a:ext cx="1655886" cy="36078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754514"/>
            <a:ext cx="1276714" cy="957536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950913" y="696912"/>
            <a:ext cx="8229600" cy="86042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kern="0" dirty="0" smtClean="0"/>
              <a:t>Coherence: single electron spin</a:t>
            </a:r>
          </a:p>
        </p:txBody>
      </p:sp>
    </p:spTree>
    <p:extLst>
      <p:ext uri="{BB962C8B-B14F-4D97-AF65-F5344CB8AC3E}">
        <p14:creationId xmlns:p14="http://schemas.microsoft.com/office/powerpoint/2010/main" val="313102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1771650"/>
            <a:ext cx="5046662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7764" name="Group 8"/>
          <p:cNvGrpSpPr>
            <a:grpSpLocks/>
          </p:cNvGrpSpPr>
          <p:nvPr/>
        </p:nvGrpSpPr>
        <p:grpSpPr bwMode="auto">
          <a:xfrm>
            <a:off x="5938838" y="4221163"/>
            <a:ext cx="2992437" cy="1871662"/>
            <a:chOff x="5724128" y="4149080"/>
            <a:chExt cx="2991991" cy="1872208"/>
          </a:xfrm>
        </p:grpSpPr>
        <p:pic>
          <p:nvPicPr>
            <p:cNvPr id="117771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4149080"/>
              <a:ext cx="2847975" cy="173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8244702" y="4149080"/>
              <a:ext cx="471417" cy="431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24128" y="5589362"/>
              <a:ext cx="2160265" cy="431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pic>
        <p:nvPicPr>
          <p:cNvPr id="117765" name="Picture 5" descr="Image result for uns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439863"/>
            <a:ext cx="18208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71500" y="3260725"/>
            <a:ext cx="471488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17767" name="Rectangle 18"/>
          <p:cNvSpPr>
            <a:spLocks noChangeArrowheads="1"/>
          </p:cNvSpPr>
          <p:nvPr/>
        </p:nvSpPr>
        <p:spPr bwMode="auto">
          <a:xfrm>
            <a:off x="5724525" y="2133600"/>
            <a:ext cx="324008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cs typeface="Arial" panose="020B0604020202020204" pitchFamily="34" charset="0"/>
              </a:rPr>
              <a:t>Use </a:t>
            </a:r>
            <a:r>
              <a:rPr lang="en-GB" altLang="en-US" sz="1600" baseline="30000">
                <a:cs typeface="Arial" panose="020B0604020202020204" pitchFamily="34" charset="0"/>
              </a:rPr>
              <a:t>28</a:t>
            </a:r>
            <a:r>
              <a:rPr lang="en-GB" altLang="en-US" sz="1600">
                <a:cs typeface="Arial" panose="020B0604020202020204" pitchFamily="34" charset="0"/>
              </a:rPr>
              <a:t>Si: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cs typeface="Arial" panose="020B0604020202020204" pitchFamily="34" charset="0"/>
              </a:rPr>
              <a:t>JT Muhonen </a:t>
            </a:r>
            <a:r>
              <a:rPr lang="en-GB" altLang="en-US" sz="1600" i="1">
                <a:cs typeface="Arial" panose="020B0604020202020204" pitchFamily="34" charset="0"/>
              </a:rPr>
              <a:t>et al.</a:t>
            </a:r>
            <a:r>
              <a:rPr lang="en-GB" altLang="en-US" sz="1600">
                <a:cs typeface="Arial" panose="020B0604020202020204" pitchFamily="34" charset="0"/>
              </a:rPr>
              <a:t>, </a:t>
            </a:r>
            <a:r>
              <a:rPr lang="en-GB" altLang="en-US" sz="1600" i="1">
                <a:cs typeface="Arial" panose="020B0604020202020204" pitchFamily="34" charset="0"/>
              </a:rPr>
              <a:t>Storing quantum information for 30 seconds in a nanoelectronic device</a:t>
            </a:r>
            <a:r>
              <a:rPr lang="en-GB" altLang="en-US" sz="1600">
                <a:cs typeface="Arial" panose="020B0604020202020204" pitchFamily="34" charset="0"/>
              </a:rPr>
              <a:t>, Nature Nano </a:t>
            </a:r>
            <a:r>
              <a:rPr lang="en-GB" altLang="en-US" sz="1600" b="1">
                <a:cs typeface="Arial" panose="020B0604020202020204" pitchFamily="34" charset="0"/>
              </a:rPr>
              <a:t>9</a:t>
            </a:r>
            <a:r>
              <a:rPr lang="en-GB" altLang="en-US" sz="1600">
                <a:cs typeface="Arial" panose="020B0604020202020204" pitchFamily="34" charset="0"/>
              </a:rPr>
              <a:t>, 986 (2014)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99592" y="130597"/>
            <a:ext cx="8245475" cy="346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Fabrication    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Initialisation     Readout     Control     Coherence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754514"/>
            <a:ext cx="1276714" cy="957536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950913" y="696912"/>
            <a:ext cx="8229600" cy="86042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kern="0" dirty="0" smtClean="0"/>
              <a:t>Coherence: single nuclear spin</a:t>
            </a:r>
          </a:p>
        </p:txBody>
      </p:sp>
      <p:sp>
        <p:nvSpPr>
          <p:cNvPr id="20" name="Oval 19"/>
          <p:cNvSpPr/>
          <p:nvPr/>
        </p:nvSpPr>
        <p:spPr>
          <a:xfrm>
            <a:off x="6516514" y="115888"/>
            <a:ext cx="1655886" cy="36078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39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71500" y="3260725"/>
            <a:ext cx="471488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19814" name="TextBox 1"/>
          <p:cNvSpPr txBox="1">
            <a:spLocks noChangeArrowheads="1"/>
          </p:cNvSpPr>
          <p:nvPr/>
        </p:nvSpPr>
        <p:spPr bwMode="auto">
          <a:xfrm>
            <a:off x="879475" y="1773238"/>
            <a:ext cx="6927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Central spin problem: one electron spin in a bath of &gt;1000 nuclear spins.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Intractable to do a full quantum simulation with a classical computer.</a:t>
            </a:r>
          </a:p>
        </p:txBody>
      </p:sp>
      <p:pic>
        <p:nvPicPr>
          <p:cNvPr id="119815" name="Picture 2" descr="C:\Documents and Settings\Gavin Morley\My Documents\By us\cartoons\from Manuel\Silicon lattice\Si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8" b="22839"/>
          <a:stretch>
            <a:fillRect/>
          </a:stretch>
        </p:blipFill>
        <p:spPr bwMode="auto">
          <a:xfrm>
            <a:off x="395288" y="2636838"/>
            <a:ext cx="3333750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6" name="Rectangle 2"/>
          <p:cNvSpPr>
            <a:spLocks noChangeArrowheads="1"/>
          </p:cNvSpPr>
          <p:nvPr/>
        </p:nvSpPr>
        <p:spPr bwMode="auto">
          <a:xfrm>
            <a:off x="2195736" y="5797128"/>
            <a:ext cx="5327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WM Witzel &amp; S Das Sarma, PRB </a:t>
            </a:r>
            <a:r>
              <a:rPr lang="de-DE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74</a:t>
            </a:r>
            <a:r>
              <a:rPr lang="de-DE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035322 (2006)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 Yang &amp; R-B Liu, PRB </a:t>
            </a:r>
            <a:r>
              <a:rPr lang="en-GB" alt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r>
              <a:rPr lang="en-GB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085315 (2008)</a:t>
            </a: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2635250"/>
            <a:ext cx="3717925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9818" name="Group 6"/>
          <p:cNvGrpSpPr>
            <a:grpSpLocks/>
          </p:cNvGrpSpPr>
          <p:nvPr/>
        </p:nvGrpSpPr>
        <p:grpSpPr bwMode="auto">
          <a:xfrm>
            <a:off x="4994275" y="2333625"/>
            <a:ext cx="3538538" cy="3327400"/>
            <a:chOff x="4993704" y="2334083"/>
            <a:chExt cx="3538736" cy="3326593"/>
          </a:xfrm>
        </p:grpSpPr>
        <p:pic>
          <p:nvPicPr>
            <p:cNvPr id="119819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3704" y="2874711"/>
              <a:ext cx="3292100" cy="2785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6965489" y="2781649"/>
              <a:ext cx="1566951" cy="14855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603519" y="2334083"/>
              <a:ext cx="1565363" cy="14871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603519" y="2489620"/>
              <a:ext cx="1565363" cy="14871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784504" y="2710230"/>
              <a:ext cx="1566951" cy="14871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112955" y="2651506"/>
              <a:ext cx="1050984" cy="7554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899592" y="130597"/>
            <a:ext cx="8245475" cy="346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Fabrication    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Initialisation     Readout     Control     Coherence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754514"/>
            <a:ext cx="1276714" cy="957536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6516514" y="115888"/>
            <a:ext cx="1655886" cy="36078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950913" y="696912"/>
            <a:ext cx="8229600" cy="86042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kern="0" dirty="0" smtClean="0"/>
              <a:t>Simulating coherence</a:t>
            </a:r>
          </a:p>
        </p:txBody>
      </p:sp>
    </p:spTree>
    <p:extLst>
      <p:ext uri="{BB962C8B-B14F-4D97-AF65-F5344CB8AC3E}">
        <p14:creationId xmlns:p14="http://schemas.microsoft.com/office/powerpoint/2010/main" val="162776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 idx="4294967295"/>
          </p:nvPr>
        </p:nvSpPr>
        <p:spPr>
          <a:xfrm>
            <a:off x="755576" y="764704"/>
            <a:ext cx="7931224" cy="792634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GB" altLang="en-US" dirty="0" smtClean="0"/>
              <a:t>Conclusions and perspective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1500" y="3260725"/>
            <a:ext cx="471488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21860" name="Rectangle 18"/>
          <p:cNvSpPr>
            <a:spLocks noChangeArrowheads="1"/>
          </p:cNvSpPr>
          <p:nvPr/>
        </p:nvSpPr>
        <p:spPr bwMode="auto">
          <a:xfrm>
            <a:off x="1547813" y="3106738"/>
            <a:ext cx="59039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cs typeface="Arial" panose="020B0604020202020204" pitchFamily="34" charset="0"/>
              </a:rPr>
              <a:t>Need to couple up two donors</a:t>
            </a:r>
          </a:p>
        </p:txBody>
      </p:sp>
      <p:sp>
        <p:nvSpPr>
          <p:cNvPr id="7" name="Rectangle 6"/>
          <p:cNvSpPr/>
          <p:nvPr/>
        </p:nvSpPr>
        <p:spPr>
          <a:xfrm>
            <a:off x="899592" y="130597"/>
            <a:ext cx="8245475" cy="346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Fabrication    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Initialisation     Readout     Control     Coherence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754514"/>
            <a:ext cx="1276714" cy="9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0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5" name="Picture 5" descr="Image result for uns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439863"/>
            <a:ext cx="18208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71500" y="3260725"/>
            <a:ext cx="471488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899592" y="130597"/>
            <a:ext cx="8245475" cy="346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Fabrication    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Initialisation     Readout     Control     Coherence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754514"/>
            <a:ext cx="1276714" cy="957536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950913" y="840382"/>
            <a:ext cx="8229600" cy="86042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kern="0" dirty="0" smtClean="0"/>
              <a:t>How to couple up two donors?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16" y="1901266"/>
            <a:ext cx="4090332" cy="39760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80112" y="2349319"/>
            <a:ext cx="34369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TF Watson, B Weber, Y-L Hsueh, LCL </a:t>
            </a:r>
            <a:r>
              <a:rPr lang="en-GB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Hollenberg</a:t>
            </a:r>
            <a:r>
              <a:rPr lang="en-GB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R Rahman, MY Simmons, </a:t>
            </a:r>
            <a:r>
              <a:rPr lang="en-GB" sz="1800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Atomically engineered electron </a:t>
            </a:r>
            <a:r>
              <a:rPr lang="en-GB" sz="1800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spin lifetimes </a:t>
            </a:r>
            <a:r>
              <a:rPr lang="en-GB" sz="1800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GB" sz="1800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s in silicon</a:t>
            </a:r>
            <a:r>
              <a:rPr lang="en-GB" sz="1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Sci </a:t>
            </a:r>
            <a:r>
              <a:rPr lang="en-GB" sz="18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</a:t>
            </a:r>
            <a:r>
              <a:rPr lang="en-GB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3, e1602811 </a:t>
            </a:r>
            <a:r>
              <a:rPr lang="en-GB" sz="1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(2017)</a:t>
            </a:r>
            <a:endParaRPr lang="en-GB" sz="18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03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5" name="Picture 5" descr="Image result for uns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439863"/>
            <a:ext cx="18208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71500" y="3260725"/>
            <a:ext cx="471488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899592" y="130597"/>
            <a:ext cx="8245475" cy="346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Fabrication    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Initialisation     Readout     Control     Coherence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50913" y="840382"/>
            <a:ext cx="5709319" cy="86042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kern="0" dirty="0" smtClean="0"/>
              <a:t>Lithographically-defined quantum dots in silicon</a:t>
            </a:r>
          </a:p>
        </p:txBody>
      </p:sp>
      <p:sp>
        <p:nvSpPr>
          <p:cNvPr id="3" name="Rectangle 2"/>
          <p:cNvSpPr/>
          <p:nvPr/>
        </p:nvSpPr>
        <p:spPr>
          <a:xfrm>
            <a:off x="4644008" y="2204864"/>
            <a:ext cx="343695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GB" sz="1600" baseline="-25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GB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28 </a:t>
            </a:r>
            <a:r>
              <a:rPr lang="en-GB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</a:t>
            </a:r>
            <a:endParaRPr lang="en-GB" sz="16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1600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GB" sz="1600" baseline="-25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GB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= 120 µs</a:t>
            </a:r>
          </a:p>
          <a:p>
            <a:r>
              <a:rPr lang="en-GB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qubit gate in 500 ns</a:t>
            </a:r>
          </a:p>
          <a:p>
            <a:endParaRPr lang="en-GB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 </a:t>
            </a:r>
            <a:r>
              <a:rPr lang="en-GB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Veldhorst</a:t>
            </a:r>
            <a:r>
              <a:rPr lang="en-GB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CH Yang, JCC Hwang, W Huang, JP </a:t>
            </a:r>
            <a:r>
              <a:rPr lang="en-GB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Dehollain</a:t>
            </a:r>
            <a:r>
              <a:rPr lang="en-GB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JT </a:t>
            </a:r>
            <a:r>
              <a:rPr lang="en-GB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Muhonen</a:t>
            </a:r>
            <a:r>
              <a:rPr lang="en-GB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 Simmons,</a:t>
            </a:r>
            <a:endParaRPr lang="en-GB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GB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Laucht</a:t>
            </a:r>
            <a:r>
              <a:rPr lang="en-GB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FE Hudson, KM Itoh, A Morello &amp; AS </a:t>
            </a:r>
            <a:r>
              <a:rPr lang="en-GB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Dzurak</a:t>
            </a:r>
            <a:r>
              <a:rPr lang="en-GB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r>
              <a:rPr lang="en-GB" sz="1600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GB" sz="1600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two-qubit logic gate in </a:t>
            </a:r>
            <a:r>
              <a:rPr lang="en-GB" sz="1600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silicon</a:t>
            </a:r>
            <a:r>
              <a:rPr lang="en-GB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Nature </a:t>
            </a:r>
            <a:r>
              <a:rPr lang="en-GB" sz="1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526</a:t>
            </a:r>
            <a:r>
              <a:rPr lang="en-GB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410 (2015)</a:t>
            </a:r>
            <a:endParaRPr lang="en-GB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16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 </a:t>
            </a:r>
            <a:r>
              <a:rPr lang="en-GB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Veldhorst</a:t>
            </a:r>
            <a:r>
              <a:rPr lang="en-GB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</a:t>
            </a:r>
            <a:r>
              <a:rPr lang="en-GB" sz="1600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</a:t>
            </a:r>
            <a:r>
              <a:rPr lang="en-GB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r>
              <a:rPr lang="en-GB" sz="1600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</a:t>
            </a:r>
            <a:r>
              <a:rPr lang="en-GB" sz="1600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addressable quantum dot qubit with fault-tolerant fidelity.</a:t>
            </a:r>
          </a:p>
          <a:p>
            <a:r>
              <a:rPr lang="en-GB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Nature </a:t>
            </a:r>
            <a:r>
              <a:rPr lang="en-GB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Nano </a:t>
            </a:r>
            <a:r>
              <a:rPr lang="en-GB" sz="1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GB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981 </a:t>
            </a:r>
            <a:r>
              <a:rPr lang="en-GB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(2014</a:t>
            </a:r>
            <a:r>
              <a:rPr lang="en-GB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GB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1956888"/>
            <a:ext cx="2604957" cy="429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9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/>
          <p:cNvSpPr>
            <a:spLocks noChangeArrowheads="1"/>
          </p:cNvSpPr>
          <p:nvPr/>
        </p:nvSpPr>
        <p:spPr bwMode="auto">
          <a:xfrm>
            <a:off x="395288" y="4667250"/>
            <a:ext cx="605948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600">
                <a:cs typeface="Arial" panose="020B0604020202020204" pitchFamily="34" charset="0"/>
              </a:rPr>
              <a:t>T Sekiguchi </a:t>
            </a:r>
            <a:r>
              <a:rPr lang="fr-FR" altLang="en-US" sz="1600" i="1">
                <a:cs typeface="Arial" panose="020B0604020202020204" pitchFamily="34" charset="0"/>
              </a:rPr>
              <a:t>et al.</a:t>
            </a:r>
            <a:r>
              <a:rPr lang="fr-FR" altLang="en-US" sz="1600">
                <a:cs typeface="Arial" panose="020B0604020202020204" pitchFamily="34" charset="0"/>
              </a:rPr>
              <a:t>, PRL </a:t>
            </a:r>
            <a:r>
              <a:rPr lang="fr-FR" altLang="en-US" sz="1600" b="1">
                <a:cs typeface="Arial" panose="020B0604020202020204" pitchFamily="34" charset="0"/>
              </a:rPr>
              <a:t>104</a:t>
            </a:r>
            <a:r>
              <a:rPr lang="fr-FR" altLang="en-US" sz="1600">
                <a:cs typeface="Arial" panose="020B0604020202020204" pitchFamily="34" charset="0"/>
              </a:rPr>
              <a:t>, 137402 (2010)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cs typeface="Arial" panose="020B0604020202020204" pitchFamily="34" charset="0"/>
              </a:rPr>
              <a:t>GW Morley </a:t>
            </a:r>
            <a:r>
              <a:rPr lang="en-GB" altLang="en-US" sz="1600" i="1">
                <a:cs typeface="Arial" panose="020B0604020202020204" pitchFamily="34" charset="0"/>
              </a:rPr>
              <a:t>et al.</a:t>
            </a:r>
            <a:r>
              <a:rPr lang="en-GB" altLang="en-US" sz="1600">
                <a:cs typeface="Arial" panose="020B0604020202020204" pitchFamily="34" charset="0"/>
              </a:rPr>
              <a:t>, Nature Materials </a:t>
            </a:r>
            <a:r>
              <a:rPr lang="en-GB" altLang="en-US" sz="1600" b="1">
                <a:cs typeface="Arial" panose="020B0604020202020204" pitchFamily="34" charset="0"/>
              </a:rPr>
              <a:t>9</a:t>
            </a:r>
            <a:r>
              <a:rPr lang="en-GB" altLang="en-US" sz="1600">
                <a:cs typeface="Arial" panose="020B0604020202020204" pitchFamily="34" charset="0"/>
              </a:rPr>
              <a:t>, 725 (2010)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cs typeface="Arial" panose="020B0604020202020204" pitchFamily="34" charset="0"/>
              </a:rPr>
              <a:t>MH Mohammady, GW Morley &amp; TS Monteiro, PRL </a:t>
            </a:r>
            <a:r>
              <a:rPr lang="en-GB" altLang="en-US" sz="1600" b="1">
                <a:cs typeface="Arial" panose="020B0604020202020204" pitchFamily="34" charset="0"/>
              </a:rPr>
              <a:t>105</a:t>
            </a:r>
            <a:r>
              <a:rPr lang="en-GB" altLang="en-US" sz="1600">
                <a:cs typeface="Arial" panose="020B0604020202020204" pitchFamily="34" charset="0"/>
              </a:rPr>
              <a:t>, 067602 (2010)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cs typeface="Arial" panose="020B0604020202020204" pitchFamily="34" charset="0"/>
              </a:rPr>
              <a:t>RE George </a:t>
            </a:r>
            <a:r>
              <a:rPr lang="en-GB" altLang="en-US" sz="1600" i="1">
                <a:cs typeface="Arial" panose="020B0604020202020204" pitchFamily="34" charset="0"/>
              </a:rPr>
              <a:t>et al.</a:t>
            </a:r>
            <a:r>
              <a:rPr lang="en-GB" altLang="en-US" sz="1600">
                <a:cs typeface="Arial" panose="020B0604020202020204" pitchFamily="34" charset="0"/>
              </a:rPr>
              <a:t>, PRL </a:t>
            </a:r>
            <a:r>
              <a:rPr lang="en-GB" altLang="en-US" sz="1600" b="1">
                <a:cs typeface="Arial" panose="020B0604020202020204" pitchFamily="34" charset="0"/>
              </a:rPr>
              <a:t>105,</a:t>
            </a:r>
            <a:r>
              <a:rPr lang="en-GB" altLang="en-US" sz="1600">
                <a:cs typeface="Arial" panose="020B0604020202020204" pitchFamily="34" charset="0"/>
              </a:rPr>
              <a:t> 067601 (2010)</a:t>
            </a:r>
            <a:endParaRPr lang="fr-FR" altLang="en-US" sz="160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600">
                <a:cs typeface="Arial" panose="020B0604020202020204" pitchFamily="34" charset="0"/>
              </a:rPr>
              <a:t>GW Morley </a:t>
            </a:r>
            <a:r>
              <a:rPr lang="fr-FR" altLang="en-US" sz="1600" i="1">
                <a:cs typeface="Arial" panose="020B0604020202020204" pitchFamily="34" charset="0"/>
              </a:rPr>
              <a:t>et al.</a:t>
            </a:r>
            <a:r>
              <a:rPr lang="fr-FR" altLang="en-US" sz="1600">
                <a:cs typeface="Arial" panose="020B0604020202020204" pitchFamily="34" charset="0"/>
              </a:rPr>
              <a:t>, Nature Materials </a:t>
            </a:r>
            <a:r>
              <a:rPr lang="fr-FR" altLang="en-US" sz="1600" b="1">
                <a:cs typeface="Arial" panose="020B0604020202020204" pitchFamily="34" charset="0"/>
              </a:rPr>
              <a:t>12</a:t>
            </a:r>
            <a:r>
              <a:rPr lang="fr-FR" altLang="en-US" sz="1600">
                <a:cs typeface="Arial" panose="020B0604020202020204" pitchFamily="34" charset="0"/>
              </a:rPr>
              <a:t>, 103 (2013)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600">
                <a:cs typeface="Arial" panose="020B0604020202020204" pitchFamily="34" charset="0"/>
              </a:rPr>
              <a:t>G Wolfowicz </a:t>
            </a:r>
            <a:r>
              <a:rPr lang="fr-FR" altLang="en-US" sz="1600" i="1">
                <a:cs typeface="Arial" panose="020B0604020202020204" pitchFamily="34" charset="0"/>
              </a:rPr>
              <a:t>et al.,</a:t>
            </a:r>
            <a:r>
              <a:rPr lang="fr-FR" altLang="en-US" sz="1600">
                <a:cs typeface="Arial" panose="020B0604020202020204" pitchFamily="34" charset="0"/>
              </a:rPr>
              <a:t> Nature Nano </a:t>
            </a:r>
            <a:r>
              <a:rPr lang="fr-FR" altLang="en-US" sz="1600" b="1">
                <a:cs typeface="Arial" panose="020B0604020202020204" pitchFamily="34" charset="0"/>
              </a:rPr>
              <a:t>8</a:t>
            </a:r>
            <a:r>
              <a:rPr lang="fr-FR" altLang="en-US" sz="1600">
                <a:cs typeface="Arial" panose="020B0604020202020204" pitchFamily="34" charset="0"/>
              </a:rPr>
              <a:t>, 561 (2013)</a:t>
            </a:r>
          </a:p>
        </p:txBody>
      </p:sp>
      <p:pic>
        <p:nvPicPr>
          <p:cNvPr id="123907" name="Picture 2" descr="C:\Documents and Settings\Gavin Morley\My Documents\By us\papers\SiBi\Nature Materials submission\press release\artwork\GWM_SiBi_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9"/>
          <a:stretch>
            <a:fillRect/>
          </a:stretch>
        </p:blipFill>
        <p:spPr bwMode="auto">
          <a:xfrm>
            <a:off x="4787900" y="1795463"/>
            <a:ext cx="3706813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8" name="TextBox 9"/>
          <p:cNvSpPr txBox="1">
            <a:spLocks noChangeArrowheads="1"/>
          </p:cNvSpPr>
          <p:nvPr/>
        </p:nvSpPr>
        <p:spPr bwMode="auto">
          <a:xfrm>
            <a:off x="6110288" y="4451350"/>
            <a:ext cx="25923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latin typeface="Arial" panose="020B0604020202020204" pitchFamily="34" charset="0"/>
                <a:cs typeface="Arial" panose="020B0604020202020204" pitchFamily="34" charset="0"/>
              </a:rPr>
              <a:t>Image by Manuel Vögtli</a:t>
            </a:r>
          </a:p>
        </p:txBody>
      </p:sp>
      <p:sp>
        <p:nvSpPr>
          <p:cNvPr id="123909" name="Title 1"/>
          <p:cNvSpPr>
            <a:spLocks noGrp="1"/>
          </p:cNvSpPr>
          <p:nvPr>
            <p:ph type="title" idx="4294967295"/>
          </p:nvPr>
        </p:nvSpPr>
        <p:spPr>
          <a:xfrm>
            <a:off x="899592" y="692696"/>
            <a:ext cx="7787208" cy="864642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GB" altLang="en-US" dirty="0" smtClean="0"/>
              <a:t>Bismuth donors in silicon</a:t>
            </a:r>
          </a:p>
        </p:txBody>
      </p:sp>
    </p:spTree>
    <p:extLst>
      <p:ext uri="{BB962C8B-B14F-4D97-AF65-F5344CB8AC3E}">
        <p14:creationId xmlns:p14="http://schemas.microsoft.com/office/powerpoint/2010/main" val="46154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7913" y="1206500"/>
            <a:ext cx="6950075" cy="24606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5955" name="TextBox 43"/>
          <p:cNvSpPr txBox="1">
            <a:spLocks noChangeArrowheads="1"/>
          </p:cNvSpPr>
          <p:nvPr/>
        </p:nvSpPr>
        <p:spPr bwMode="auto">
          <a:xfrm>
            <a:off x="1763713" y="427038"/>
            <a:ext cx="67675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>
                <a:latin typeface="Arial" panose="020B0604020202020204" pitchFamily="34" charset="0"/>
              </a:rPr>
              <a:t>Phosphorus qubits in silicon</a:t>
            </a:r>
          </a:p>
        </p:txBody>
      </p:sp>
      <p:grpSp>
        <p:nvGrpSpPr>
          <p:cNvPr id="125956" name="Group 2"/>
          <p:cNvGrpSpPr>
            <a:grpSpLocks/>
          </p:cNvGrpSpPr>
          <p:nvPr/>
        </p:nvGrpSpPr>
        <p:grpSpPr bwMode="auto">
          <a:xfrm>
            <a:off x="468313" y="3667125"/>
            <a:ext cx="3833812" cy="2508250"/>
            <a:chOff x="467544" y="3523228"/>
            <a:chExt cx="3834032" cy="2508552"/>
          </a:xfrm>
        </p:grpSpPr>
        <p:pic>
          <p:nvPicPr>
            <p:cNvPr id="21518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7544" y="3523228"/>
              <a:ext cx="3834032" cy="2508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67544" y="3572447"/>
              <a:ext cx="287353" cy="3604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4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pic>
        <p:nvPicPr>
          <p:cNvPr id="125958" name="Picture 6" descr="C:\Users\Admin\Pictures\for talks\417346-fig_lea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 t="13014" r="3426" b="23994"/>
          <a:stretch>
            <a:fillRect/>
          </a:stretch>
        </p:blipFill>
        <p:spPr bwMode="auto">
          <a:xfrm>
            <a:off x="827088" y="4005263"/>
            <a:ext cx="1593850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01800" y="1206082"/>
            <a:ext cx="6015942" cy="2980944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  <a:latin typeface="Arial" charset="0"/>
                <a:ea typeface="ＭＳ Ｐゴシック" pitchFamily="34" charset="-128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4273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077913" y="1206500"/>
            <a:ext cx="6950075" cy="24606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128003" name="Group 2"/>
          <p:cNvGrpSpPr>
            <a:grpSpLocks/>
          </p:cNvGrpSpPr>
          <p:nvPr/>
        </p:nvGrpSpPr>
        <p:grpSpPr bwMode="auto">
          <a:xfrm>
            <a:off x="468313" y="3667125"/>
            <a:ext cx="3833812" cy="2508250"/>
            <a:chOff x="467544" y="3523228"/>
            <a:chExt cx="3834032" cy="2508552"/>
          </a:xfrm>
        </p:grpSpPr>
        <p:pic>
          <p:nvPicPr>
            <p:cNvPr id="21518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7544" y="3523228"/>
              <a:ext cx="3834032" cy="2508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67544" y="3572447"/>
              <a:ext cx="287353" cy="3604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4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128005" name="Rectangle 47"/>
          <p:cNvSpPr>
            <a:spLocks noChangeArrowheads="1"/>
          </p:cNvSpPr>
          <p:nvPr/>
        </p:nvSpPr>
        <p:spPr bwMode="auto">
          <a:xfrm>
            <a:off x="4716463" y="5507038"/>
            <a:ext cx="1665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Gregory Breit (1899-1981)</a:t>
            </a:r>
          </a:p>
        </p:txBody>
      </p:sp>
      <p:pic>
        <p:nvPicPr>
          <p:cNvPr id="128006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716338"/>
            <a:ext cx="1331912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7" name="Picture 59" descr="Isidor_Isaac_Rab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"/>
          <a:stretch>
            <a:fillRect/>
          </a:stretch>
        </p:blipFill>
        <p:spPr bwMode="auto">
          <a:xfrm>
            <a:off x="6848475" y="3716338"/>
            <a:ext cx="1395413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8" name="Text Box 60"/>
          <p:cNvSpPr txBox="1">
            <a:spLocks noChangeArrowheads="1"/>
          </p:cNvSpPr>
          <p:nvPr/>
        </p:nvSpPr>
        <p:spPr bwMode="auto">
          <a:xfrm>
            <a:off x="6227763" y="5505450"/>
            <a:ext cx="23050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	Isidor Isaac Rabi (1898 – 1988)</a:t>
            </a:r>
          </a:p>
        </p:txBody>
      </p:sp>
      <p:sp>
        <p:nvSpPr>
          <p:cNvPr id="8" name="Rectangle 7"/>
          <p:cNvSpPr/>
          <p:nvPr/>
        </p:nvSpPr>
        <p:spPr>
          <a:xfrm>
            <a:off x="4859338" y="3667125"/>
            <a:ext cx="3600450" cy="2508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48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692236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38750" y="3789363"/>
            <a:ext cx="2646363" cy="224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019925" y="5721350"/>
            <a:ext cx="266700" cy="217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48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6" name="Picture 6" descr="C:\Users\Admin\Pictures\for talks\417346-fig_lea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 t="13014" r="3426" b="23994"/>
          <a:stretch>
            <a:fillRect/>
          </a:stretch>
        </p:blipFill>
        <p:spPr bwMode="auto">
          <a:xfrm>
            <a:off x="827088" y="4005263"/>
            <a:ext cx="1593850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01800" y="1206082"/>
            <a:ext cx="6015942" cy="2980944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  <a:latin typeface="Arial" charset="0"/>
                <a:ea typeface="ＭＳ Ｐゴシック" pitchFamily="34" charset="-128"/>
              </a:rPr>
              <a:t> </a:t>
            </a:r>
          </a:p>
        </p:txBody>
      </p:sp>
      <p:sp>
        <p:nvSpPr>
          <p:cNvPr id="3" name="TextBox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989135" y="2673220"/>
            <a:ext cx="3208699" cy="971804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  <a:latin typeface="Arial" charset="0"/>
                <a:ea typeface="ＭＳ Ｐゴシック" pitchFamily="34" charset="-128"/>
              </a:rPr>
              <a:t> </a:t>
            </a:r>
          </a:p>
        </p:txBody>
      </p:sp>
      <p:sp>
        <p:nvSpPr>
          <p:cNvPr id="128015" name="TextBox 43"/>
          <p:cNvSpPr txBox="1">
            <a:spLocks noChangeArrowheads="1"/>
          </p:cNvSpPr>
          <p:nvPr/>
        </p:nvSpPr>
        <p:spPr bwMode="auto">
          <a:xfrm>
            <a:off x="1763713" y="427038"/>
            <a:ext cx="67675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>
                <a:latin typeface="Arial" panose="020B0604020202020204" pitchFamily="34" charset="0"/>
              </a:rPr>
              <a:t>Phosphorus qubits in silicon</a:t>
            </a:r>
          </a:p>
        </p:txBody>
      </p:sp>
    </p:spTree>
    <p:extLst>
      <p:ext uri="{BB962C8B-B14F-4D97-AF65-F5344CB8AC3E}">
        <p14:creationId xmlns:p14="http://schemas.microsoft.com/office/powerpoint/2010/main" val="106540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77913" y="1206500"/>
            <a:ext cx="6950075" cy="24606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4859338" y="3667125"/>
            <a:ext cx="3600450" cy="2508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48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535" name="Picture 11"/>
          <p:cNvPicPr>
            <a:picLocks noChangeAspect="1" noChangeArrowheads="1"/>
          </p:cNvPicPr>
          <p:nvPr/>
        </p:nvPicPr>
        <p:blipFill rotWithShape="1">
          <a:blip r:embed="rId3"/>
          <a:srcRect t="2170"/>
          <a:stretch/>
        </p:blipFill>
        <p:spPr bwMode="auto">
          <a:xfrm>
            <a:off x="4932363" y="3716338"/>
            <a:ext cx="3527425" cy="246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30054" name="Rectangle 5"/>
          <p:cNvSpPr>
            <a:spLocks noChangeArrowheads="1"/>
          </p:cNvSpPr>
          <p:nvPr/>
        </p:nvSpPr>
        <p:spPr bwMode="auto">
          <a:xfrm>
            <a:off x="1116013" y="2782888"/>
            <a:ext cx="698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  <a:latin typeface="Arial" panose="020B0604020202020204" pitchFamily="34" charset="0"/>
              </a:rPr>
              <a:t>H. Morishita, L. S. Vlasenko, H. Tanaka, K. Semba, K. Sawano, Y. Shiraki, M. Eto &amp; K. M. Itoh, Physical Review B </a:t>
            </a:r>
            <a:r>
              <a:rPr lang="en-GB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80</a:t>
            </a:r>
            <a:r>
              <a:rPr lang="en-GB" altLang="en-US" sz="1800">
                <a:solidFill>
                  <a:schemeClr val="bg1"/>
                </a:solidFill>
                <a:latin typeface="Arial" panose="020B0604020202020204" pitchFamily="34" charset="0"/>
              </a:rPr>
              <a:t>, 205206 (2009).</a:t>
            </a:r>
          </a:p>
        </p:txBody>
      </p:sp>
      <p:grpSp>
        <p:nvGrpSpPr>
          <p:cNvPr id="130055" name="Group 15"/>
          <p:cNvGrpSpPr>
            <a:grpSpLocks/>
          </p:cNvGrpSpPr>
          <p:nvPr/>
        </p:nvGrpSpPr>
        <p:grpSpPr bwMode="auto">
          <a:xfrm>
            <a:off x="468313" y="3667125"/>
            <a:ext cx="3833812" cy="2508250"/>
            <a:chOff x="467544" y="3523228"/>
            <a:chExt cx="3834032" cy="2508552"/>
          </a:xfrm>
        </p:grpSpPr>
        <p:pic>
          <p:nvPicPr>
            <p:cNvPr id="22538" name="Picture 1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7544" y="3523228"/>
              <a:ext cx="3834032" cy="2508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467544" y="3572447"/>
              <a:ext cx="287353" cy="3604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4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13" name="TextBox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01800" y="1206082"/>
            <a:ext cx="6015942" cy="2980944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  <a:latin typeface="Arial" charset="0"/>
                <a:ea typeface="ＭＳ Ｐゴシック" pitchFamily="34" charset="-128"/>
              </a:rPr>
              <a:t> </a:t>
            </a:r>
          </a:p>
        </p:txBody>
      </p:sp>
      <p:sp>
        <p:nvSpPr>
          <p:cNvPr id="130057" name="TextBox 43"/>
          <p:cNvSpPr txBox="1">
            <a:spLocks noChangeArrowheads="1"/>
          </p:cNvSpPr>
          <p:nvPr/>
        </p:nvSpPr>
        <p:spPr bwMode="auto">
          <a:xfrm>
            <a:off x="1763713" y="427038"/>
            <a:ext cx="67675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>
                <a:latin typeface="Arial" panose="020B0604020202020204" pitchFamily="34" charset="0"/>
              </a:rPr>
              <a:t>Phosphorus qubits in silicon</a:t>
            </a:r>
          </a:p>
        </p:txBody>
      </p:sp>
    </p:spTree>
    <p:extLst>
      <p:ext uri="{BB962C8B-B14F-4D97-AF65-F5344CB8AC3E}">
        <p14:creationId xmlns:p14="http://schemas.microsoft.com/office/powerpoint/2010/main" val="106063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10"/>
          <p:cNvSpPr>
            <a:spLocks noChangeArrowheads="1"/>
          </p:cNvSpPr>
          <p:nvPr/>
        </p:nvSpPr>
        <p:spPr bwMode="auto">
          <a:xfrm>
            <a:off x="460375" y="908050"/>
            <a:ext cx="85042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r>
              <a:rPr lang="en-GB" altLang="en-US" sz="4000"/>
              <a:t>What happens if we try to cut a magnet in half?</a:t>
            </a:r>
          </a:p>
        </p:txBody>
      </p:sp>
      <p:sp>
        <p:nvSpPr>
          <p:cNvPr id="18438" name="Oval 1"/>
          <p:cNvSpPr>
            <a:spLocks noChangeArrowheads="1"/>
          </p:cNvSpPr>
          <p:nvPr/>
        </p:nvSpPr>
        <p:spPr bwMode="auto">
          <a:xfrm rot="-1520044">
            <a:off x="3889375" y="4268788"/>
            <a:ext cx="1008063" cy="555625"/>
          </a:xfrm>
          <a:prstGeom prst="ellipse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/>
          </a:p>
        </p:txBody>
      </p:sp>
      <p:cxnSp>
        <p:nvCxnSpPr>
          <p:cNvPr id="18439" name="Straight Arrow Connector 3"/>
          <p:cNvCxnSpPr>
            <a:cxnSpLocks noChangeShapeType="1"/>
          </p:cNvCxnSpPr>
          <p:nvPr/>
        </p:nvCxnSpPr>
        <p:spPr bwMode="auto">
          <a:xfrm flipH="1" flipV="1">
            <a:off x="3924300" y="3757613"/>
            <a:ext cx="468313" cy="7889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0" name="Straight Arrow Connector 10"/>
          <p:cNvCxnSpPr>
            <a:cxnSpLocks noChangeShapeType="1"/>
          </p:cNvCxnSpPr>
          <p:nvPr/>
        </p:nvCxnSpPr>
        <p:spPr bwMode="auto">
          <a:xfrm flipV="1">
            <a:off x="4427538" y="4787900"/>
            <a:ext cx="107950" cy="365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41" name="TextBox 8"/>
          <p:cNvSpPr txBox="1">
            <a:spLocks noChangeArrowheads="1"/>
          </p:cNvSpPr>
          <p:nvPr/>
        </p:nvSpPr>
        <p:spPr bwMode="auto">
          <a:xfrm>
            <a:off x="4284663" y="5013325"/>
            <a:ext cx="1481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/>
              <a:t>Current, </a:t>
            </a:r>
            <a:r>
              <a:rPr lang="en-GB" altLang="en-US" i="1">
                <a:latin typeface="Cambria Math" panose="02040503050406030204" pitchFamily="18" charset="0"/>
              </a:rPr>
              <a:t>I</a:t>
            </a:r>
          </a:p>
        </p:txBody>
      </p:sp>
      <p:sp>
        <p:nvSpPr>
          <p:cNvPr id="18442" name="TextBox 16"/>
          <p:cNvSpPr txBox="1">
            <a:spLocks noChangeArrowheads="1"/>
          </p:cNvSpPr>
          <p:nvPr/>
        </p:nvSpPr>
        <p:spPr bwMode="auto">
          <a:xfrm>
            <a:off x="2828925" y="3316288"/>
            <a:ext cx="1196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/>
              <a:t>Area, </a:t>
            </a:r>
            <a:r>
              <a:rPr lang="en-GB" altLang="en-US" b="1">
                <a:latin typeface="Cambria Math" panose="02040503050406030204" pitchFamily="18" charset="0"/>
              </a:rPr>
              <a:t>A</a:t>
            </a:r>
          </a:p>
        </p:txBody>
      </p:sp>
      <p:grpSp>
        <p:nvGrpSpPr>
          <p:cNvPr id="18443" name="Group 6"/>
          <p:cNvGrpSpPr>
            <a:grpSpLocks/>
          </p:cNvGrpSpPr>
          <p:nvPr/>
        </p:nvGrpSpPr>
        <p:grpSpPr bwMode="auto">
          <a:xfrm rot="-1304658">
            <a:off x="1320800" y="3362325"/>
            <a:ext cx="792163" cy="2157413"/>
            <a:chOff x="1115616" y="3318996"/>
            <a:chExt cx="792088" cy="2156292"/>
          </a:xfrm>
        </p:grpSpPr>
        <p:sp>
          <p:nvSpPr>
            <p:cNvPr id="18445" name="Rectangle 17"/>
            <p:cNvSpPr>
              <a:spLocks noChangeArrowheads="1"/>
            </p:cNvSpPr>
            <p:nvPr/>
          </p:nvSpPr>
          <p:spPr bwMode="auto">
            <a:xfrm>
              <a:off x="1115616" y="3318996"/>
              <a:ext cx="792088" cy="1079500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ts val="3600"/>
                </a:lnSpc>
                <a:spcBef>
                  <a:spcPts val="500"/>
                </a:spcBef>
                <a:buClr>
                  <a:srgbClr val="990033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90033"/>
                </a:buClr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0033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18446" name="Rectangle 4"/>
            <p:cNvSpPr>
              <a:spLocks noChangeArrowheads="1"/>
            </p:cNvSpPr>
            <p:nvPr/>
          </p:nvSpPr>
          <p:spPr bwMode="auto">
            <a:xfrm>
              <a:off x="1115616" y="4395788"/>
              <a:ext cx="792088" cy="10795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ts val="3600"/>
                </a:lnSpc>
                <a:spcBef>
                  <a:spcPts val="500"/>
                </a:spcBef>
                <a:buClr>
                  <a:srgbClr val="990033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90033"/>
                </a:buClr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0033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18447" name="TextBox 5"/>
            <p:cNvSpPr txBox="1">
              <a:spLocks noChangeArrowheads="1"/>
            </p:cNvSpPr>
            <p:nvPr/>
          </p:nvSpPr>
          <p:spPr bwMode="auto">
            <a:xfrm>
              <a:off x="1307918" y="3485326"/>
              <a:ext cx="444352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ts val="3600"/>
                </a:lnSpc>
                <a:spcBef>
                  <a:spcPts val="500"/>
                </a:spcBef>
                <a:buClr>
                  <a:srgbClr val="990033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90033"/>
                </a:buClr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0033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N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en-GB" altLang="en-US" sz="2800" b="1">
                <a:solidFill>
                  <a:schemeClr val="bg1"/>
                </a:solidFill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800" b="1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16" name="Rectangle 27"/>
          <p:cNvSpPr>
            <a:spLocks noChangeArrowheads="1"/>
          </p:cNvSpPr>
          <p:nvPr/>
        </p:nvSpPr>
        <p:spPr bwMode="auto">
          <a:xfrm>
            <a:off x="5081662" y="6075064"/>
            <a:ext cx="33067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GB" altLang="en-US" sz="1400" dirty="0"/>
              <a:t>Chapter 1, Blundell, Magnetism in Condensed Matter, OUP 2001</a:t>
            </a:r>
          </a:p>
        </p:txBody>
      </p:sp>
    </p:spTree>
    <p:extLst>
      <p:ext uri="{BB962C8B-B14F-4D97-AF65-F5344CB8AC3E}">
        <p14:creationId xmlns:p14="http://schemas.microsoft.com/office/powerpoint/2010/main" val="227164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69580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32099" name="Picture 2" descr="C:\Documents and Settings\Gavin Morley\My Documents\By us\papers\SiBi\Nature Materials submission\press release\artwork\GWM_SiBi_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9"/>
          <a:stretch>
            <a:fillRect/>
          </a:stretch>
        </p:blipFill>
        <p:spPr bwMode="auto">
          <a:xfrm>
            <a:off x="0" y="715963"/>
            <a:ext cx="9144000" cy="638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0" name="Text Box 58"/>
          <p:cNvSpPr txBox="1">
            <a:spLocks noChangeArrowheads="1"/>
          </p:cNvSpPr>
          <p:nvPr/>
        </p:nvSpPr>
        <p:spPr bwMode="auto">
          <a:xfrm>
            <a:off x="0" y="47625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4000">
                <a:solidFill>
                  <a:schemeClr val="bg1"/>
                </a:solidFill>
                <a:latin typeface="Arial" panose="020B0604020202020204" pitchFamily="34" charset="0"/>
              </a:rPr>
              <a:t>Bismuth qubits in silicon</a:t>
            </a:r>
            <a:endParaRPr lang="en-US" altLang="en-US" sz="40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37983" y="1218329"/>
            <a:ext cx="8143576" cy="2980944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  <a:latin typeface="Arial" charset="0"/>
                <a:ea typeface="ＭＳ Ｐゴシック" pitchFamily="34" charset="-128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091876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58"/>
          <p:cNvSpPr txBox="1">
            <a:spLocks noChangeArrowheads="1"/>
          </p:cNvSpPr>
          <p:nvPr/>
        </p:nvSpPr>
        <p:spPr bwMode="auto">
          <a:xfrm>
            <a:off x="1692275" y="549275"/>
            <a:ext cx="7451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3600">
                <a:latin typeface="Arial" panose="020B0604020202020204" pitchFamily="34" charset="0"/>
              </a:rPr>
              <a:t>Pulsed electron spin resonance (ESR) at 110 – 336 GHz, 12.5 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8312" y="1916113"/>
            <a:ext cx="806132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4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latin typeface="+mn-lt"/>
                <a:ea typeface="+mn-ea"/>
              </a:rPr>
              <a:t>GWM, L-C Brunel &amp; J van Tol, Rev </a:t>
            </a:r>
            <a:r>
              <a:rPr lang="en-GB" sz="2000" dirty="0" err="1">
                <a:latin typeface="+mn-lt"/>
                <a:ea typeface="+mn-ea"/>
              </a:rPr>
              <a:t>Sci</a:t>
            </a:r>
            <a:r>
              <a:rPr lang="en-GB" sz="2000" dirty="0">
                <a:latin typeface="+mn-lt"/>
                <a:ea typeface="+mn-ea"/>
              </a:rPr>
              <a:t> </a:t>
            </a:r>
            <a:r>
              <a:rPr lang="en-GB" sz="2000" dirty="0" err="1">
                <a:latin typeface="+mn-lt"/>
                <a:ea typeface="+mn-ea"/>
              </a:rPr>
              <a:t>Instrum</a:t>
            </a:r>
            <a:r>
              <a:rPr lang="en-GB" sz="2000" dirty="0">
                <a:latin typeface="+mn-lt"/>
                <a:ea typeface="+mn-ea"/>
              </a:rPr>
              <a:t> </a:t>
            </a:r>
            <a:r>
              <a:rPr lang="en-GB" sz="2000" b="1" dirty="0">
                <a:latin typeface="+mn-lt"/>
                <a:ea typeface="+mn-ea"/>
              </a:rPr>
              <a:t>79,</a:t>
            </a:r>
            <a:r>
              <a:rPr lang="en-GB" sz="2000" dirty="0">
                <a:latin typeface="+mn-lt"/>
                <a:ea typeface="+mn-ea"/>
              </a:rPr>
              <a:t> 064703 (2008)</a:t>
            </a:r>
          </a:p>
          <a:p>
            <a:pPr marL="342900" indent="-342900" defTabSz="914148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</a:rPr>
              <a:t>CW &amp; transient EPR: J van Tol, L-C Brunel &amp; R J Wylde, Rev Sci </a:t>
            </a:r>
            <a:r>
              <a:rPr lang="en-US" sz="2000" dirty="0" err="1" smtClean="0">
                <a:latin typeface="+mn-lt"/>
                <a:ea typeface="+mn-ea"/>
              </a:rPr>
              <a:t>Instrum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b="1" dirty="0" smtClean="0">
                <a:latin typeface="+mn-lt"/>
                <a:ea typeface="+mn-ea"/>
              </a:rPr>
              <a:t>76</a:t>
            </a:r>
            <a:r>
              <a:rPr lang="en-US" sz="2000" b="1" dirty="0">
                <a:latin typeface="+mn-lt"/>
                <a:ea typeface="+mn-ea"/>
              </a:rPr>
              <a:t>,</a:t>
            </a:r>
            <a:r>
              <a:rPr lang="en-US" sz="2000" dirty="0">
                <a:latin typeface="+mn-lt"/>
                <a:ea typeface="+mn-ea"/>
              </a:rPr>
              <a:t> 074101 (2005)</a:t>
            </a:r>
          </a:p>
        </p:txBody>
      </p:sp>
      <p:sp>
        <p:nvSpPr>
          <p:cNvPr id="134148" name="TextBox 1"/>
          <p:cNvSpPr txBox="1">
            <a:spLocks noChangeArrowheads="1"/>
          </p:cNvSpPr>
          <p:nvPr/>
        </p:nvSpPr>
        <p:spPr bwMode="auto">
          <a:xfrm>
            <a:off x="2106613" y="5875338"/>
            <a:ext cx="3454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99.9% electron spin polarization</a:t>
            </a:r>
          </a:p>
        </p:txBody>
      </p:sp>
      <p:pic>
        <p:nvPicPr>
          <p:cNvPr id="13414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5343525"/>
            <a:ext cx="1220788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4150" name="Group 1"/>
          <p:cNvGrpSpPr>
            <a:grpSpLocks/>
          </p:cNvGrpSpPr>
          <p:nvPr/>
        </p:nvGrpSpPr>
        <p:grpSpPr bwMode="auto">
          <a:xfrm>
            <a:off x="2124075" y="3122613"/>
            <a:ext cx="4017963" cy="2614612"/>
            <a:chOff x="539750" y="3335338"/>
            <a:chExt cx="4017963" cy="2614612"/>
          </a:xfrm>
        </p:grpSpPr>
        <p:pic>
          <p:nvPicPr>
            <p:cNvPr id="134151" name="Picture 8" descr="heterody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2" b="1152"/>
            <a:stretch>
              <a:fillRect/>
            </a:stretch>
          </p:blipFill>
          <p:spPr bwMode="auto">
            <a:xfrm>
              <a:off x="539750" y="3335338"/>
              <a:ext cx="4017963" cy="2614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539750" y="3335338"/>
              <a:ext cx="431800" cy="4318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255827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6195" name="Object 2"/>
          <p:cNvGraphicFramePr>
            <a:graphicFrameLocks noChangeAspect="1"/>
          </p:cNvGraphicFramePr>
          <p:nvPr/>
        </p:nvGraphicFramePr>
        <p:xfrm>
          <a:off x="539750" y="1557338"/>
          <a:ext cx="5113338" cy="500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Graph" r:id="rId4" imgW="2748280" imgH="2692400" progId="Origin50.Graph">
                  <p:embed/>
                </p:oleObj>
              </mc:Choice>
              <mc:Fallback>
                <p:oleObj name="Graph" r:id="rId4" imgW="2748280" imgH="26924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557338"/>
                        <a:ext cx="5113338" cy="5005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1763713" y="2781300"/>
            <a:ext cx="1646237" cy="504825"/>
            <a:chOff x="2627784" y="2564936"/>
            <a:chExt cx="1645818" cy="505612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2699203" y="3068959"/>
              <a:ext cx="288851" cy="1589"/>
            </a:xfrm>
            <a:prstGeom prst="straightConnector1">
              <a:avLst/>
            </a:prstGeom>
            <a:ln w="19050">
              <a:solidFill>
                <a:srgbClr val="0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205" name="TextBox 17"/>
            <p:cNvSpPr txBox="1">
              <a:spLocks noChangeArrowheads="1"/>
            </p:cNvSpPr>
            <p:nvPr/>
          </p:nvSpPr>
          <p:spPr bwMode="auto">
            <a:xfrm>
              <a:off x="2627784" y="2564936"/>
              <a:ext cx="1645818" cy="461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 i="1" baseline="30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GB" altLang="en-US" sz="2400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n-GB" altLang="en-US" sz="2400" baseline="-25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l-GR" altLang="en-US" sz="2400" i="1" baseline="-25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π</a:t>
              </a:r>
              <a:r>
                <a:rPr lang="en-GB" altLang="en-US" sz="24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altLang="en-US" sz="1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 1.5 GHz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404938" y="3224213"/>
            <a:ext cx="46069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Arial" panose="020B0604020202020204" pitchFamily="34" charset="0"/>
              </a:rPr>
              <a:t>9/2   7/2   5/2   3/2   1/2  -1/2  -3/2  -5/2   -7/2   -9/2</a:t>
            </a:r>
          </a:p>
        </p:txBody>
      </p:sp>
      <p:sp>
        <p:nvSpPr>
          <p:cNvPr id="136198" name="Text Box 8"/>
          <p:cNvSpPr txBox="1">
            <a:spLocks noChangeArrowheads="1"/>
          </p:cNvSpPr>
          <p:nvPr/>
        </p:nvSpPr>
        <p:spPr bwMode="auto">
          <a:xfrm>
            <a:off x="6588125" y="2276475"/>
            <a:ext cx="24130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400">
                <a:latin typeface="Arial" panose="020B0604020202020204" pitchFamily="34" charset="0"/>
              </a:rPr>
              <a:t>	GWM, M Warner, AM Stoneham, PT Greenland, J van Tol, CWM Kay &amp; G Aeppli, Nature Materials </a:t>
            </a:r>
            <a:r>
              <a:rPr lang="en-GB" altLang="en-US" sz="1400" b="1">
                <a:latin typeface="Arial" panose="020B0604020202020204" pitchFamily="34" charset="0"/>
              </a:rPr>
              <a:t>9</a:t>
            </a:r>
            <a:r>
              <a:rPr lang="en-GB" altLang="en-US" sz="1400">
                <a:latin typeface="Arial" panose="020B0604020202020204" pitchFamily="34" charset="0"/>
              </a:rPr>
              <a:t>, 725 (2010)</a:t>
            </a:r>
          </a:p>
        </p:txBody>
      </p:sp>
      <p:sp>
        <p:nvSpPr>
          <p:cNvPr id="136199" name="Text Box 58"/>
          <p:cNvSpPr txBox="1">
            <a:spLocks noChangeArrowheads="1"/>
          </p:cNvSpPr>
          <p:nvPr/>
        </p:nvSpPr>
        <p:spPr bwMode="auto">
          <a:xfrm>
            <a:off x="1692275" y="549275"/>
            <a:ext cx="7451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3600">
                <a:latin typeface="Arial" panose="020B0604020202020204" pitchFamily="34" charset="0"/>
              </a:rPr>
              <a:t>ESR of Si:Bi at 240 GHz</a:t>
            </a:r>
          </a:p>
        </p:txBody>
      </p:sp>
      <p:pic>
        <p:nvPicPr>
          <p:cNvPr id="136200" name="Picture 2" descr="C:\Documents and Settings\Gavin Morley\My Documents\By us\papers\SiBi\Nature Materials submission\press release\artwork\GWM_SiBi_ima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9"/>
          <a:stretch>
            <a:fillRect/>
          </a:stretch>
        </p:blipFill>
        <p:spPr bwMode="auto">
          <a:xfrm>
            <a:off x="629890" y="127000"/>
            <a:ext cx="149383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1" name="Text Box 8"/>
          <p:cNvSpPr txBox="1">
            <a:spLocks noChangeArrowheads="1"/>
          </p:cNvSpPr>
          <p:nvPr/>
        </p:nvSpPr>
        <p:spPr bwMode="auto">
          <a:xfrm>
            <a:off x="2123728" y="165100"/>
            <a:ext cx="2881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Bismuth donors in silicon</a:t>
            </a:r>
          </a:p>
        </p:txBody>
      </p:sp>
      <p:pic>
        <p:nvPicPr>
          <p:cNvPr id="136202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5343525"/>
            <a:ext cx="1220788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3" name="Text Box 8"/>
          <p:cNvSpPr txBox="1">
            <a:spLocks noChangeArrowheads="1"/>
          </p:cNvSpPr>
          <p:nvPr/>
        </p:nvSpPr>
        <p:spPr bwMode="auto">
          <a:xfrm>
            <a:off x="4932363" y="4506913"/>
            <a:ext cx="3311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	Si:P and Si:Bi resonances are resolved</a:t>
            </a:r>
          </a:p>
        </p:txBody>
      </p:sp>
    </p:spTree>
    <p:extLst>
      <p:ext uri="{BB962C8B-B14F-4D97-AF65-F5344CB8AC3E}">
        <p14:creationId xmlns:p14="http://schemas.microsoft.com/office/powerpoint/2010/main" val="450693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2.5E-6 -0.062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0113" y="1916113"/>
            <a:ext cx="5688012" cy="4392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48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8243" name="Text Box 8"/>
          <p:cNvSpPr txBox="1">
            <a:spLocks noChangeArrowheads="1"/>
          </p:cNvSpPr>
          <p:nvPr/>
        </p:nvSpPr>
        <p:spPr bwMode="auto">
          <a:xfrm>
            <a:off x="6588125" y="2276475"/>
            <a:ext cx="24130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400">
                <a:latin typeface="Arial" panose="020B0604020202020204" pitchFamily="34" charset="0"/>
              </a:rPr>
              <a:t>	GWM, M Warner, AM Stoneham, PT Greenland, J van Tol, CWM Kay &amp; G Aeppli, Nature Materials </a:t>
            </a:r>
            <a:r>
              <a:rPr lang="en-GB" altLang="en-US" sz="1400" b="1">
                <a:latin typeface="Arial" panose="020B0604020202020204" pitchFamily="34" charset="0"/>
              </a:rPr>
              <a:t>9</a:t>
            </a:r>
            <a:r>
              <a:rPr lang="en-GB" altLang="en-US" sz="1400">
                <a:latin typeface="Arial" panose="020B0604020202020204" pitchFamily="34" charset="0"/>
              </a:rPr>
              <a:t>, 725 (2010)</a:t>
            </a:r>
          </a:p>
        </p:txBody>
      </p:sp>
      <p:graphicFrame>
        <p:nvGraphicFramePr>
          <p:cNvPr id="138244" name="Object 8"/>
          <p:cNvGraphicFramePr>
            <a:graphicFrameLocks noChangeAspect="1"/>
          </p:cNvGraphicFramePr>
          <p:nvPr/>
        </p:nvGraphicFramePr>
        <p:xfrm>
          <a:off x="900113" y="1916113"/>
          <a:ext cx="5967412" cy="417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Graph" r:id="rId4" imgW="4145280" imgH="2900477" progId="Origin50.Graph">
                  <p:embed/>
                </p:oleObj>
              </mc:Choice>
              <mc:Fallback>
                <p:oleObj name="Graph" r:id="rId4" imgW="4145280" imgH="2900477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916113"/>
                        <a:ext cx="5967412" cy="4176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2771775" y="4076700"/>
            <a:ext cx="792163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356100" y="4076700"/>
            <a:ext cx="792163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851275" y="4292600"/>
            <a:ext cx="1296988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339975" y="4292600"/>
            <a:ext cx="1223963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051050" y="4724400"/>
            <a:ext cx="649288" cy="649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8251" name="Text Box 58"/>
          <p:cNvSpPr txBox="1">
            <a:spLocks noChangeArrowheads="1"/>
          </p:cNvSpPr>
          <p:nvPr/>
        </p:nvSpPr>
        <p:spPr bwMode="auto">
          <a:xfrm>
            <a:off x="2339974" y="623590"/>
            <a:ext cx="6804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dirty="0">
                <a:latin typeface="Arial" panose="020B0604020202020204" pitchFamily="34" charset="0"/>
              </a:rPr>
              <a:t>Electron-nuclear double resonance (ENDOR) of </a:t>
            </a:r>
            <a:r>
              <a:rPr lang="en-GB" altLang="en-US" dirty="0" err="1">
                <a:latin typeface="Arial" panose="020B0604020202020204" pitchFamily="34" charset="0"/>
              </a:rPr>
              <a:t>Si:Bi</a:t>
            </a:r>
            <a:r>
              <a:rPr lang="en-GB" altLang="en-US" dirty="0">
                <a:latin typeface="Arial" panose="020B0604020202020204" pitchFamily="34" charset="0"/>
              </a:rPr>
              <a:t> at 240 GHz</a:t>
            </a:r>
          </a:p>
        </p:txBody>
      </p:sp>
      <p:pic>
        <p:nvPicPr>
          <p:cNvPr id="13825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5343525"/>
            <a:ext cx="1220788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Documents and Settings\Gavin Morley\My Documents\By us\papers\SiBi\Nature Materials submission\press release\artwork\GWM_SiBi_imag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9"/>
          <a:stretch>
            <a:fillRect/>
          </a:stretch>
        </p:blipFill>
        <p:spPr bwMode="auto">
          <a:xfrm>
            <a:off x="629890" y="127000"/>
            <a:ext cx="149383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2123728" y="165100"/>
            <a:ext cx="2881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Bismuth donors in silicon</a:t>
            </a:r>
          </a:p>
        </p:txBody>
      </p:sp>
    </p:spTree>
    <p:extLst>
      <p:ext uri="{BB962C8B-B14F-4D97-AF65-F5344CB8AC3E}">
        <p14:creationId xmlns:p14="http://schemas.microsoft.com/office/powerpoint/2010/main" val="1999939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39750" y="1879600"/>
            <a:ext cx="5400675" cy="4537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48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aphicFrame>
        <p:nvGraphicFramePr>
          <p:cNvPr id="140291" name="Object 2"/>
          <p:cNvGraphicFramePr>
            <a:graphicFrameLocks noChangeAspect="1"/>
          </p:cNvGraphicFramePr>
          <p:nvPr/>
        </p:nvGraphicFramePr>
        <p:xfrm>
          <a:off x="684213" y="1736725"/>
          <a:ext cx="4965700" cy="478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4" name="Graph" r:id="rId4" imgW="3603413" imgH="3832013" progId="Origin50.Graph">
                  <p:embed/>
                </p:oleObj>
              </mc:Choice>
              <mc:Fallback>
                <p:oleObj name="Graph" r:id="rId4" imgW="3603413" imgH="3832013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9392"/>
                      <a:stretch>
                        <a:fillRect/>
                      </a:stretch>
                    </p:blipFill>
                    <p:spPr bwMode="auto">
                      <a:xfrm>
                        <a:off x="684213" y="1736725"/>
                        <a:ext cx="4965700" cy="478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292" name="Text Box 8"/>
          <p:cNvSpPr txBox="1">
            <a:spLocks noChangeArrowheads="1"/>
          </p:cNvSpPr>
          <p:nvPr/>
        </p:nvSpPr>
        <p:spPr bwMode="auto">
          <a:xfrm>
            <a:off x="6588125" y="2276475"/>
            <a:ext cx="24130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400">
                <a:latin typeface="Arial" panose="020B0604020202020204" pitchFamily="34" charset="0"/>
              </a:rPr>
              <a:t>	GWM, M Warner, AM Stoneham, PT Greenland, J van Tol, CWM Kay &amp; G Aeppli, Nature Materials </a:t>
            </a:r>
            <a:r>
              <a:rPr lang="en-GB" altLang="en-US" sz="1400" b="1">
                <a:latin typeface="Arial" panose="020B0604020202020204" pitchFamily="34" charset="0"/>
              </a:rPr>
              <a:t>9</a:t>
            </a:r>
            <a:r>
              <a:rPr lang="en-GB" altLang="en-US" sz="1400">
                <a:latin typeface="Arial" panose="020B0604020202020204" pitchFamily="34" charset="0"/>
              </a:rPr>
              <a:t>, 725 (2010)</a:t>
            </a:r>
          </a:p>
        </p:txBody>
      </p:sp>
      <p:sp>
        <p:nvSpPr>
          <p:cNvPr id="140293" name="Text Box 58"/>
          <p:cNvSpPr txBox="1">
            <a:spLocks noChangeArrowheads="1"/>
          </p:cNvSpPr>
          <p:nvPr/>
        </p:nvSpPr>
        <p:spPr bwMode="auto">
          <a:xfrm>
            <a:off x="1692275" y="549275"/>
            <a:ext cx="7451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3600">
                <a:latin typeface="Arial" panose="020B0604020202020204" pitchFamily="34" charset="0"/>
              </a:rPr>
              <a:t>ESR of Si:Bi at 9.7 GHz</a:t>
            </a:r>
          </a:p>
        </p:txBody>
      </p:sp>
      <p:pic>
        <p:nvPicPr>
          <p:cNvPr id="8" name="Picture 2" descr="C:\Documents and Settings\Gavin Morley\My Documents\By us\papers\SiBi\Nature Materials submission\press release\artwork\GWM_SiBi_ima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9"/>
          <a:stretch>
            <a:fillRect/>
          </a:stretch>
        </p:blipFill>
        <p:spPr bwMode="auto">
          <a:xfrm>
            <a:off x="629890" y="127000"/>
            <a:ext cx="149383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123728" y="165100"/>
            <a:ext cx="2881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Bismuth donors in silicon</a:t>
            </a:r>
          </a:p>
        </p:txBody>
      </p:sp>
    </p:spTree>
    <p:extLst>
      <p:ext uri="{BB962C8B-B14F-4D97-AF65-F5344CB8AC3E}">
        <p14:creationId xmlns:p14="http://schemas.microsoft.com/office/powerpoint/2010/main" val="1960734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1188" y="1412875"/>
            <a:ext cx="5473700" cy="4032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48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aphicFrame>
        <p:nvGraphicFramePr>
          <p:cNvPr id="142339" name="Object 3"/>
          <p:cNvGraphicFramePr>
            <a:graphicFrameLocks noChangeAspect="1"/>
          </p:cNvGraphicFramePr>
          <p:nvPr/>
        </p:nvGraphicFramePr>
        <p:xfrm>
          <a:off x="365125" y="1065213"/>
          <a:ext cx="5992813" cy="444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8" name="Graph" r:id="rId4" imgW="3939540" imgH="2918460" progId="Origin50.Graph">
                  <p:embed/>
                </p:oleObj>
              </mc:Choice>
              <mc:Fallback>
                <p:oleObj name="Graph" r:id="rId4" imgW="3939540" imgH="29184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25" y="1065213"/>
                        <a:ext cx="5992813" cy="444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40" name="Text Box 58"/>
          <p:cNvSpPr txBox="1">
            <a:spLocks noChangeArrowheads="1"/>
          </p:cNvSpPr>
          <p:nvPr/>
        </p:nvSpPr>
        <p:spPr bwMode="auto">
          <a:xfrm>
            <a:off x="2123728" y="642938"/>
            <a:ext cx="70202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dirty="0">
                <a:latin typeface="Arial" panose="020B0604020202020204" pitchFamily="34" charset="0"/>
              </a:rPr>
              <a:t>Pulsed ESR of </a:t>
            </a:r>
            <a:r>
              <a:rPr lang="en-GB" altLang="en-US" dirty="0" err="1">
                <a:latin typeface="Arial" panose="020B0604020202020204" pitchFamily="34" charset="0"/>
              </a:rPr>
              <a:t>Si:Bi</a:t>
            </a:r>
            <a:r>
              <a:rPr lang="en-GB" altLang="en-US" dirty="0">
                <a:latin typeface="Arial" panose="020B0604020202020204" pitchFamily="34" charset="0"/>
              </a:rPr>
              <a:t> at 9.7 GHz </a:t>
            </a:r>
          </a:p>
        </p:txBody>
      </p:sp>
      <p:sp>
        <p:nvSpPr>
          <p:cNvPr id="142341" name="Text Box 8"/>
          <p:cNvSpPr txBox="1">
            <a:spLocks noChangeArrowheads="1"/>
          </p:cNvSpPr>
          <p:nvPr/>
        </p:nvSpPr>
        <p:spPr bwMode="auto">
          <a:xfrm>
            <a:off x="5802313" y="1628775"/>
            <a:ext cx="309086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3538" indent="-3635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>
                <a:latin typeface="Arial" panose="020B0604020202020204" pitchFamily="34" charset="0"/>
              </a:rPr>
              <a:t>	GWM, M Warner, A M Stoneham, P T Greenland, J van Tol, C W M Kay, G Aeppli, Nature Materials </a:t>
            </a:r>
            <a:r>
              <a:rPr lang="en-GB" altLang="en-US" sz="1600" b="1">
                <a:latin typeface="Arial" panose="020B0604020202020204" pitchFamily="34" charset="0"/>
              </a:rPr>
              <a:t>9</a:t>
            </a:r>
            <a:r>
              <a:rPr lang="en-GB" altLang="en-US" sz="1600">
                <a:latin typeface="Arial" panose="020B0604020202020204" pitchFamily="34" charset="0"/>
              </a:rPr>
              <a:t>, 725 (2010)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16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142344" name="Rectangle 1"/>
          <p:cNvSpPr>
            <a:spLocks noChangeArrowheads="1"/>
          </p:cNvSpPr>
          <p:nvPr/>
        </p:nvSpPr>
        <p:spPr bwMode="auto">
          <a:xfrm>
            <a:off x="2720975" y="5661025"/>
            <a:ext cx="5883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G Wolfowicz </a:t>
            </a:r>
            <a:r>
              <a:rPr lang="en-GB" altLang="en-US" sz="1800" i="1">
                <a:latin typeface="Arial" panose="020B0604020202020204" pitchFamily="34" charset="0"/>
              </a:rPr>
              <a:t>et al.</a:t>
            </a:r>
            <a:r>
              <a:rPr lang="en-GB" altLang="en-US" sz="1800">
                <a:latin typeface="Arial" panose="020B0604020202020204" pitchFamily="34" charset="0"/>
              </a:rPr>
              <a:t>, Nature Nano </a:t>
            </a:r>
            <a:r>
              <a:rPr lang="en-GB" altLang="en-US" sz="1800" b="1">
                <a:latin typeface="Arial" panose="020B0604020202020204" pitchFamily="34" charset="0"/>
              </a:rPr>
              <a:t>8</a:t>
            </a:r>
            <a:r>
              <a:rPr lang="en-GB" altLang="en-US" sz="1800">
                <a:latin typeface="Arial" panose="020B0604020202020204" pitchFamily="34" charset="0"/>
              </a:rPr>
              <a:t>, 561 (2013)</a:t>
            </a:r>
          </a:p>
        </p:txBody>
      </p:sp>
      <p:pic>
        <p:nvPicPr>
          <p:cNvPr id="9" name="Picture 2" descr="C:\Documents and Settings\Gavin Morley\My Documents\By us\papers\SiBi\Nature Materials submission\press release\artwork\GWM_SiBi_ima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9"/>
          <a:stretch>
            <a:fillRect/>
          </a:stretch>
        </p:blipFill>
        <p:spPr bwMode="auto">
          <a:xfrm>
            <a:off x="629890" y="127000"/>
            <a:ext cx="149383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123728" y="165100"/>
            <a:ext cx="2881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Bismuth donors in silicon</a:t>
            </a:r>
          </a:p>
        </p:txBody>
      </p:sp>
    </p:spTree>
    <p:extLst>
      <p:ext uri="{BB962C8B-B14F-4D97-AF65-F5344CB8AC3E}">
        <p14:creationId xmlns:p14="http://schemas.microsoft.com/office/powerpoint/2010/main" val="976449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1188" y="1412875"/>
            <a:ext cx="5473700" cy="4032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48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4388" name="Text Box 8"/>
          <p:cNvSpPr txBox="1">
            <a:spLocks noChangeArrowheads="1"/>
          </p:cNvSpPr>
          <p:nvPr/>
        </p:nvSpPr>
        <p:spPr bwMode="auto">
          <a:xfrm>
            <a:off x="2700338" y="1628775"/>
            <a:ext cx="619283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3538" indent="-3635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>
                <a:latin typeface="Arial" panose="020B0604020202020204" pitchFamily="34" charset="0"/>
              </a:rPr>
              <a:t>	G Wolfowicz, S Simmons, AM Tyryshkin, RE George, H Riemann, NV Abrosimov, P Becker, H-J Pohl, SA Lyon, MLW Thewalt &amp; JJL Morton, Physical Review B </a:t>
            </a:r>
            <a:r>
              <a:rPr lang="en-GB" altLang="en-US" sz="1600" b="1">
                <a:latin typeface="Arial" panose="020B0604020202020204" pitchFamily="34" charset="0"/>
              </a:rPr>
              <a:t>86</a:t>
            </a:r>
            <a:r>
              <a:rPr lang="en-GB" altLang="en-US" sz="1600">
                <a:latin typeface="Arial" panose="020B0604020202020204" pitchFamily="34" charset="0"/>
              </a:rPr>
              <a:t>, 245301 (2012)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14439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2565400"/>
            <a:ext cx="601345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92" name="Text Box 8"/>
          <p:cNvSpPr txBox="1">
            <a:spLocks noChangeArrowheads="1"/>
          </p:cNvSpPr>
          <p:nvPr/>
        </p:nvSpPr>
        <p:spPr bwMode="auto">
          <a:xfrm>
            <a:off x="6354763" y="3851275"/>
            <a:ext cx="2682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3538" indent="-3635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>
                <a:latin typeface="Arial" panose="020B0604020202020204" pitchFamily="34" charset="0"/>
              </a:rPr>
              <a:t>	Extrapolated to zero instantaneous diffusion</a:t>
            </a:r>
          </a:p>
        </p:txBody>
      </p:sp>
      <p:sp>
        <p:nvSpPr>
          <p:cNvPr id="9" name="Text Box 58"/>
          <p:cNvSpPr txBox="1">
            <a:spLocks noChangeArrowheads="1"/>
          </p:cNvSpPr>
          <p:nvPr/>
        </p:nvSpPr>
        <p:spPr bwMode="auto">
          <a:xfrm>
            <a:off x="2123728" y="642938"/>
            <a:ext cx="70202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dirty="0">
                <a:latin typeface="Arial" panose="020B0604020202020204" pitchFamily="34" charset="0"/>
              </a:rPr>
              <a:t>Pulsed ESR of </a:t>
            </a:r>
            <a:r>
              <a:rPr lang="en-GB" altLang="en-US" dirty="0" err="1">
                <a:latin typeface="Arial" panose="020B0604020202020204" pitchFamily="34" charset="0"/>
              </a:rPr>
              <a:t>Si:Bi</a:t>
            </a:r>
            <a:r>
              <a:rPr lang="en-GB" altLang="en-US" dirty="0">
                <a:latin typeface="Arial" panose="020B0604020202020204" pitchFamily="34" charset="0"/>
              </a:rPr>
              <a:t> at 9.7 GHz </a:t>
            </a:r>
          </a:p>
        </p:txBody>
      </p:sp>
      <p:pic>
        <p:nvPicPr>
          <p:cNvPr id="10" name="Picture 2" descr="C:\Documents and Settings\Gavin Morley\My Documents\By us\papers\SiBi\Nature Materials submission\press release\artwork\GWM_SiBi_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9"/>
          <a:stretch>
            <a:fillRect/>
          </a:stretch>
        </p:blipFill>
        <p:spPr bwMode="auto">
          <a:xfrm>
            <a:off x="629890" y="127000"/>
            <a:ext cx="149383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123728" y="165100"/>
            <a:ext cx="2881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Bismuth donors in silicon</a:t>
            </a:r>
          </a:p>
        </p:txBody>
      </p:sp>
    </p:spTree>
    <p:extLst>
      <p:ext uri="{BB962C8B-B14F-4D97-AF65-F5344CB8AC3E}">
        <p14:creationId xmlns:p14="http://schemas.microsoft.com/office/powerpoint/2010/main" val="2675372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58"/>
          <p:cNvSpPr txBox="1">
            <a:spLocks noChangeArrowheads="1"/>
          </p:cNvSpPr>
          <p:nvPr/>
        </p:nvSpPr>
        <p:spPr bwMode="auto">
          <a:xfrm>
            <a:off x="1763713" y="692696"/>
            <a:ext cx="7380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4000" dirty="0">
                <a:latin typeface="Arial" panose="020B0604020202020204" pitchFamily="34" charset="0"/>
              </a:rPr>
              <a:t>Magnetic resonance of </a:t>
            </a:r>
            <a:r>
              <a:rPr lang="en-GB" altLang="en-US" sz="4000" dirty="0" err="1">
                <a:latin typeface="Arial" panose="020B0604020202020204" pitchFamily="34" charset="0"/>
              </a:rPr>
              <a:t>Si:Bi</a:t>
            </a:r>
            <a:endParaRPr lang="en-GB" altLang="en-US" sz="4000" dirty="0"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63938" y="1484313"/>
            <a:ext cx="5400675" cy="4537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48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aphicFrame>
        <p:nvGraphicFramePr>
          <p:cNvPr id="146436" name="Object 2"/>
          <p:cNvGraphicFramePr>
            <a:graphicFrameLocks noChangeAspect="1"/>
          </p:cNvGraphicFramePr>
          <p:nvPr/>
        </p:nvGraphicFramePr>
        <p:xfrm>
          <a:off x="3708400" y="1341438"/>
          <a:ext cx="4965700" cy="478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2" name="Graph" r:id="rId4" imgW="3603413" imgH="3832013" progId="Origin50.Graph">
                  <p:embed/>
                </p:oleObj>
              </mc:Choice>
              <mc:Fallback>
                <p:oleObj name="Graph" r:id="rId4" imgW="3603413" imgH="3832013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9392"/>
                      <a:stretch>
                        <a:fillRect/>
                      </a:stretch>
                    </p:blipFill>
                    <p:spPr bwMode="auto">
                      <a:xfrm>
                        <a:off x="3708400" y="1341438"/>
                        <a:ext cx="4965700" cy="478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84313"/>
            <a:ext cx="2509837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121025" y="6021388"/>
            <a:ext cx="6203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latin typeface="Arial" panose="020B0604020202020204" pitchFamily="34" charset="0"/>
              </a:rPr>
              <a:t>MH Mohammady, GWM &amp; TS Monteiro, PRL </a:t>
            </a:r>
            <a:r>
              <a:rPr lang="en-GB" altLang="en-US" sz="1600" b="1">
                <a:latin typeface="Arial" panose="020B0604020202020204" pitchFamily="34" charset="0"/>
              </a:rPr>
              <a:t>105,</a:t>
            </a:r>
            <a:r>
              <a:rPr lang="en-GB" altLang="en-US" sz="1600">
                <a:latin typeface="Arial" panose="020B0604020202020204" pitchFamily="34" charset="0"/>
              </a:rPr>
              <a:t> 067602 (2010)</a:t>
            </a:r>
          </a:p>
        </p:txBody>
      </p:sp>
      <p:pic>
        <p:nvPicPr>
          <p:cNvPr id="12" name="Picture 2" descr="C:\Documents and Settings\Gavin Morley\My Documents\By us\papers\SiBi\Nature Materials submission\press release\artwork\GWM_SiBi_imag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9"/>
          <a:stretch>
            <a:fillRect/>
          </a:stretch>
        </p:blipFill>
        <p:spPr bwMode="auto">
          <a:xfrm>
            <a:off x="629890" y="127000"/>
            <a:ext cx="149383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123728" y="165100"/>
            <a:ext cx="2881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Bismuth donors in silicon</a:t>
            </a:r>
          </a:p>
        </p:txBody>
      </p:sp>
    </p:spTree>
    <p:extLst>
      <p:ext uri="{BB962C8B-B14F-4D97-AF65-F5344CB8AC3E}">
        <p14:creationId xmlns:p14="http://schemas.microsoft.com/office/powerpoint/2010/main" val="3313975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84313"/>
            <a:ext cx="2509837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500563" y="1557338"/>
            <a:ext cx="4329112" cy="3527425"/>
            <a:chOff x="3995936" y="1916832"/>
            <a:chExt cx="4329688" cy="3528392"/>
          </a:xfrm>
        </p:grpSpPr>
        <p:pic>
          <p:nvPicPr>
            <p:cNvPr id="148489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5307" y="1916832"/>
              <a:ext cx="4040317" cy="3528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3995936" y="1916832"/>
              <a:ext cx="863715" cy="3953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4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265488" y="5084763"/>
            <a:ext cx="58435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latin typeface="Arial" panose="020B0604020202020204" pitchFamily="34" charset="0"/>
              </a:rPr>
              <a:t>G Wolfowicz, AM Tyryshkin, RE George, H Riemann, NV Abrosimov, P Becker, H-J Pohl, MLW Thewalt, SA Lyon &amp; JJL Morton, Nature Nano </a:t>
            </a:r>
            <a:r>
              <a:rPr lang="en-GB" altLang="en-US" sz="1600" b="1">
                <a:latin typeface="Arial" panose="020B0604020202020204" pitchFamily="34" charset="0"/>
              </a:rPr>
              <a:t>8</a:t>
            </a:r>
            <a:r>
              <a:rPr lang="en-GB" altLang="en-US" sz="1600">
                <a:latin typeface="Arial" panose="020B0604020202020204" pitchFamily="34" charset="0"/>
              </a:rPr>
              <a:t>, 561 (2013)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6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latin typeface="Arial" panose="020B0604020202020204" pitchFamily="34" charset="0"/>
              </a:rPr>
              <a:t>Magnitude detection to remove experimental phase noise</a:t>
            </a:r>
          </a:p>
        </p:txBody>
      </p:sp>
      <p:sp>
        <p:nvSpPr>
          <p:cNvPr id="13" name="Text Box 58"/>
          <p:cNvSpPr txBox="1">
            <a:spLocks noChangeArrowheads="1"/>
          </p:cNvSpPr>
          <p:nvPr/>
        </p:nvSpPr>
        <p:spPr bwMode="auto">
          <a:xfrm>
            <a:off x="1763713" y="692696"/>
            <a:ext cx="7380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4000" dirty="0">
                <a:latin typeface="Arial" panose="020B0604020202020204" pitchFamily="34" charset="0"/>
              </a:rPr>
              <a:t>Magnetic resonance of </a:t>
            </a:r>
            <a:r>
              <a:rPr lang="en-GB" altLang="en-US" sz="4000" dirty="0" err="1">
                <a:latin typeface="Arial" panose="020B0604020202020204" pitchFamily="34" charset="0"/>
              </a:rPr>
              <a:t>Si:Bi</a:t>
            </a:r>
            <a:endParaRPr lang="en-GB" altLang="en-US" sz="4000" dirty="0">
              <a:latin typeface="Arial" panose="020B0604020202020204" pitchFamily="34" charset="0"/>
            </a:endParaRPr>
          </a:p>
        </p:txBody>
      </p:sp>
      <p:pic>
        <p:nvPicPr>
          <p:cNvPr id="14" name="Picture 2" descr="C:\Documents and Settings\Gavin Morley\My Documents\By us\papers\SiBi\Nature Materials submission\press release\artwork\GWM_SiBi_ima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9"/>
          <a:stretch>
            <a:fillRect/>
          </a:stretch>
        </p:blipFill>
        <p:spPr bwMode="auto">
          <a:xfrm>
            <a:off x="629890" y="127000"/>
            <a:ext cx="149383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123728" y="165100"/>
            <a:ext cx="2881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Bismuth donors in silicon</a:t>
            </a:r>
          </a:p>
        </p:txBody>
      </p:sp>
    </p:spTree>
    <p:extLst>
      <p:ext uri="{BB962C8B-B14F-4D97-AF65-F5344CB8AC3E}">
        <p14:creationId xmlns:p14="http://schemas.microsoft.com/office/powerpoint/2010/main" val="25794210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8"/>
          <p:cNvSpPr txBox="1">
            <a:spLocks noChangeArrowheads="1"/>
          </p:cNvSpPr>
          <p:nvPr/>
        </p:nvSpPr>
        <p:spPr bwMode="auto">
          <a:xfrm>
            <a:off x="5903913" y="1743075"/>
            <a:ext cx="27717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latin typeface="Arial" panose="020B0604020202020204" pitchFamily="34" charset="0"/>
              </a:rPr>
              <a:t>MH Mohammady, GWM &amp; TS Monteiro, PRL </a:t>
            </a:r>
            <a:r>
              <a:rPr lang="en-GB" altLang="en-US" sz="1600" b="1">
                <a:latin typeface="Arial" panose="020B0604020202020204" pitchFamily="34" charset="0"/>
              </a:rPr>
              <a:t>105,</a:t>
            </a:r>
            <a:r>
              <a:rPr lang="en-GB" altLang="en-US" sz="1600">
                <a:latin typeface="Arial" panose="020B0604020202020204" pitchFamily="34" charset="0"/>
              </a:rPr>
              <a:t> 067602 (2010)</a:t>
            </a:r>
          </a:p>
        </p:txBody>
      </p:sp>
      <p:pic>
        <p:nvPicPr>
          <p:cNvPr id="1505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84313"/>
            <a:ext cx="2509837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1187450" y="4535488"/>
            <a:ext cx="2006600" cy="0"/>
          </a:xfrm>
          <a:prstGeom prst="line">
            <a:avLst/>
          </a:prstGeom>
          <a:ln w="57150">
            <a:solidFill>
              <a:srgbClr val="FFFF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916238" y="4535488"/>
            <a:ext cx="647700" cy="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924300" y="4316413"/>
            <a:ext cx="1368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10 </a:t>
            </a:r>
            <a:r>
              <a:rPr lang="en-US" altLang="en-US" sz="1800">
                <a:latin typeface="Wingdings" panose="05000000000000000000" pitchFamily="2" charset="2"/>
                <a:sym typeface="Wingdings" panose="05000000000000000000" pitchFamily="2" charset="2"/>
              </a:rPr>
              <a:t></a:t>
            </a:r>
            <a:r>
              <a:rPr lang="en-US" altLang="en-US" sz="1800">
                <a:latin typeface="Arial" panose="020B0604020202020204" pitchFamily="34" charset="0"/>
              </a:rPr>
              <a:t> 9 is an NMR transition at high field</a:t>
            </a:r>
            <a:endParaRPr lang="en-US" altLang="en-US" sz="1800" baseline="-25000">
              <a:latin typeface="Arial" panose="020B0604020202020204" pitchFamily="34" charset="0"/>
            </a:endParaRPr>
          </a:p>
        </p:txBody>
      </p:sp>
      <p:sp>
        <p:nvSpPr>
          <p:cNvPr id="12" name="Text Box 58"/>
          <p:cNvSpPr txBox="1">
            <a:spLocks noChangeArrowheads="1"/>
          </p:cNvSpPr>
          <p:nvPr/>
        </p:nvSpPr>
        <p:spPr bwMode="auto">
          <a:xfrm>
            <a:off x="1763713" y="692696"/>
            <a:ext cx="7380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4000" dirty="0">
                <a:latin typeface="Arial" panose="020B0604020202020204" pitchFamily="34" charset="0"/>
              </a:rPr>
              <a:t>Magnetic resonance of </a:t>
            </a:r>
            <a:r>
              <a:rPr lang="en-GB" altLang="en-US" sz="4000" dirty="0" err="1">
                <a:latin typeface="Arial" panose="020B0604020202020204" pitchFamily="34" charset="0"/>
              </a:rPr>
              <a:t>Si:Bi</a:t>
            </a:r>
            <a:endParaRPr lang="en-GB" altLang="en-US" sz="4000" dirty="0">
              <a:latin typeface="Arial" panose="020B0604020202020204" pitchFamily="34" charset="0"/>
            </a:endParaRPr>
          </a:p>
        </p:txBody>
      </p:sp>
      <p:pic>
        <p:nvPicPr>
          <p:cNvPr id="14" name="Picture 2" descr="C:\Documents and Settings\Gavin Morley\My Documents\By us\papers\SiBi\Nature Materials submission\press release\artwork\GWM_SiBi_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9"/>
          <a:stretch>
            <a:fillRect/>
          </a:stretch>
        </p:blipFill>
        <p:spPr bwMode="auto">
          <a:xfrm>
            <a:off x="629890" y="127000"/>
            <a:ext cx="149383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123728" y="165100"/>
            <a:ext cx="2881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Bismuth donors in silicon</a:t>
            </a:r>
          </a:p>
        </p:txBody>
      </p:sp>
    </p:spTree>
    <p:extLst>
      <p:ext uri="{BB962C8B-B14F-4D97-AF65-F5344CB8AC3E}">
        <p14:creationId xmlns:p14="http://schemas.microsoft.com/office/powerpoint/2010/main" val="28581848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B01C2E"/>
      </a:accent1>
      <a:accent2>
        <a:srgbClr val="081C5A"/>
      </a:accent2>
      <a:accent3>
        <a:srgbClr val="FFFFFF"/>
      </a:accent3>
      <a:accent4>
        <a:srgbClr val="000000"/>
      </a:accent4>
      <a:accent5>
        <a:srgbClr val="D4ABAD"/>
      </a:accent5>
      <a:accent6>
        <a:srgbClr val="061851"/>
      </a:accent6>
      <a:hlink>
        <a:srgbClr val="B2B2B2"/>
      </a:hlink>
      <a:folHlink>
        <a:srgbClr val="EAEAE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ts val="3600"/>
          </a:lnSpc>
          <a:spcBef>
            <a:spcPts val="500"/>
          </a:spcBef>
          <a:spcAft>
            <a:spcPct val="0"/>
          </a:spcAft>
          <a:buClr>
            <a:srgbClr val="990033"/>
          </a:buClr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B01C2E"/>
        </a:accent1>
        <a:accent2>
          <a:srgbClr val="081C5A"/>
        </a:accent2>
        <a:accent3>
          <a:srgbClr val="FFFFFF"/>
        </a:accent3>
        <a:accent4>
          <a:srgbClr val="000000"/>
        </a:accent4>
        <a:accent5>
          <a:srgbClr val="D4ABAD"/>
        </a:accent5>
        <a:accent6>
          <a:srgbClr val="061851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27482</TotalTime>
  <Words>4661</Words>
  <Application>Microsoft Office PowerPoint</Application>
  <PresentationFormat>On-screen Show (4:3)</PresentationFormat>
  <Paragraphs>853</Paragraphs>
  <Slides>107</Slides>
  <Notes>94</Notes>
  <HiddenSlides>1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9" baseType="lpstr">
      <vt:lpstr>MS PGothic</vt:lpstr>
      <vt:lpstr>MS PGothic</vt:lpstr>
      <vt:lpstr>Arial</vt:lpstr>
      <vt:lpstr>Calibri</vt:lpstr>
      <vt:lpstr>Cambria Math</vt:lpstr>
      <vt:lpstr>Script MT Bold</vt:lpstr>
      <vt:lpstr>Symbol</vt:lpstr>
      <vt:lpstr>Tahoma</vt:lpstr>
      <vt:lpstr>Times New Roman</vt:lpstr>
      <vt:lpstr>Wingdings</vt:lpstr>
      <vt:lpstr>Default Design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Donors in silicon</vt:lpstr>
      <vt:lpstr>PowerPoint Presentation</vt:lpstr>
      <vt:lpstr>Dopants in silicon and diamond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Precise fabrication</vt:lpstr>
      <vt:lpstr>Scanning tunnelling microscopy (STM)</vt:lpstr>
      <vt:lpstr>PowerPoint Presentation</vt:lpstr>
      <vt:lpstr>PowerPoint Presentation</vt:lpstr>
      <vt:lpstr>PowerPoint Presentation</vt:lpstr>
      <vt:lpstr>PowerPoint Presentation</vt:lpstr>
      <vt:lpstr>Initialisation by spin polarization</vt:lpstr>
      <vt:lpstr>Qubit initialisation with lasers</vt:lpstr>
      <vt:lpstr>Initialisation by spin polarization</vt:lpstr>
      <vt:lpstr>Initialisation using a readout</vt:lpstr>
      <vt:lpstr>Single-shot single-spin SET readout</vt:lpstr>
      <vt:lpstr>PowerPoint Presentation</vt:lpstr>
      <vt:lpstr>PowerPoint Presentation</vt:lpstr>
      <vt:lpstr>PowerPoint Presentation</vt:lpstr>
      <vt:lpstr>PowerPoint Presentation</vt:lpstr>
      <vt:lpstr>Qubit control</vt:lpstr>
      <vt:lpstr>Spin echo</vt:lpstr>
      <vt:lpstr>PowerPoint Presentation</vt:lpstr>
      <vt:lpstr>PowerPoint Presentation</vt:lpstr>
      <vt:lpstr>Coherence: donor qubit ensembles</vt:lpstr>
      <vt:lpstr>PowerPoint Presentation</vt:lpstr>
      <vt:lpstr>PowerPoint Presentation</vt:lpstr>
      <vt:lpstr>PowerPoint Presentation</vt:lpstr>
      <vt:lpstr>Conclusions and perspective</vt:lpstr>
      <vt:lpstr>PowerPoint Presentation</vt:lpstr>
      <vt:lpstr>PowerPoint Presentation</vt:lpstr>
      <vt:lpstr>Bismuth donors in silicon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UoB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space is for the name and role of the speaker.  A sans serif typeface of 18 pt is recommended.</dc:title>
  <dc:creator>Gavin W Morley</dc:creator>
  <cp:lastModifiedBy>Gavin Morley</cp:lastModifiedBy>
  <cp:revision>934</cp:revision>
  <cp:lastPrinted>2017-06-15T09:24:21Z</cp:lastPrinted>
  <dcterms:created xsi:type="dcterms:W3CDTF">2003-04-01T14:58:27Z</dcterms:created>
  <dcterms:modified xsi:type="dcterms:W3CDTF">2017-06-20T08:45:08Z</dcterms:modified>
</cp:coreProperties>
</file>