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340" r:id="rId3"/>
    <p:sldId id="341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82" r:id="rId12"/>
    <p:sldId id="376" r:id="rId13"/>
    <p:sldId id="378" r:id="rId14"/>
    <p:sldId id="379" r:id="rId15"/>
    <p:sldId id="380" r:id="rId16"/>
    <p:sldId id="383" r:id="rId17"/>
    <p:sldId id="384" r:id="rId18"/>
    <p:sldId id="387" r:id="rId19"/>
    <p:sldId id="385" r:id="rId20"/>
    <p:sldId id="386" r:id="rId21"/>
    <p:sldId id="381" r:id="rId22"/>
    <p:sldId id="388" r:id="rId23"/>
    <p:sldId id="389" r:id="rId24"/>
    <p:sldId id="391" r:id="rId25"/>
    <p:sldId id="390" r:id="rId26"/>
    <p:sldId id="392" r:id="rId27"/>
    <p:sldId id="393" r:id="rId28"/>
    <p:sldId id="412" r:id="rId29"/>
    <p:sldId id="394" r:id="rId30"/>
    <p:sldId id="395" r:id="rId31"/>
    <p:sldId id="397" r:id="rId32"/>
    <p:sldId id="417" r:id="rId33"/>
    <p:sldId id="418" r:id="rId34"/>
    <p:sldId id="419" r:id="rId35"/>
    <p:sldId id="420" r:id="rId36"/>
    <p:sldId id="421" r:id="rId37"/>
    <p:sldId id="422" r:id="rId38"/>
    <p:sldId id="423" r:id="rId39"/>
    <p:sldId id="424" r:id="rId40"/>
    <p:sldId id="425" r:id="rId41"/>
    <p:sldId id="426" r:id="rId42"/>
    <p:sldId id="427" r:id="rId43"/>
    <p:sldId id="428" r:id="rId44"/>
    <p:sldId id="429" r:id="rId45"/>
    <p:sldId id="430" r:id="rId46"/>
    <p:sldId id="416" r:id="rId47"/>
    <p:sldId id="398" r:id="rId48"/>
    <p:sldId id="399" r:id="rId49"/>
    <p:sldId id="432" r:id="rId50"/>
    <p:sldId id="433" r:id="rId51"/>
    <p:sldId id="434" r:id="rId52"/>
    <p:sldId id="400" r:id="rId53"/>
    <p:sldId id="435" r:id="rId54"/>
    <p:sldId id="436" r:id="rId55"/>
    <p:sldId id="437" r:id="rId56"/>
    <p:sldId id="438" r:id="rId57"/>
    <p:sldId id="401" r:id="rId58"/>
    <p:sldId id="439" r:id="rId59"/>
    <p:sldId id="440" r:id="rId60"/>
    <p:sldId id="402" r:id="rId61"/>
    <p:sldId id="441" r:id="rId62"/>
    <p:sldId id="405" r:id="rId63"/>
    <p:sldId id="406" r:id="rId64"/>
    <p:sldId id="414" r:id="rId65"/>
    <p:sldId id="415" r:id="rId66"/>
    <p:sldId id="403" r:id="rId67"/>
    <p:sldId id="407" r:id="rId68"/>
    <p:sldId id="408" r:id="rId69"/>
    <p:sldId id="442" r:id="rId70"/>
    <p:sldId id="443" r:id="rId71"/>
    <p:sldId id="444" r:id="rId72"/>
    <p:sldId id="445" r:id="rId73"/>
    <p:sldId id="446" r:id="rId74"/>
    <p:sldId id="447" r:id="rId75"/>
    <p:sldId id="448" r:id="rId76"/>
    <p:sldId id="449" r:id="rId77"/>
    <p:sldId id="450" r:id="rId78"/>
    <p:sldId id="451" r:id="rId79"/>
    <p:sldId id="452" r:id="rId80"/>
    <p:sldId id="453" r:id="rId81"/>
    <p:sldId id="409" r:id="rId82"/>
    <p:sldId id="410" r:id="rId83"/>
    <p:sldId id="366" r:id="rId84"/>
    <p:sldId id="411" r:id="rId85"/>
    <p:sldId id="413" r:id="rId8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8" autoAdjust="0"/>
    <p:restoredTop sz="94524" autoAdjust="0"/>
  </p:normalViewPr>
  <p:slideViewPr>
    <p:cSldViewPr>
      <p:cViewPr varScale="1">
        <p:scale>
          <a:sx n="67" d="100"/>
          <a:sy n="67" d="100"/>
        </p:scale>
        <p:origin x="57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8C4B6E29-5585-41E0-B3C8-FE4FBAB71F46}" type="datetimeFigureOut">
              <a:rPr lang="en-GB" altLang="en-US"/>
              <a:pPr>
                <a:defRPr/>
              </a:pPr>
              <a:t>20/06/2017</a:t>
            </a:fld>
            <a:endParaRPr lang="en-GB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1C8FDB-13EF-4B91-8D54-0D0B85685E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0436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2E4C03B-E623-48CB-9229-A460386BCCBC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442620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DFDF72F-6682-4231-9114-59A8B6F30719}" type="slidenum">
              <a:rPr lang="en-GB" altLang="en-US" smtClean="0"/>
              <a:pPr/>
              <a:t>20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5261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682B267-75C1-4EAC-AB54-BB60198ECAE4}" type="slidenum">
              <a:rPr lang="en-GB" altLang="en-US" smtClean="0"/>
              <a:pPr/>
              <a:t>21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967265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971F142-9945-4C0C-AF61-0144D3D3D6BA}" type="slidenum">
              <a:rPr lang="en-GB" altLang="en-US" smtClean="0"/>
              <a:pPr/>
              <a:t>22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167348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7875E46-9EC1-4DD1-8836-EE1F15913BFC}" type="slidenum">
              <a:rPr lang="en-GB" altLang="en-US" smtClean="0"/>
              <a:pPr/>
              <a:t>23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921436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D7C34F3-DCAF-4FDF-9DDB-A3C5021635FB}" type="slidenum">
              <a:rPr lang="en-GB" altLang="en-US" smtClean="0"/>
              <a:pPr/>
              <a:t>24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45672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0870513-8275-49DC-814E-8DAE317DDFE1}" type="slidenum">
              <a:rPr lang="en-GB" altLang="en-US" smtClean="0"/>
              <a:pPr/>
              <a:t>25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739252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3E1BF64-213E-49E0-B19F-2E533283C8DA}" type="slidenum">
              <a:rPr lang="en-GB" altLang="en-US" smtClean="0"/>
              <a:pPr/>
              <a:t>26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265900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AA1734C-22D7-41CA-BCF7-5A3E40B16306}" type="slidenum">
              <a:rPr lang="en-GB" altLang="en-US" smtClean="0"/>
              <a:pPr/>
              <a:t>27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519338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AA1734C-22D7-41CA-BCF7-5A3E40B16306}" type="slidenum">
              <a:rPr lang="en-GB" altLang="en-US" smtClean="0"/>
              <a:pPr/>
              <a:t>28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614472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59D0802-E195-4D42-B290-FF0DDDDD87BC}" type="slidenum">
              <a:rPr lang="en-GB" altLang="en-US" smtClean="0"/>
              <a:pPr/>
              <a:t>29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294446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7645AD7-B96A-44ED-A377-15BACABFC928}" type="slidenum">
              <a:rPr lang="en-GB" altLang="en-US" smtClean="0"/>
              <a:pPr/>
              <a:t>12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563772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F5ACE6A-1FED-4664-B4B7-C0D7F2EDAE81}" type="slidenum">
              <a:rPr lang="en-GB" altLang="en-US" smtClean="0"/>
              <a:pPr/>
              <a:t>30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22904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8414A01-9DD9-4D93-B05A-657D482FF739}" type="slidenum">
              <a:rPr lang="en-GB" altLang="en-US" smtClean="0"/>
              <a:pPr/>
              <a:t>31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830204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5241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0491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1857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17725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4167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4243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48069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3107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4F11CAA-15EF-49D5-A851-68D8BC85FF10}" type="slidenum">
              <a:rPr lang="en-GB" altLang="en-US" smtClean="0"/>
              <a:pPr/>
              <a:t>13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676288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5544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43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42735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44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66932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Signal, SNR, resolution (temporal and spatial)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BF4306-CCF3-4A84-9652-3E80D7E7661F}" type="slidenum">
              <a:rPr lang="en-GB" altLang="en-US" smtClean="0"/>
              <a:pPr>
                <a:defRPr/>
              </a:pPr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1874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8414A01-9DD9-4D93-B05A-657D482FF739}" type="slidenum">
              <a:rPr lang="en-GB" altLang="en-US" smtClean="0"/>
              <a:pPr/>
              <a:t>46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87380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7E01166-CAA8-4AE7-8718-A41C1D93E2C0}" type="slidenum">
              <a:rPr lang="en-GB" altLang="en-US" smtClean="0"/>
              <a:pPr/>
              <a:t>47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162427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F37403B-7250-4F54-A94E-1B3687C628A1}" type="slidenum">
              <a:rPr lang="en-GB" altLang="en-US" smtClean="0"/>
              <a:pPr/>
              <a:t>48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19794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4BAF7B7-5A13-47E7-B6FC-951A768A888E}" type="slidenum">
              <a:rPr lang="en-GB" altLang="en-US" smtClean="0"/>
              <a:pPr/>
              <a:t>49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7908223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4BAF7B7-5A13-47E7-B6FC-951A768A888E}" type="slidenum">
              <a:rPr lang="en-GB" altLang="en-US" smtClean="0"/>
              <a:pPr/>
              <a:t>50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693277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4BAF7B7-5A13-47E7-B6FC-951A768A888E}" type="slidenum">
              <a:rPr lang="en-GB" altLang="en-US" smtClean="0"/>
              <a:pPr/>
              <a:t>51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905885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54EFFDC-B81D-408E-A92A-8461378FE089}" type="slidenum">
              <a:rPr lang="en-GB" altLang="en-US" smtClean="0"/>
              <a:pPr/>
              <a:t>14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1937724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7062B89-BA08-44C9-9BB9-761641681CBD}" type="slidenum">
              <a:rPr lang="en-GB" altLang="en-US" smtClean="0"/>
              <a:pPr/>
              <a:t>52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0019627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6EF1B3A-717C-4255-A9DA-14F076E01971}" type="slidenum">
              <a:rPr lang="en-GB" altLang="en-US" smtClean="0"/>
              <a:pPr/>
              <a:t>53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8222475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6EF1B3A-717C-4255-A9DA-14F076E01971}" type="slidenum">
              <a:rPr lang="en-GB" altLang="en-US" smtClean="0"/>
              <a:pPr/>
              <a:t>54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8404547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>
                <a:ea typeface="ＭＳ Ｐゴシック" panose="020B0600070205080204" pitchFamily="34" charset="-128"/>
              </a:rPr>
              <a:t>Hahn echo</a:t>
            </a: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6AD5F19-A3D3-49CD-B313-7C739ACE4556}" type="slidenum">
              <a:rPr lang="en-GB" altLang="en-US"/>
              <a:pPr eaLnBrk="1" hangingPunct="1">
                <a:spcBef>
                  <a:spcPct val="0"/>
                </a:spcBef>
              </a:pPr>
              <a:t>55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81069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>
                <a:ea typeface="ＭＳ Ｐゴシック" panose="020B0600070205080204" pitchFamily="34" charset="-128"/>
              </a:rPr>
              <a:t>Hahn echo</a:t>
            </a: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3117D55-F80E-4F6C-90F7-799132E36C74}" type="slidenum">
              <a:rPr lang="en-GB" altLang="en-US"/>
              <a:pPr eaLnBrk="1" hangingPunct="1">
                <a:spcBef>
                  <a:spcPct val="0"/>
                </a:spcBef>
              </a:pPr>
              <a:t>56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5100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3B53DDF-7D47-4A03-9224-1FD598B106F3}" type="slidenum">
              <a:rPr lang="en-GB" altLang="en-US" smtClean="0"/>
              <a:pPr/>
              <a:t>57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7928666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26CD877-0076-4981-91C3-ADD96F3B4EE8}" type="slidenum">
              <a:rPr lang="en-GB" altLang="en-US" smtClean="0"/>
              <a:pPr/>
              <a:t>58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815045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7C20628-95E2-4E20-A8B5-0AD92E7F380A}" type="slidenum">
              <a:rPr lang="en-GB" altLang="en-US" smtClean="0"/>
              <a:pPr/>
              <a:t>59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9154987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3B801B6-3886-45DE-B219-48C5315AD389}" type="slidenum">
              <a:rPr lang="en-GB" altLang="en-US" smtClean="0"/>
              <a:pPr/>
              <a:t>60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7402341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7997E19-FA6A-4BBC-B288-FE7F12B47639}" type="slidenum">
              <a:rPr lang="en-GB" altLang="en-US" smtClean="0"/>
              <a:pPr/>
              <a:t>61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4599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AEB13E3-8357-44C7-9EFC-7E6187E75D20}" type="slidenum">
              <a:rPr lang="en-GB" altLang="en-US" smtClean="0"/>
              <a:pPr/>
              <a:t>15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9161402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0B88C7F-A9C5-41C6-A2E2-30D856AFF95F}" type="slidenum">
              <a:rPr lang="en-GB" altLang="en-US" smtClean="0"/>
              <a:pPr/>
              <a:t>62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596030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11F03D9-5EA3-4545-88C5-F0161ABEF011}" type="slidenum">
              <a:rPr lang="en-GB" altLang="en-US" smtClean="0"/>
              <a:pPr/>
              <a:t>63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5735094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11F03D9-5EA3-4545-88C5-F0161ABEF011}" type="slidenum">
              <a:rPr lang="en-GB" altLang="en-US" smtClean="0"/>
              <a:pPr/>
              <a:t>64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467244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11F03D9-5EA3-4545-88C5-F0161ABEF011}" type="slidenum">
              <a:rPr lang="en-GB" altLang="en-US" smtClean="0"/>
              <a:pPr/>
              <a:t>65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3571015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9BB4A1A-A8DE-44EC-8FF4-26C800B2656C}" type="slidenum">
              <a:rPr lang="en-GB" altLang="en-US" smtClean="0"/>
              <a:pPr/>
              <a:t>66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430484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47F185B-95D3-4C86-B176-B98A264BF4A5}" type="slidenum">
              <a:rPr lang="en-GB" altLang="en-US" smtClean="0"/>
              <a:pPr/>
              <a:t>67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648047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2DFC59C-DECA-455E-9CB6-6D76422FB8BC}" type="slidenum">
              <a:rPr lang="en-GB" altLang="en-US" smtClean="0"/>
              <a:pPr/>
              <a:t>68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580013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23F21B9-0A43-469F-BC37-6A1AB066A27C}" type="slidenum">
              <a:rPr lang="en-GB" altLang="en-US" smtClean="0"/>
              <a:pPr/>
              <a:t>81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8941548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09D9670-1680-406D-972F-333DC2A880B0}" type="slidenum">
              <a:rPr lang="en-GB" altLang="en-US" smtClean="0"/>
              <a:pPr/>
              <a:t>82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91200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731E580-9656-4CE0-8765-AD79EFD7C12F}" type="slidenum">
              <a:rPr lang="en-GB" altLang="en-US" smtClean="0"/>
              <a:pPr/>
              <a:t>16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180733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1E7EA25-B1F3-4385-862C-DB2A28A42E31}" type="slidenum">
              <a:rPr lang="en-GB" altLang="en-US" smtClean="0"/>
              <a:pPr/>
              <a:t>17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287856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501E603-C37D-49BD-9B7F-90DE39BD20CD}" type="slidenum">
              <a:rPr lang="en-GB" altLang="en-US" smtClean="0"/>
              <a:pPr/>
              <a:t>18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627117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9951ED1-FBAC-4E27-8C97-85A6F3A0118D}" type="slidenum">
              <a:rPr lang="en-GB" altLang="en-US" smtClean="0"/>
              <a:pPr/>
              <a:t>19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53003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435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5B3093BA-6E99-4FE3-A00E-D3161DE188AC}" type="datetimeFigureOut">
              <a:rPr lang="en-GB" altLang="en-US"/>
              <a:pPr>
                <a:defRPr/>
              </a:pPr>
              <a:t>20/06/2017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5965BB-1515-408B-AC77-BE2A1CE9339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478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435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76E51E82-28B6-4B2E-B103-93FE0CECACA6}" type="datetimeFigureOut">
              <a:rPr lang="en-GB" altLang="en-US"/>
              <a:pPr>
                <a:defRPr/>
              </a:pPr>
              <a:t>20/06/2017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B5BE07-73D9-45FE-B90C-A6061731ED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75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435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6A59C090-36DE-4860-BF72-F6A4F861397E}" type="datetimeFigureOut">
              <a:rPr lang="en-GB" altLang="en-US"/>
              <a:pPr>
                <a:defRPr/>
              </a:pPr>
              <a:t>20/06/2017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AD852B-CEF5-4259-A2EB-993CEA5D95D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4533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4676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467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5562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5562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533400"/>
            <a:ext cx="533400" cy="533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45FEC-77F3-44B3-96D1-033391576C0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2761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512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946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066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8631029" y="5562600"/>
            <a:ext cx="284372" cy="3073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43365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435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2CD1011C-F54C-40C3-9DE3-40041263D2DE}" type="datetimeFigureOut">
              <a:rPr lang="en-GB" altLang="en-US"/>
              <a:pPr>
                <a:defRPr/>
              </a:pPr>
              <a:t>20/06/2017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0F5783-F12B-4389-8001-A29438D6CC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670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435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8AA6DBF3-93F9-4DD1-A668-36BC024DB422}" type="datetimeFigureOut">
              <a:rPr lang="en-GB" altLang="en-US"/>
              <a:pPr>
                <a:defRPr/>
              </a:pPr>
              <a:t>20/06/2017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A412E-9195-4165-925C-C4C9124E84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6378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435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35726870-57D6-4644-BFFF-B36A181A2DFC}" type="datetimeFigureOut">
              <a:rPr lang="en-GB" altLang="en-US"/>
              <a:pPr>
                <a:defRPr/>
              </a:pPr>
              <a:t>20/06/2017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612437-F000-48DA-B15F-8093917264C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676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435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BBDA11D4-FFF8-4FCC-BD4D-672A26B79B5F}" type="datetimeFigureOut">
              <a:rPr lang="en-GB" altLang="en-US"/>
              <a:pPr>
                <a:defRPr/>
              </a:pPr>
              <a:t>20/06/2017</a:t>
            </a:fld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504A92-0C90-4FF7-8E57-76AF2FD810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108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435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51E84F35-10F7-4A80-BDA5-34557A9B1631}" type="datetimeFigureOut">
              <a:rPr lang="en-GB" altLang="en-US"/>
              <a:pPr>
                <a:defRPr/>
              </a:pPr>
              <a:t>20/06/2017</a:t>
            </a:fld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74C2F6-E769-4D89-9C7A-EF8F242DAE0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176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435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60DB4D2F-85D2-4F8B-97B5-05F652325A9D}" type="datetimeFigureOut">
              <a:rPr lang="en-GB" altLang="en-US"/>
              <a:pPr>
                <a:defRPr/>
              </a:pPr>
              <a:t>20/06/2017</a:t>
            </a:fld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E5DCBA-42F9-42BC-9A27-A1BD6A888E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575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435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F7365B79-8844-4333-BBBA-67ABC70100D6}" type="datetimeFigureOut">
              <a:rPr lang="en-GB" altLang="en-US"/>
              <a:pPr>
                <a:defRPr/>
              </a:pPr>
              <a:t>20/06/2017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75CABD-BFEC-42E3-8207-416DC8CE42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4441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435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149B1C6F-6391-4102-804F-24996C44F171}" type="datetimeFigureOut">
              <a:rPr lang="en-GB" altLang="en-US"/>
              <a:pPr>
                <a:defRPr/>
              </a:pPr>
              <a:t>20/06/2017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8FF506-B752-4A6B-960E-DCC2A9A0D5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005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5496" y="6453336"/>
            <a:ext cx="4157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Gavin W Morley, Bristol QE CDT, June 2017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-17212" y="6453336"/>
            <a:ext cx="4157164" cy="0"/>
          </a:xfrm>
          <a:prstGeom prst="line">
            <a:avLst/>
          </a:prstGeom>
          <a:noFill/>
          <a:ln w="38100" cap="flat" cmpd="sng" algn="ctr">
            <a:solidFill>
              <a:srgbClr val="061851">
                <a:lumMod val="25000"/>
                <a:lumOff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0" y="0"/>
            <a:ext cx="467544" cy="1752600"/>
          </a:xfrm>
          <a:prstGeom prst="rect">
            <a:avLst/>
          </a:prstGeom>
          <a:solidFill>
            <a:srgbClr val="061851">
              <a:lumMod val="25000"/>
              <a:lumOff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GB" sz="2800" b="0" i="0" u="none" strike="noStrike" kern="0" cap="none" spc="0" normalizeH="0" baseline="0" noProof="0" smtClean="0">
              <a:ln>
                <a:noFill/>
              </a:ln>
              <a:solidFill>
                <a:srgbClr val="002244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 bwMode="auto">
          <a:xfrm>
            <a:off x="-17212" y="533400"/>
            <a:ext cx="514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7319C5-EF97-4336-87E3-AB528EAF8E0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  <p:sldLayoutId id="2147484268" r:id="rId12"/>
    <p:sldLayoutId id="2147484269" r:id="rId13"/>
    <p:sldLayoutId id="2147484270" r:id="rId14"/>
    <p:sldLayoutId id="2147484271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0.png"/><Relationship Id="rId9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5" Type="http://schemas.openxmlformats.org/officeDocument/2006/relationships/image" Target="../media/image73.png"/><Relationship Id="rId4" Type="http://schemas.openxmlformats.org/officeDocument/2006/relationships/image" Target="../media/image7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articles/srep21633?trendmd-shared=0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6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itle 1"/>
          <p:cNvSpPr txBox="1">
            <a:spLocks/>
          </p:cNvSpPr>
          <p:nvPr/>
        </p:nvSpPr>
        <p:spPr bwMode="auto">
          <a:xfrm>
            <a:off x="503683" y="185269"/>
            <a:ext cx="9108877" cy="158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  <a:cs typeface="Arial" panose="020B0604020202020204" pitchFamily="34" charset="0"/>
              </a:rPr>
              <a:t>Experiments with spin qubits in </a:t>
            </a:r>
            <a:r>
              <a:rPr lang="en-GB" altLang="en-US" sz="4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diamond</a:t>
            </a:r>
            <a:endParaRPr lang="en-GB" altLang="en-US" sz="4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The nitrogen-vacancy (NV) centre in diamond</a:t>
            </a:r>
            <a:endParaRPr lang="en-GB" altLang="en-US" sz="2800">
              <a:cs typeface="Arial" panose="020B0604020202020204" pitchFamily="34" charset="0"/>
            </a:endParaRPr>
          </a:p>
        </p:txBody>
      </p:sp>
      <p:pic>
        <p:nvPicPr>
          <p:cNvPr id="2662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58975"/>
            <a:ext cx="3560762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060575"/>
            <a:ext cx="348615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8263" y="1700213"/>
            <a:ext cx="3035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Confocal microscope image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c 19"/>
          <p:cNvSpPr/>
          <p:nvPr/>
        </p:nvSpPr>
        <p:spPr>
          <a:xfrm rot="17170940">
            <a:off x="1701006" y="2409032"/>
            <a:ext cx="1800225" cy="2106612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Arc 15"/>
          <p:cNvSpPr/>
          <p:nvPr/>
        </p:nvSpPr>
        <p:spPr>
          <a:xfrm rot="3527639">
            <a:off x="1378744" y="2426494"/>
            <a:ext cx="1800225" cy="210661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652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/>
              <a:t>Hanbury Brown and Twiss (HBT) experiment</a:t>
            </a:r>
            <a:endParaRPr lang="en-GB" altLang="en-US" sz="2800"/>
          </a:p>
        </p:txBody>
      </p:sp>
      <p:sp>
        <p:nvSpPr>
          <p:cNvPr id="12" name="Rectangle 11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  <p:pic>
        <p:nvPicPr>
          <p:cNvPr id="276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2182813"/>
            <a:ext cx="4506912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/>
          <a:stretch>
            <a:fillRect/>
          </a:stretch>
        </p:blipFill>
        <p:spPr bwMode="auto">
          <a:xfrm>
            <a:off x="407988" y="3978275"/>
            <a:ext cx="503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stCxn id="27655" idx="3"/>
          </p:cNvCxnSpPr>
          <p:nvPr/>
        </p:nvCxnSpPr>
        <p:spPr>
          <a:xfrm>
            <a:off x="911225" y="4206875"/>
            <a:ext cx="6477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487488" y="3978275"/>
            <a:ext cx="360362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631950" y="3498850"/>
            <a:ext cx="0" cy="6492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774825" y="4206875"/>
            <a:ext cx="64928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Delay 13"/>
          <p:cNvSpPr/>
          <p:nvPr/>
        </p:nvSpPr>
        <p:spPr>
          <a:xfrm>
            <a:off x="2495550" y="4062413"/>
            <a:ext cx="360363" cy="288925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Flowchart: Delay 17"/>
          <p:cNvSpPr/>
          <p:nvPr/>
        </p:nvSpPr>
        <p:spPr>
          <a:xfrm rot="16200000">
            <a:off x="1450976" y="3143250"/>
            <a:ext cx="360362" cy="287337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566988" y="2419350"/>
            <a:ext cx="1366837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Correlation?</a:t>
            </a:r>
          </a:p>
        </p:txBody>
      </p:sp>
      <p:sp>
        <p:nvSpPr>
          <p:cNvPr id="27663" name="TextBox 20"/>
          <p:cNvSpPr txBox="1">
            <a:spLocks noChangeArrowheads="1"/>
          </p:cNvSpPr>
          <p:nvPr/>
        </p:nvSpPr>
        <p:spPr bwMode="auto">
          <a:xfrm>
            <a:off x="2566988" y="4435475"/>
            <a:ext cx="1176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Detector 2</a:t>
            </a:r>
          </a:p>
        </p:txBody>
      </p:sp>
      <p:sp>
        <p:nvSpPr>
          <p:cNvPr id="27664" name="TextBox 22"/>
          <p:cNvSpPr txBox="1">
            <a:spLocks noChangeArrowheads="1"/>
          </p:cNvSpPr>
          <p:nvPr/>
        </p:nvSpPr>
        <p:spPr bwMode="auto">
          <a:xfrm>
            <a:off x="323850" y="3130550"/>
            <a:ext cx="1174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Detector 1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58813" y="4435475"/>
            <a:ext cx="0" cy="6477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6" name="TextBox 24"/>
          <p:cNvSpPr txBox="1">
            <a:spLocks noChangeArrowheads="1"/>
          </p:cNvSpPr>
          <p:nvPr/>
        </p:nvSpPr>
        <p:spPr bwMode="auto">
          <a:xfrm>
            <a:off x="476250" y="5075238"/>
            <a:ext cx="1155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B050"/>
                </a:solidFill>
              </a:rPr>
              <a:t>Green excitation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NV</a:t>
            </a:r>
            <a:r>
              <a:rPr lang="en-GB" altLang="en-US" baseline="30000">
                <a:cs typeface="Arial" panose="020B0604020202020204" pitchFamily="34" charset="0"/>
              </a:rPr>
              <a:t>-</a:t>
            </a:r>
            <a:r>
              <a:rPr lang="en-GB" altLang="en-US">
                <a:cs typeface="Arial" panose="020B0604020202020204" pitchFamily="34" charset="0"/>
              </a:rPr>
              <a:t> optical spectroscopy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4925" y="5805488"/>
            <a:ext cx="9074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/>
              <a:t>A Gruber, A Drabenstedt, C Tietz, L Fleury, J Wrachtrup*, C. von Borczyskowski, Science </a:t>
            </a:r>
            <a:r>
              <a:rPr lang="en-GB" altLang="en-US" sz="1600" b="1"/>
              <a:t>276</a:t>
            </a:r>
            <a:r>
              <a:rPr lang="en-GB" altLang="en-US" sz="1600"/>
              <a:t>, 2012 (1997).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12652"/>
            <a:ext cx="3887787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2"/>
          <p:cNvSpPr txBox="1">
            <a:spLocks noChangeArrowheads="1"/>
          </p:cNvSpPr>
          <p:nvPr/>
        </p:nvSpPr>
        <p:spPr bwMode="auto">
          <a:xfrm>
            <a:off x="23813" y="4757738"/>
            <a:ext cx="4679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Green excitation in, red florescence out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58975"/>
            <a:ext cx="3656012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925" y="6092825"/>
            <a:ext cx="9109075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(2013).</a:t>
            </a:r>
            <a:endParaRPr lang="en-GB" sz="17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925" y="5516563"/>
            <a:ext cx="8929688" cy="3540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See also: M Fox, Optical Properties of Solids, Second Edition, OUP 2013, Section 8.2, page 218-224.</a:t>
            </a:r>
            <a:endParaRPr lang="en-GB" sz="17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NV</a:t>
            </a:r>
            <a:r>
              <a:rPr lang="en-GB" altLang="en-US" baseline="30000">
                <a:cs typeface="Arial" panose="020B0604020202020204" pitchFamily="34" charset="0"/>
              </a:rPr>
              <a:t>-</a:t>
            </a:r>
            <a:r>
              <a:rPr lang="en-GB" altLang="en-US">
                <a:cs typeface="Arial" panose="020B0604020202020204" pitchFamily="34" charset="0"/>
              </a:rPr>
              <a:t> electron spin resonance spectroscopy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6332538" y="2390775"/>
            <a:ext cx="23352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/>
              <a:t>Optically-detected magnetic resonance (ODMR)</a:t>
            </a:r>
          </a:p>
        </p:txBody>
      </p:sp>
      <p:grpSp>
        <p:nvGrpSpPr>
          <p:cNvPr id="30724" name="Group 7"/>
          <p:cNvGrpSpPr>
            <a:grpSpLocks/>
          </p:cNvGrpSpPr>
          <p:nvPr/>
        </p:nvGrpSpPr>
        <p:grpSpPr bwMode="auto">
          <a:xfrm>
            <a:off x="755650" y="1717675"/>
            <a:ext cx="5040313" cy="4232275"/>
            <a:chOff x="755576" y="1717800"/>
            <a:chExt cx="4824536" cy="4075006"/>
          </a:xfrm>
        </p:grpSpPr>
        <p:pic>
          <p:nvPicPr>
            <p:cNvPr id="3072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717800"/>
              <a:ext cx="4824536" cy="4075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47256" y="3573410"/>
              <a:ext cx="3528369" cy="1511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NV</a:t>
            </a:r>
            <a:r>
              <a:rPr lang="en-GB" altLang="en-US" baseline="30000">
                <a:cs typeface="Arial" panose="020B0604020202020204" pitchFamily="34" charset="0"/>
              </a:rPr>
              <a:t>-</a:t>
            </a:r>
            <a:r>
              <a:rPr lang="en-GB" altLang="en-US">
                <a:cs typeface="Arial" panose="020B0604020202020204" pitchFamily="34" charset="0"/>
              </a:rPr>
              <a:t> energy levels</a:t>
            </a:r>
            <a:endParaRPr lang="en-GB" altLang="en-US" sz="2800">
              <a:cs typeface="Arial" panose="020B0604020202020204" pitchFamily="34" charset="0"/>
            </a:endParaRPr>
          </a:p>
        </p:txBody>
      </p:sp>
      <p:pic>
        <p:nvPicPr>
          <p:cNvPr id="3277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73238"/>
            <a:ext cx="71628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7308850" y="4476750"/>
            <a:ext cx="18002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>
                <a:latin typeface="t1-gul-regular"/>
              </a:rPr>
              <a:t>JHN Loubser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>
                <a:latin typeface="t1-gul-regular"/>
              </a:rPr>
              <a:t>&amp; JA van Wyk, Rep Progr Phys 41 1202 </a:t>
            </a:r>
            <a:r>
              <a:rPr lang="en-GB" altLang="en-US" sz="1600">
                <a:solidFill>
                  <a:srgbClr val="000000"/>
                </a:solidFill>
                <a:latin typeface="t1-gul-regular"/>
              </a:rPr>
              <a:t>(1978)</a:t>
            </a:r>
            <a:endParaRPr lang="en-GB" altLang="en-US" sz="4400"/>
          </a:p>
        </p:txBody>
      </p:sp>
      <p:sp>
        <p:nvSpPr>
          <p:cNvPr id="10" name="Rectangle 9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NV</a:t>
            </a:r>
            <a:r>
              <a:rPr lang="en-GB" altLang="en-US" baseline="30000">
                <a:cs typeface="Arial" panose="020B0604020202020204" pitchFamily="34" charset="0"/>
              </a:rPr>
              <a:t>-</a:t>
            </a:r>
            <a:r>
              <a:rPr lang="en-GB" altLang="en-US">
                <a:cs typeface="Arial" panose="020B0604020202020204" pitchFamily="34" charset="0"/>
              </a:rPr>
              <a:t> energy levels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92275" y="55895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2275" y="4868863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2275" y="49418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2275" y="27813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2275" y="206057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2275" y="21336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08400" y="414972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8400" y="306863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8" name="TextBox 6"/>
          <p:cNvSpPr txBox="1">
            <a:spLocks noChangeArrowheads="1"/>
          </p:cNvSpPr>
          <p:nvPr/>
        </p:nvSpPr>
        <p:spPr bwMode="auto">
          <a:xfrm>
            <a:off x="776288" y="4921250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829" name="TextBox 16"/>
          <p:cNvSpPr txBox="1">
            <a:spLocks noChangeArrowheads="1"/>
          </p:cNvSpPr>
          <p:nvPr/>
        </p:nvSpPr>
        <p:spPr bwMode="auto">
          <a:xfrm>
            <a:off x="854075" y="2170113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34830" name="TextBox 17"/>
          <p:cNvSpPr txBox="1">
            <a:spLocks noChangeArrowheads="1"/>
          </p:cNvSpPr>
          <p:nvPr/>
        </p:nvSpPr>
        <p:spPr bwMode="auto">
          <a:xfrm>
            <a:off x="4872038" y="2905125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831" name="TextBox 20"/>
          <p:cNvSpPr txBox="1">
            <a:spLocks noChangeArrowheads="1"/>
          </p:cNvSpPr>
          <p:nvPr/>
        </p:nvSpPr>
        <p:spPr bwMode="auto">
          <a:xfrm>
            <a:off x="4949825" y="3881438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34832" name="TextBox 21"/>
          <p:cNvSpPr txBox="1">
            <a:spLocks noChangeArrowheads="1"/>
          </p:cNvSpPr>
          <p:nvPr/>
        </p:nvSpPr>
        <p:spPr bwMode="auto">
          <a:xfrm>
            <a:off x="2170113" y="17002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34833" name="TextBox 22"/>
          <p:cNvSpPr txBox="1">
            <a:spLocks noChangeArrowheads="1"/>
          </p:cNvSpPr>
          <p:nvPr/>
        </p:nvSpPr>
        <p:spPr bwMode="auto">
          <a:xfrm>
            <a:off x="2166938" y="45085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34834" name="TextBox 23"/>
          <p:cNvSpPr txBox="1">
            <a:spLocks noChangeArrowheads="1"/>
          </p:cNvSpPr>
          <p:nvPr/>
        </p:nvSpPr>
        <p:spPr bwMode="auto">
          <a:xfrm>
            <a:off x="2166938" y="24114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34835" name="TextBox 24"/>
          <p:cNvSpPr txBox="1">
            <a:spLocks noChangeArrowheads="1"/>
          </p:cNvSpPr>
          <p:nvPr/>
        </p:nvSpPr>
        <p:spPr bwMode="auto">
          <a:xfrm>
            <a:off x="2166938" y="529113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34836" name="TextBox 25"/>
          <p:cNvSpPr txBox="1">
            <a:spLocks noChangeArrowheads="1"/>
          </p:cNvSpPr>
          <p:nvPr/>
        </p:nvSpPr>
        <p:spPr bwMode="auto">
          <a:xfrm>
            <a:off x="6227763" y="5127625"/>
            <a:ext cx="2592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0000"/>
                </a:solidFill>
              </a:rPr>
              <a:t>Red names come from the C</a:t>
            </a:r>
            <a:r>
              <a:rPr lang="en-GB" altLang="en-US" sz="1800" baseline="-25000">
                <a:solidFill>
                  <a:srgbClr val="FF0000"/>
                </a:solidFill>
              </a:rPr>
              <a:t>3v</a:t>
            </a:r>
            <a:r>
              <a:rPr lang="en-GB" altLang="en-US" sz="1800">
                <a:solidFill>
                  <a:srgbClr val="FF0000"/>
                </a:solidFill>
              </a:rPr>
              <a:t> point group: see appendix of Doherty et al</a:t>
            </a:r>
            <a:endParaRPr lang="en-GB" altLang="en-US" sz="1800" baseline="-25000">
              <a:solidFill>
                <a:srgbClr val="FF0000"/>
              </a:solidFill>
            </a:endParaRPr>
          </a:p>
        </p:txBody>
      </p:sp>
      <p:sp>
        <p:nvSpPr>
          <p:cNvPr id="34837" name="TextBox 26"/>
          <p:cNvSpPr txBox="1">
            <a:spLocks noChangeArrowheads="1"/>
          </p:cNvSpPr>
          <p:nvPr/>
        </p:nvSpPr>
        <p:spPr bwMode="auto">
          <a:xfrm>
            <a:off x="6227763" y="4292600"/>
            <a:ext cx="2881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Black numbers are spin state (in zero magnetic field)</a:t>
            </a:r>
            <a:endParaRPr lang="en-GB" altLang="en-US" sz="1800" baseline="-25000"/>
          </a:p>
        </p:txBody>
      </p:sp>
      <p:sp>
        <p:nvSpPr>
          <p:cNvPr id="20" name="Rectangle 19"/>
          <p:cNvSpPr/>
          <p:nvPr/>
        </p:nvSpPr>
        <p:spPr>
          <a:xfrm>
            <a:off x="6227763" y="4292600"/>
            <a:ext cx="2844800" cy="18002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1808163" y="5486400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1808163" y="4833938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1808163" y="4770438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NV</a:t>
            </a:r>
            <a:r>
              <a:rPr lang="en-GB" altLang="en-US" baseline="30000">
                <a:cs typeface="Arial" panose="020B0604020202020204" pitchFamily="34" charset="0"/>
              </a:rPr>
              <a:t>-</a:t>
            </a:r>
            <a:r>
              <a:rPr lang="en-GB" altLang="en-US">
                <a:cs typeface="Arial" panose="020B0604020202020204" pitchFamily="34" charset="0"/>
              </a:rPr>
              <a:t> energy levels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92275" y="55895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2275" y="4868863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2275" y="49418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2275" y="27813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2275" y="206057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2275" y="21336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08400" y="414972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8400" y="306863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6" name="TextBox 6"/>
          <p:cNvSpPr txBox="1">
            <a:spLocks noChangeArrowheads="1"/>
          </p:cNvSpPr>
          <p:nvPr/>
        </p:nvSpPr>
        <p:spPr bwMode="auto">
          <a:xfrm>
            <a:off x="776288" y="4921250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877" name="TextBox 16"/>
          <p:cNvSpPr txBox="1">
            <a:spLocks noChangeArrowheads="1"/>
          </p:cNvSpPr>
          <p:nvPr/>
        </p:nvSpPr>
        <p:spPr bwMode="auto">
          <a:xfrm>
            <a:off x="854075" y="2170113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36878" name="TextBox 17"/>
          <p:cNvSpPr txBox="1">
            <a:spLocks noChangeArrowheads="1"/>
          </p:cNvSpPr>
          <p:nvPr/>
        </p:nvSpPr>
        <p:spPr bwMode="auto">
          <a:xfrm>
            <a:off x="4872038" y="2905125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879" name="TextBox 20"/>
          <p:cNvSpPr txBox="1">
            <a:spLocks noChangeArrowheads="1"/>
          </p:cNvSpPr>
          <p:nvPr/>
        </p:nvSpPr>
        <p:spPr bwMode="auto">
          <a:xfrm>
            <a:off x="4949825" y="3881438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36880" name="TextBox 21"/>
          <p:cNvSpPr txBox="1">
            <a:spLocks noChangeArrowheads="1"/>
          </p:cNvSpPr>
          <p:nvPr/>
        </p:nvSpPr>
        <p:spPr bwMode="auto">
          <a:xfrm>
            <a:off x="2170113" y="17002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36881" name="TextBox 22"/>
          <p:cNvSpPr txBox="1">
            <a:spLocks noChangeArrowheads="1"/>
          </p:cNvSpPr>
          <p:nvPr/>
        </p:nvSpPr>
        <p:spPr bwMode="auto">
          <a:xfrm>
            <a:off x="2166938" y="45085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36882" name="TextBox 23"/>
          <p:cNvSpPr txBox="1">
            <a:spLocks noChangeArrowheads="1"/>
          </p:cNvSpPr>
          <p:nvPr/>
        </p:nvSpPr>
        <p:spPr bwMode="auto">
          <a:xfrm>
            <a:off x="2166938" y="24114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36883" name="TextBox 24"/>
          <p:cNvSpPr txBox="1">
            <a:spLocks noChangeArrowheads="1"/>
          </p:cNvSpPr>
          <p:nvPr/>
        </p:nvSpPr>
        <p:spPr bwMode="auto">
          <a:xfrm>
            <a:off x="2166938" y="529113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28" name="Oval 27"/>
          <p:cNvSpPr/>
          <p:nvPr/>
        </p:nvSpPr>
        <p:spPr>
          <a:xfrm>
            <a:off x="1808163" y="5486400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25413" y="3732213"/>
            <a:ext cx="66357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6" name="TextBox 33"/>
          <p:cNvSpPr txBox="1">
            <a:spLocks noChangeArrowheads="1"/>
          </p:cNvSpPr>
          <p:nvPr/>
        </p:nvSpPr>
        <p:spPr bwMode="auto">
          <a:xfrm>
            <a:off x="-34925" y="3024188"/>
            <a:ext cx="1620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B050"/>
                </a:solidFill>
              </a:rPr>
              <a:t>Green excitation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1958975"/>
            <a:ext cx="342423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68033 L 0 -0.54884 L 0.01528 -0.54884 L 0.01666 -0.40857 " pathEditMode="relative" ptsTypes="AAAAA">
                                      <p:cBhvr>
                                        <p:cTn id="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NV</a:t>
            </a:r>
            <a:r>
              <a:rPr lang="en-GB" altLang="en-US" baseline="30000">
                <a:cs typeface="Arial" panose="020B0604020202020204" pitchFamily="34" charset="0"/>
              </a:rPr>
              <a:t>-</a:t>
            </a:r>
            <a:r>
              <a:rPr lang="en-GB" altLang="en-US">
                <a:cs typeface="Arial" panose="020B0604020202020204" pitchFamily="34" charset="0"/>
              </a:rPr>
              <a:t> energy levels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92275" y="55895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2275" y="4868863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2275" y="49418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2275" y="27813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2275" y="206057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2275" y="21336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08400" y="414972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8400" y="306863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4" name="TextBox 6"/>
          <p:cNvSpPr txBox="1">
            <a:spLocks noChangeArrowheads="1"/>
          </p:cNvSpPr>
          <p:nvPr/>
        </p:nvSpPr>
        <p:spPr bwMode="auto">
          <a:xfrm>
            <a:off x="776288" y="4921250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925" name="TextBox 16"/>
          <p:cNvSpPr txBox="1">
            <a:spLocks noChangeArrowheads="1"/>
          </p:cNvSpPr>
          <p:nvPr/>
        </p:nvSpPr>
        <p:spPr bwMode="auto">
          <a:xfrm>
            <a:off x="854075" y="2170113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38926" name="TextBox 17"/>
          <p:cNvSpPr txBox="1">
            <a:spLocks noChangeArrowheads="1"/>
          </p:cNvSpPr>
          <p:nvPr/>
        </p:nvSpPr>
        <p:spPr bwMode="auto">
          <a:xfrm>
            <a:off x="4872038" y="2905125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927" name="TextBox 20"/>
          <p:cNvSpPr txBox="1">
            <a:spLocks noChangeArrowheads="1"/>
          </p:cNvSpPr>
          <p:nvPr/>
        </p:nvSpPr>
        <p:spPr bwMode="auto">
          <a:xfrm>
            <a:off x="4949825" y="3881438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38928" name="TextBox 21"/>
          <p:cNvSpPr txBox="1">
            <a:spLocks noChangeArrowheads="1"/>
          </p:cNvSpPr>
          <p:nvPr/>
        </p:nvSpPr>
        <p:spPr bwMode="auto">
          <a:xfrm>
            <a:off x="2170113" y="17002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38929" name="TextBox 22"/>
          <p:cNvSpPr txBox="1">
            <a:spLocks noChangeArrowheads="1"/>
          </p:cNvSpPr>
          <p:nvPr/>
        </p:nvSpPr>
        <p:spPr bwMode="auto">
          <a:xfrm>
            <a:off x="2166938" y="45085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38930" name="TextBox 23"/>
          <p:cNvSpPr txBox="1">
            <a:spLocks noChangeArrowheads="1"/>
          </p:cNvSpPr>
          <p:nvPr/>
        </p:nvSpPr>
        <p:spPr bwMode="auto">
          <a:xfrm>
            <a:off x="2166938" y="24114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38931" name="TextBox 24"/>
          <p:cNvSpPr txBox="1">
            <a:spLocks noChangeArrowheads="1"/>
          </p:cNvSpPr>
          <p:nvPr/>
        </p:nvSpPr>
        <p:spPr bwMode="auto">
          <a:xfrm>
            <a:off x="2166938" y="529113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28" name="Oval 27"/>
          <p:cNvSpPr/>
          <p:nvPr/>
        </p:nvSpPr>
        <p:spPr>
          <a:xfrm>
            <a:off x="1944688" y="2689225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8933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1958975"/>
            <a:ext cx="342423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34925" y="3244850"/>
            <a:ext cx="1620838" cy="1323975"/>
            <a:chOff x="-34280" y="3244914"/>
            <a:chExt cx="1619672" cy="1323439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125943" y="3732080"/>
              <a:ext cx="66309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36" name="TextBox 26"/>
            <p:cNvSpPr txBox="1">
              <a:spLocks noChangeArrowheads="1"/>
            </p:cNvSpPr>
            <p:nvPr/>
          </p:nvSpPr>
          <p:spPr bwMode="auto">
            <a:xfrm>
              <a:off x="-34280" y="3244914"/>
              <a:ext cx="1619672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FF0000"/>
                  </a:solidFill>
                </a:rPr>
                <a:t>Red Emission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GB" altLang="en-US" sz="2000">
                <a:solidFill>
                  <a:srgbClr val="FF0000"/>
                </a:solidFill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FF0000"/>
                  </a:solidFill>
                </a:rPr>
                <a:t>Decay time ~10ns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0.4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NV</a:t>
            </a:r>
            <a:r>
              <a:rPr lang="en-GB" altLang="en-US" baseline="30000">
                <a:cs typeface="Arial" panose="020B0604020202020204" pitchFamily="34" charset="0"/>
              </a:rPr>
              <a:t>-</a:t>
            </a:r>
            <a:r>
              <a:rPr lang="en-GB" altLang="en-US">
                <a:cs typeface="Arial" panose="020B0604020202020204" pitchFamily="34" charset="0"/>
              </a:rPr>
              <a:t> energy levels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92275" y="55895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2275" y="4868863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2275" y="49418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2275" y="27813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2275" y="206057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2275" y="21336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08400" y="414972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8400" y="306863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2" name="TextBox 6"/>
          <p:cNvSpPr txBox="1">
            <a:spLocks noChangeArrowheads="1"/>
          </p:cNvSpPr>
          <p:nvPr/>
        </p:nvSpPr>
        <p:spPr bwMode="auto">
          <a:xfrm>
            <a:off x="776288" y="4921250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0973" name="TextBox 16"/>
          <p:cNvSpPr txBox="1">
            <a:spLocks noChangeArrowheads="1"/>
          </p:cNvSpPr>
          <p:nvPr/>
        </p:nvSpPr>
        <p:spPr bwMode="auto">
          <a:xfrm>
            <a:off x="854075" y="2170113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40974" name="TextBox 17"/>
          <p:cNvSpPr txBox="1">
            <a:spLocks noChangeArrowheads="1"/>
          </p:cNvSpPr>
          <p:nvPr/>
        </p:nvSpPr>
        <p:spPr bwMode="auto">
          <a:xfrm>
            <a:off x="4872038" y="2905125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975" name="TextBox 20"/>
          <p:cNvSpPr txBox="1">
            <a:spLocks noChangeArrowheads="1"/>
          </p:cNvSpPr>
          <p:nvPr/>
        </p:nvSpPr>
        <p:spPr bwMode="auto">
          <a:xfrm>
            <a:off x="4949825" y="3881438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40976" name="TextBox 21"/>
          <p:cNvSpPr txBox="1">
            <a:spLocks noChangeArrowheads="1"/>
          </p:cNvSpPr>
          <p:nvPr/>
        </p:nvSpPr>
        <p:spPr bwMode="auto">
          <a:xfrm>
            <a:off x="2170113" y="17002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40977" name="TextBox 22"/>
          <p:cNvSpPr txBox="1">
            <a:spLocks noChangeArrowheads="1"/>
          </p:cNvSpPr>
          <p:nvPr/>
        </p:nvSpPr>
        <p:spPr bwMode="auto">
          <a:xfrm>
            <a:off x="2166938" y="45085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40978" name="TextBox 23"/>
          <p:cNvSpPr txBox="1">
            <a:spLocks noChangeArrowheads="1"/>
          </p:cNvSpPr>
          <p:nvPr/>
        </p:nvSpPr>
        <p:spPr bwMode="auto">
          <a:xfrm>
            <a:off x="2166938" y="24114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40979" name="TextBox 24"/>
          <p:cNvSpPr txBox="1">
            <a:spLocks noChangeArrowheads="1"/>
          </p:cNvSpPr>
          <p:nvPr/>
        </p:nvSpPr>
        <p:spPr bwMode="auto">
          <a:xfrm>
            <a:off x="2166938" y="529113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29" name="Oval 28"/>
          <p:cNvSpPr/>
          <p:nvPr/>
        </p:nvSpPr>
        <p:spPr>
          <a:xfrm>
            <a:off x="1944688" y="5486400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4060825" y="4813300"/>
            <a:ext cx="1620838" cy="101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Microwave excitation (2.9 GHz)</a:t>
            </a:r>
          </a:p>
        </p:txBody>
      </p:sp>
      <p:grpSp>
        <p:nvGrpSpPr>
          <p:cNvPr id="32" name="Group 52"/>
          <p:cNvGrpSpPr>
            <a:grpSpLocks/>
          </p:cNvGrpSpPr>
          <p:nvPr/>
        </p:nvGrpSpPr>
        <p:grpSpPr bwMode="auto">
          <a:xfrm flipH="1">
            <a:off x="3132138" y="5219700"/>
            <a:ext cx="920750" cy="296863"/>
            <a:chOff x="3560" y="1570"/>
            <a:chExt cx="580" cy="187"/>
          </a:xfrm>
        </p:grpSpPr>
        <p:sp>
          <p:nvSpPr>
            <p:cNvPr id="33" name="Freeform 54"/>
            <p:cNvSpPr>
              <a:spLocks/>
            </p:cNvSpPr>
            <p:nvPr/>
          </p:nvSpPr>
          <p:spPr bwMode="auto">
            <a:xfrm>
              <a:off x="3560" y="1570"/>
              <a:ext cx="181" cy="182"/>
            </a:xfrm>
            <a:custGeom>
              <a:avLst/>
              <a:gdLst>
                <a:gd name="T0" fmla="*/ 0 w 181"/>
                <a:gd name="T1" fmla="*/ 5 h 273"/>
                <a:gd name="T2" fmla="*/ 45 w 181"/>
                <a:gd name="T3" fmla="*/ 0 h 273"/>
                <a:gd name="T4" fmla="*/ 91 w 181"/>
                <a:gd name="T5" fmla="*/ 5 h 273"/>
                <a:gd name="T6" fmla="*/ 136 w 181"/>
                <a:gd name="T7" fmla="*/ 11 h 273"/>
                <a:gd name="T8" fmla="*/ 181 w 181"/>
                <a:gd name="T9" fmla="*/ 5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4" name="Freeform 55"/>
            <p:cNvSpPr>
              <a:spLocks/>
            </p:cNvSpPr>
            <p:nvPr/>
          </p:nvSpPr>
          <p:spPr bwMode="auto">
            <a:xfrm>
              <a:off x="3740" y="1573"/>
              <a:ext cx="181" cy="182"/>
            </a:xfrm>
            <a:custGeom>
              <a:avLst/>
              <a:gdLst>
                <a:gd name="T0" fmla="*/ 0 w 181"/>
                <a:gd name="T1" fmla="*/ 5 h 273"/>
                <a:gd name="T2" fmla="*/ 45 w 181"/>
                <a:gd name="T3" fmla="*/ 0 h 273"/>
                <a:gd name="T4" fmla="*/ 91 w 181"/>
                <a:gd name="T5" fmla="*/ 5 h 273"/>
                <a:gd name="T6" fmla="*/ 136 w 181"/>
                <a:gd name="T7" fmla="*/ 11 h 273"/>
                <a:gd name="T8" fmla="*/ 181 w 181"/>
                <a:gd name="T9" fmla="*/ 5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6" name="Freeform 56"/>
            <p:cNvSpPr>
              <a:spLocks/>
            </p:cNvSpPr>
            <p:nvPr/>
          </p:nvSpPr>
          <p:spPr bwMode="auto">
            <a:xfrm>
              <a:off x="3921" y="1575"/>
              <a:ext cx="181" cy="182"/>
            </a:xfrm>
            <a:custGeom>
              <a:avLst/>
              <a:gdLst>
                <a:gd name="T0" fmla="*/ 0 w 181"/>
                <a:gd name="T1" fmla="*/ 5 h 273"/>
                <a:gd name="T2" fmla="*/ 45 w 181"/>
                <a:gd name="T3" fmla="*/ 0 h 273"/>
                <a:gd name="T4" fmla="*/ 91 w 181"/>
                <a:gd name="T5" fmla="*/ 5 h 273"/>
                <a:gd name="T6" fmla="*/ 136 w 181"/>
                <a:gd name="T7" fmla="*/ 11 h 273"/>
                <a:gd name="T8" fmla="*/ 181 w 181"/>
                <a:gd name="T9" fmla="*/ 5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7" name="Line 57"/>
            <p:cNvSpPr>
              <a:spLocks noChangeShapeType="1"/>
            </p:cNvSpPr>
            <p:nvPr/>
          </p:nvSpPr>
          <p:spPr bwMode="auto">
            <a:xfrm flipV="1">
              <a:off x="4094" y="1591"/>
              <a:ext cx="46" cy="91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0017 -0.09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9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NV</a:t>
            </a:r>
            <a:r>
              <a:rPr lang="en-GB" altLang="en-US" baseline="30000">
                <a:cs typeface="Arial" panose="020B0604020202020204" pitchFamily="34" charset="0"/>
              </a:rPr>
              <a:t>-</a:t>
            </a:r>
            <a:r>
              <a:rPr lang="en-GB" altLang="en-US">
                <a:cs typeface="Arial" panose="020B0604020202020204" pitchFamily="34" charset="0"/>
              </a:rPr>
              <a:t> energy levels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92275" y="55895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2275" y="4868863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2275" y="49418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2275" y="27813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2275" y="206057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2275" y="21336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08400" y="414972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8400" y="306863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0" name="TextBox 6"/>
          <p:cNvSpPr txBox="1">
            <a:spLocks noChangeArrowheads="1"/>
          </p:cNvSpPr>
          <p:nvPr/>
        </p:nvSpPr>
        <p:spPr bwMode="auto">
          <a:xfrm>
            <a:off x="776288" y="4921250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021" name="TextBox 16"/>
          <p:cNvSpPr txBox="1">
            <a:spLocks noChangeArrowheads="1"/>
          </p:cNvSpPr>
          <p:nvPr/>
        </p:nvSpPr>
        <p:spPr bwMode="auto">
          <a:xfrm>
            <a:off x="854075" y="2170113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43022" name="TextBox 17"/>
          <p:cNvSpPr txBox="1">
            <a:spLocks noChangeArrowheads="1"/>
          </p:cNvSpPr>
          <p:nvPr/>
        </p:nvSpPr>
        <p:spPr bwMode="auto">
          <a:xfrm>
            <a:off x="4872038" y="2905125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3023" name="TextBox 20"/>
          <p:cNvSpPr txBox="1">
            <a:spLocks noChangeArrowheads="1"/>
          </p:cNvSpPr>
          <p:nvPr/>
        </p:nvSpPr>
        <p:spPr bwMode="auto">
          <a:xfrm>
            <a:off x="4949825" y="3881438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43024" name="TextBox 21"/>
          <p:cNvSpPr txBox="1">
            <a:spLocks noChangeArrowheads="1"/>
          </p:cNvSpPr>
          <p:nvPr/>
        </p:nvSpPr>
        <p:spPr bwMode="auto">
          <a:xfrm>
            <a:off x="2170113" y="17002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43025" name="TextBox 22"/>
          <p:cNvSpPr txBox="1">
            <a:spLocks noChangeArrowheads="1"/>
          </p:cNvSpPr>
          <p:nvPr/>
        </p:nvSpPr>
        <p:spPr bwMode="auto">
          <a:xfrm>
            <a:off x="2166938" y="45085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43026" name="TextBox 23"/>
          <p:cNvSpPr txBox="1">
            <a:spLocks noChangeArrowheads="1"/>
          </p:cNvSpPr>
          <p:nvPr/>
        </p:nvSpPr>
        <p:spPr bwMode="auto">
          <a:xfrm>
            <a:off x="2166938" y="24114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43027" name="TextBox 24"/>
          <p:cNvSpPr txBox="1">
            <a:spLocks noChangeArrowheads="1"/>
          </p:cNvSpPr>
          <p:nvPr/>
        </p:nvSpPr>
        <p:spPr bwMode="auto">
          <a:xfrm>
            <a:off x="2166938" y="529113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28" name="Oval 27"/>
          <p:cNvSpPr/>
          <p:nvPr/>
        </p:nvSpPr>
        <p:spPr>
          <a:xfrm>
            <a:off x="1908175" y="4833938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25413" y="3732213"/>
            <a:ext cx="66357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30" name="TextBox 31"/>
          <p:cNvSpPr txBox="1">
            <a:spLocks noChangeArrowheads="1"/>
          </p:cNvSpPr>
          <p:nvPr/>
        </p:nvSpPr>
        <p:spPr bwMode="auto">
          <a:xfrm>
            <a:off x="-34925" y="3024188"/>
            <a:ext cx="1620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B050"/>
                </a:solidFill>
              </a:rPr>
              <a:t>Green excitation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5185E-6 L -0.00382 -0.69051 L -0.00382 -0.56412 L 0.01527 -0.56412 L 0.01666 -0.40694 L 0.01666 -0.40671 C 0.02135 -0.40741 0.02604 -0.40787 0.03073 -0.40856 C 0.03698 -0.40972 0.0342 -0.41041 0.03958 -0.41204 C 0.04392 -0.41342 0.04826 -0.41412 0.05243 -0.41551 C 0.0559 -0.41666 0.0592 -0.41805 0.06267 -0.41875 C 0.06649 -0.41967 0.07048 -0.41991 0.0743 -0.4206 C 0.07795 -0.42222 0.0901 -0.42801 0.09479 -0.42916 C 0.09809 -0.43009 0.10156 -0.43032 0.10503 -0.43079 C 0.11198 -0.43403 0.10798 -0.43241 0.11909 -0.43426 C 0.14739 -0.43866 0.11493 -0.43333 0.14097 -0.43773 C 0.14895 -0.43704 0.15711 -0.4368 0.16527 -0.43588 C 0.17083 -0.43541 0.17586 -0.43032 0.18055 -0.42731 C 0.18281 -0.42616 0.1875 -0.42477 0.18958 -0.42407 C 0.19166 -0.42176 0.19375 -0.41898 0.196 -0.41713 C 0.20468 -0.40995 0.19461 -0.42592 0.20764 -0.40856 C 0.21232 -0.40231 0.20972 -0.40416 0.21527 -0.40185 C 0.21614 -0.4 0.21684 -0.39815 0.21788 -0.39676 C 0.22083 -0.39166 0.2217 -0.39143 0.22552 -0.38819 C 0.22847 -0.37639 0.22621 -0.38032 0.23055 -0.37454 C 0.23385 -0.36157 0.22951 -0.37731 0.23454 -0.36412 C 0.23819 -0.35416 0.23229 -0.36366 0.23958 -0.35393 C 0.2401 -0.35231 0.24027 -0.35046 0.24079 -0.34884 C 0.24149 -0.34699 0.24305 -0.3456 0.2434 -0.34375 C 0.24427 -0.33912 0.24427 -0.33449 0.24479 -0.33009 C 0.24496 -0.32708 0.24566 -0.3243 0.246 -0.32153 C 0.24635 -0.31528 0.2467 -0.30879 0.24722 -0.30254 C 0.24757 -0.2993 0.24843 -0.29583 0.24861 -0.29236 C 0.24878 -0.28565 0.24861 -0.2787 0.24861 -0.27199 L 0.25121 -0.27199 L 0.24861 -0.27199 L 0.25121 -0.11296 " pathEditMode="relative" rAng="0" ptsTypes="AAAAAAAAAAAAAAAAAAAAAAAAAAAAAAAAAAAA"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61" y="-3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21388"/>
            <a:ext cx="7164388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73100" y="2051050"/>
            <a:ext cx="7570788" cy="473551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>
                <a:ea typeface="+mn-ea"/>
              </a:rPr>
              <a:t>Diamond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2400" dirty="0" smtClean="0"/>
              <a:t>Nitrogen-vacancy (NV</a:t>
            </a:r>
            <a:r>
              <a:rPr lang="en-GB" sz="2400" baseline="30000" dirty="0" smtClean="0"/>
              <a:t>-</a:t>
            </a:r>
            <a:r>
              <a:rPr lang="en-GB" sz="2400" dirty="0" smtClean="0"/>
              <a:t>) centre</a:t>
            </a:r>
            <a:endParaRPr lang="en-GB" sz="2400" dirty="0"/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1. Properties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2. Applications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/>
              <a:t> </a:t>
            </a:r>
            <a:r>
              <a:rPr lang="en-GB" sz="2000" dirty="0" smtClean="0"/>
              <a:t>    a) magnetometry 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/>
              <a:t> </a:t>
            </a:r>
            <a:r>
              <a:rPr lang="en-GB" sz="2000" dirty="0" smtClean="0"/>
              <a:t>    b) thermometry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/>
              <a:t> </a:t>
            </a:r>
            <a:r>
              <a:rPr lang="en-GB" sz="2000" dirty="0" smtClean="0"/>
              <a:t>    c) </a:t>
            </a:r>
            <a:r>
              <a:rPr lang="en-GB" sz="2000" dirty="0" err="1" smtClean="0"/>
              <a:t>electrometry</a:t>
            </a:r>
            <a:endParaRPr lang="en-GB" sz="2000" dirty="0" smtClean="0"/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/>
              <a:t> </a:t>
            </a:r>
            <a:r>
              <a:rPr lang="en-GB" sz="2000" dirty="0" smtClean="0"/>
              <a:t>    d) in a tractor beam?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/>
              <a:t> </a:t>
            </a:r>
            <a:r>
              <a:rPr lang="en-GB" sz="2000" dirty="0" smtClean="0"/>
              <a:t>    e) violating Bell’s inequality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2400" dirty="0" smtClean="0"/>
              <a:t>Silicon-vacancy (SiV) centre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/>
          </a:p>
        </p:txBody>
      </p:sp>
      <p:sp>
        <p:nvSpPr>
          <p:cNvPr id="17412" name="Title 1"/>
          <p:cNvSpPr txBox="1">
            <a:spLocks/>
          </p:cNvSpPr>
          <p:nvPr/>
        </p:nvSpPr>
        <p:spPr bwMode="auto">
          <a:xfrm>
            <a:off x="45720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Experiments with spin qubits in diamond: overview</a:t>
            </a:r>
          </a:p>
        </p:txBody>
      </p:sp>
      <p:pic>
        <p:nvPicPr>
          <p:cNvPr id="1741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896" y="5229200"/>
            <a:ext cx="1752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2276475"/>
            <a:ext cx="31305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NV</a:t>
            </a:r>
            <a:r>
              <a:rPr lang="en-GB" altLang="en-US" baseline="30000">
                <a:cs typeface="Arial" panose="020B0604020202020204" pitchFamily="34" charset="0"/>
              </a:rPr>
              <a:t>-</a:t>
            </a:r>
            <a:r>
              <a:rPr lang="en-GB" altLang="en-US">
                <a:cs typeface="Arial" panose="020B0604020202020204" pitchFamily="34" charset="0"/>
              </a:rPr>
              <a:t> energy levels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92275" y="55895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2275" y="4868863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2275" y="494188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2275" y="27813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2275" y="206057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2275" y="2133600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08400" y="4149725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8400" y="3068638"/>
            <a:ext cx="10080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8" name="TextBox 6"/>
          <p:cNvSpPr txBox="1">
            <a:spLocks noChangeArrowheads="1"/>
          </p:cNvSpPr>
          <p:nvPr/>
        </p:nvSpPr>
        <p:spPr bwMode="auto">
          <a:xfrm>
            <a:off x="776288" y="4921250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069" name="TextBox 16"/>
          <p:cNvSpPr txBox="1">
            <a:spLocks noChangeArrowheads="1"/>
          </p:cNvSpPr>
          <p:nvPr/>
        </p:nvSpPr>
        <p:spPr bwMode="auto">
          <a:xfrm>
            <a:off x="854075" y="2170113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3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45070" name="TextBox 17"/>
          <p:cNvSpPr txBox="1">
            <a:spLocks noChangeArrowheads="1"/>
          </p:cNvSpPr>
          <p:nvPr/>
        </p:nvSpPr>
        <p:spPr bwMode="auto">
          <a:xfrm>
            <a:off x="4872038" y="2905125"/>
            <a:ext cx="63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A</a:t>
            </a:r>
            <a:r>
              <a:rPr lang="en-GB" altLang="en-US" sz="2800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5071" name="TextBox 20"/>
          <p:cNvSpPr txBox="1">
            <a:spLocks noChangeArrowheads="1"/>
          </p:cNvSpPr>
          <p:nvPr/>
        </p:nvSpPr>
        <p:spPr bwMode="auto">
          <a:xfrm>
            <a:off x="4949825" y="3881438"/>
            <a:ext cx="48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aseline="30000">
                <a:solidFill>
                  <a:srgbClr val="FF0000"/>
                </a:solidFill>
              </a:rPr>
              <a:t>1</a:t>
            </a:r>
            <a:r>
              <a:rPr lang="en-GB" altLang="en-US" sz="2800">
                <a:solidFill>
                  <a:srgbClr val="FF0000"/>
                </a:solidFill>
              </a:rPr>
              <a:t>E</a:t>
            </a:r>
            <a:endParaRPr lang="en-GB" altLang="en-US" sz="2800" baseline="-25000">
              <a:solidFill>
                <a:srgbClr val="FF0000"/>
              </a:solidFill>
            </a:endParaRPr>
          </a:p>
        </p:txBody>
      </p:sp>
      <p:sp>
        <p:nvSpPr>
          <p:cNvPr id="45072" name="TextBox 21"/>
          <p:cNvSpPr txBox="1">
            <a:spLocks noChangeArrowheads="1"/>
          </p:cNvSpPr>
          <p:nvPr/>
        </p:nvSpPr>
        <p:spPr bwMode="auto">
          <a:xfrm>
            <a:off x="2170113" y="17002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45073" name="TextBox 22"/>
          <p:cNvSpPr txBox="1">
            <a:spLocks noChangeArrowheads="1"/>
          </p:cNvSpPr>
          <p:nvPr/>
        </p:nvSpPr>
        <p:spPr bwMode="auto">
          <a:xfrm>
            <a:off x="2166938" y="45085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±1</a:t>
            </a:r>
          </a:p>
        </p:txBody>
      </p:sp>
      <p:sp>
        <p:nvSpPr>
          <p:cNvPr id="45074" name="TextBox 23"/>
          <p:cNvSpPr txBox="1">
            <a:spLocks noChangeArrowheads="1"/>
          </p:cNvSpPr>
          <p:nvPr/>
        </p:nvSpPr>
        <p:spPr bwMode="auto">
          <a:xfrm>
            <a:off x="2166938" y="24114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45075" name="TextBox 24"/>
          <p:cNvSpPr txBox="1">
            <a:spLocks noChangeArrowheads="1"/>
          </p:cNvSpPr>
          <p:nvPr/>
        </p:nvSpPr>
        <p:spPr bwMode="auto">
          <a:xfrm>
            <a:off x="2166938" y="529113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±</a:t>
            </a:r>
            <a:r>
              <a:rPr lang="en-GB" altLang="en-US" sz="1800"/>
              <a:t>0</a:t>
            </a:r>
          </a:p>
        </p:txBody>
      </p:sp>
      <p:sp>
        <p:nvSpPr>
          <p:cNvPr id="30" name="Oval 29"/>
          <p:cNvSpPr/>
          <p:nvPr/>
        </p:nvSpPr>
        <p:spPr>
          <a:xfrm>
            <a:off x="4103688" y="4041775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5077" name="TextBox 25"/>
          <p:cNvSpPr txBox="1">
            <a:spLocks noChangeArrowheads="1"/>
          </p:cNvSpPr>
          <p:nvPr/>
        </p:nvSpPr>
        <p:spPr bwMode="auto">
          <a:xfrm>
            <a:off x="4117975" y="4875213"/>
            <a:ext cx="2195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No florescence, ~300 ns decay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-0.22361 0.20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1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NV</a:t>
            </a:r>
            <a:r>
              <a:rPr lang="en-GB" altLang="en-US" baseline="30000">
                <a:cs typeface="Arial" panose="020B0604020202020204" pitchFamily="34" charset="0"/>
              </a:rPr>
              <a:t>-</a:t>
            </a:r>
            <a:r>
              <a:rPr lang="en-GB" altLang="en-US">
                <a:cs typeface="Arial" panose="020B0604020202020204" pitchFamily="34" charset="0"/>
              </a:rPr>
              <a:t> energy levels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  <p:pic>
        <p:nvPicPr>
          <p:cNvPr id="47108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628775"/>
            <a:ext cx="41211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20"/>
          <p:cNvSpPr txBox="1">
            <a:spLocks noChangeArrowheads="1"/>
          </p:cNvSpPr>
          <p:nvPr/>
        </p:nvSpPr>
        <p:spPr bwMode="auto">
          <a:xfrm>
            <a:off x="6156325" y="1949450"/>
            <a:ext cx="253047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n-GB" altLang="en-US" sz="2000"/>
              <a:t>Green excitation light polarizes the NV- electron spin far beyond Boltzmann polarization</a:t>
            </a:r>
          </a:p>
          <a:p>
            <a:pPr>
              <a:spcBef>
                <a:spcPct val="0"/>
              </a:spcBef>
              <a:buFontTx/>
              <a:buAutoNum type="arabicPeriod"/>
            </a:pPr>
            <a:endParaRPr lang="en-GB" altLang="en-US" sz="2000"/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GB" altLang="en-US" sz="2000"/>
              <a:t>Florescence intensity depends on spin state</a:t>
            </a:r>
          </a:p>
        </p:txBody>
      </p:sp>
      <p:sp>
        <p:nvSpPr>
          <p:cNvPr id="22" name="Oval 21"/>
          <p:cNvSpPr/>
          <p:nvPr/>
        </p:nvSpPr>
        <p:spPr>
          <a:xfrm>
            <a:off x="2058988" y="5476875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NV</a:t>
            </a:r>
            <a:r>
              <a:rPr lang="en-GB" altLang="en-US" baseline="30000">
                <a:cs typeface="Arial" panose="020B0604020202020204" pitchFamily="34" charset="0"/>
              </a:rPr>
              <a:t>-</a:t>
            </a:r>
            <a:r>
              <a:rPr lang="en-GB" altLang="en-US">
                <a:cs typeface="Arial" panose="020B0604020202020204" pitchFamily="34" charset="0"/>
              </a:rPr>
              <a:t> optically-detected magnetic resonance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  <p:sp>
        <p:nvSpPr>
          <p:cNvPr id="49156" name="TextBox 20"/>
          <p:cNvSpPr txBox="1">
            <a:spLocks noChangeArrowheads="1"/>
          </p:cNvSpPr>
          <p:nvPr/>
        </p:nvSpPr>
        <p:spPr bwMode="auto">
          <a:xfrm>
            <a:off x="6156325" y="1949450"/>
            <a:ext cx="253047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n-GB" altLang="en-US" sz="2000"/>
              <a:t>Green excitation light polarizes the NV- electron spin far beyond Boltzmann polarization</a:t>
            </a:r>
          </a:p>
          <a:p>
            <a:pPr>
              <a:spcBef>
                <a:spcPct val="0"/>
              </a:spcBef>
              <a:buFontTx/>
              <a:buAutoNum type="arabicPeriod"/>
            </a:pPr>
            <a:endParaRPr lang="en-GB" altLang="en-US" sz="2000"/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GB" altLang="en-US" sz="2000"/>
              <a:t>Florescence intensity depends on spin state</a:t>
            </a:r>
          </a:p>
        </p:txBody>
      </p:sp>
      <p:pic>
        <p:nvPicPr>
          <p:cNvPr id="4915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17675"/>
            <a:ext cx="5040313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NV</a:t>
            </a:r>
            <a:r>
              <a:rPr lang="en-GB" altLang="en-US" baseline="30000">
                <a:cs typeface="Arial" panose="020B0604020202020204" pitchFamily="34" charset="0"/>
              </a:rPr>
              <a:t>-</a:t>
            </a:r>
            <a:r>
              <a:rPr lang="en-GB" altLang="en-US">
                <a:cs typeface="Arial" panose="020B0604020202020204" pitchFamily="34" charset="0"/>
              </a:rPr>
              <a:t> summary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42988" y="2060575"/>
            <a:ext cx="32416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 smtClean="0">
                <a:ea typeface="+mn-ea"/>
              </a:rPr>
              <a:t>Mini-overview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NV fabrication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Qubit initialisation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Readout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Control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Coherence times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Initialize nuclear spins as well as electrons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42988" y="2060575"/>
            <a:ext cx="32416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 smtClean="0">
                <a:ea typeface="+mn-ea"/>
              </a:rPr>
              <a:t>Mini-overview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NV fabrication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Qubit initialisation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Readout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Control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Coherence times</a:t>
            </a:r>
          </a:p>
        </p:txBody>
      </p:sp>
      <p:pic>
        <p:nvPicPr>
          <p:cNvPr id="5325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1703388"/>
            <a:ext cx="266858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2"/>
          <p:cNvSpPr>
            <a:spLocks noChangeArrowheads="1"/>
          </p:cNvSpPr>
          <p:nvPr/>
        </p:nvSpPr>
        <p:spPr bwMode="auto">
          <a:xfrm>
            <a:off x="3190875" y="5556250"/>
            <a:ext cx="5802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800"/>
              <a:t>V Jacques</a:t>
            </a:r>
            <a:r>
              <a:rPr lang="fr-FR" altLang="en-US" sz="1800" i="1"/>
              <a:t> et al</a:t>
            </a:r>
            <a:r>
              <a:rPr lang="fr-FR" altLang="en-US" sz="1800"/>
              <a:t>, Physical Review Letters </a:t>
            </a:r>
            <a:r>
              <a:rPr lang="fr-FR" altLang="en-US" sz="1800" b="1"/>
              <a:t>102</a:t>
            </a:r>
            <a:r>
              <a:rPr lang="fr-FR" altLang="en-US" sz="1800"/>
              <a:t>, 057403 (2009)</a:t>
            </a:r>
            <a:endParaRPr lang="en-GB" altLang="en-US" sz="1800"/>
          </a:p>
        </p:txBody>
      </p:sp>
      <p:sp>
        <p:nvSpPr>
          <p:cNvPr id="4" name="Oval 3"/>
          <p:cNvSpPr/>
          <p:nvPr/>
        </p:nvSpPr>
        <p:spPr>
          <a:xfrm>
            <a:off x="1042988" y="2924175"/>
            <a:ext cx="3168650" cy="5048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cs typeface="Arial" panose="020B0604020202020204" pitchFamily="34" charset="0"/>
              </a:rPr>
              <a:t>Single shot</a:t>
            </a:r>
            <a:r>
              <a:rPr lang="en-GB" altLang="en-US">
                <a:cs typeface="Arial" panose="020B0604020202020204" pitchFamily="34" charset="0"/>
              </a:rPr>
              <a:t> readout using nuclear spins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42988" y="2060575"/>
            <a:ext cx="32416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 smtClean="0">
                <a:ea typeface="+mn-ea"/>
              </a:rPr>
              <a:t>Mini-overview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NV fabrication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Qubit initialisation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Readout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Control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Coherence times</a:t>
            </a:r>
          </a:p>
        </p:txBody>
      </p:sp>
      <p:sp>
        <p:nvSpPr>
          <p:cNvPr id="55301" name="Rectangle 1"/>
          <p:cNvSpPr>
            <a:spLocks noChangeArrowheads="1"/>
          </p:cNvSpPr>
          <p:nvPr/>
        </p:nvSpPr>
        <p:spPr bwMode="auto">
          <a:xfrm>
            <a:off x="4572000" y="3133725"/>
            <a:ext cx="4537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000">
                <a:solidFill>
                  <a:schemeClr val="tx2"/>
                </a:solidFill>
              </a:rPr>
              <a:t>L. Jiang</a:t>
            </a:r>
            <a:r>
              <a:rPr lang="fr-FR" altLang="en-US" sz="2000" i="1">
                <a:solidFill>
                  <a:schemeClr val="tx2"/>
                </a:solidFill>
              </a:rPr>
              <a:t> et al</a:t>
            </a:r>
            <a:r>
              <a:rPr lang="fr-FR" altLang="en-US" sz="2000">
                <a:solidFill>
                  <a:schemeClr val="tx2"/>
                </a:solidFill>
              </a:rPr>
              <a:t>, Science </a:t>
            </a:r>
            <a:r>
              <a:rPr lang="fr-FR" altLang="en-US" sz="2000" b="1">
                <a:solidFill>
                  <a:schemeClr val="tx2"/>
                </a:solidFill>
              </a:rPr>
              <a:t>326</a:t>
            </a:r>
            <a:r>
              <a:rPr lang="fr-FR" altLang="en-US" sz="2000">
                <a:solidFill>
                  <a:schemeClr val="tx2"/>
                </a:solidFill>
              </a:rPr>
              <a:t>, 267 (2009)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>
                <a:solidFill>
                  <a:schemeClr val="tx2"/>
                </a:solidFill>
              </a:rPr>
              <a:t>P Neumann</a:t>
            </a:r>
            <a:r>
              <a:rPr lang="fr-FR" altLang="en-US" sz="2000" i="1">
                <a:solidFill>
                  <a:schemeClr val="tx2"/>
                </a:solidFill>
              </a:rPr>
              <a:t> et al</a:t>
            </a:r>
            <a:r>
              <a:rPr lang="fr-FR" altLang="en-US" sz="2000">
                <a:solidFill>
                  <a:schemeClr val="tx2"/>
                </a:solidFill>
              </a:rPr>
              <a:t>, Science </a:t>
            </a:r>
            <a:r>
              <a:rPr lang="fr-FR" altLang="en-US" sz="2000" b="1">
                <a:solidFill>
                  <a:schemeClr val="tx2"/>
                </a:solidFill>
              </a:rPr>
              <a:t>329</a:t>
            </a:r>
            <a:r>
              <a:rPr lang="fr-FR" altLang="en-US" sz="2000">
                <a:solidFill>
                  <a:schemeClr val="tx2"/>
                </a:solidFill>
              </a:rPr>
              <a:t>, 542 (2010)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2"/>
                </a:solidFill>
              </a:rPr>
              <a:t>E Togan </a:t>
            </a:r>
            <a:r>
              <a:rPr lang="fr-FR" altLang="en-US" sz="2000" i="1">
                <a:solidFill>
                  <a:schemeClr val="tx2"/>
                </a:solidFill>
              </a:rPr>
              <a:t>et al</a:t>
            </a:r>
            <a:r>
              <a:rPr lang="en-GB" altLang="en-US" sz="2000">
                <a:solidFill>
                  <a:schemeClr val="tx2"/>
                </a:solidFill>
              </a:rPr>
              <a:t>, Nature </a:t>
            </a:r>
            <a:r>
              <a:rPr lang="en-GB" altLang="en-US" sz="2000" b="1">
                <a:solidFill>
                  <a:schemeClr val="tx2"/>
                </a:solidFill>
              </a:rPr>
              <a:t>478</a:t>
            </a:r>
            <a:r>
              <a:rPr lang="en-GB" altLang="en-US" sz="2000">
                <a:solidFill>
                  <a:schemeClr val="tx2"/>
                </a:solidFill>
              </a:rPr>
              <a:t>, 497 (2011)</a:t>
            </a:r>
          </a:p>
        </p:txBody>
      </p:sp>
      <p:sp>
        <p:nvSpPr>
          <p:cNvPr id="12" name="Oval 11"/>
          <p:cNvSpPr/>
          <p:nvPr/>
        </p:nvSpPr>
        <p:spPr>
          <a:xfrm>
            <a:off x="457200" y="3392488"/>
            <a:ext cx="3168650" cy="5048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Quantum control of electron and nuclear spins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42988" y="2060575"/>
            <a:ext cx="32416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 smtClean="0">
                <a:ea typeface="+mn-ea"/>
              </a:rPr>
              <a:t>Mini-overview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NV fabrication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Qubit initialisation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Readout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Control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Coherence times</a:t>
            </a:r>
          </a:p>
        </p:txBody>
      </p:sp>
      <p:sp>
        <p:nvSpPr>
          <p:cNvPr id="57349" name="Rectangle 1"/>
          <p:cNvSpPr>
            <a:spLocks noChangeArrowheads="1"/>
          </p:cNvSpPr>
          <p:nvPr/>
        </p:nvSpPr>
        <p:spPr bwMode="auto">
          <a:xfrm>
            <a:off x="4500563" y="3465513"/>
            <a:ext cx="4643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2"/>
                </a:solidFill>
              </a:rPr>
              <a:t>Microwaves to control electron spin </a:t>
            </a:r>
            <a:r>
              <a:rPr lang="en-GB" altLang="en-US" sz="2400" b="1">
                <a:solidFill>
                  <a:schemeClr val="tx2"/>
                </a:solidFill>
              </a:rPr>
              <a:t>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2"/>
                </a:solidFill>
              </a:rPr>
              <a:t>radiowaves to control nuclear spins</a:t>
            </a:r>
          </a:p>
        </p:txBody>
      </p:sp>
      <p:sp>
        <p:nvSpPr>
          <p:cNvPr id="13" name="Oval 12"/>
          <p:cNvSpPr/>
          <p:nvPr/>
        </p:nvSpPr>
        <p:spPr>
          <a:xfrm>
            <a:off x="457200" y="3789363"/>
            <a:ext cx="3168650" cy="5032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7351" name="Rectangle 3"/>
          <p:cNvSpPr>
            <a:spLocks noChangeArrowheads="1"/>
          </p:cNvSpPr>
          <p:nvPr/>
        </p:nvSpPr>
        <p:spPr bwMode="auto">
          <a:xfrm>
            <a:off x="3530600" y="4964113"/>
            <a:ext cx="542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2400">
                <a:solidFill>
                  <a:schemeClr val="tx2"/>
                </a:solidFill>
              </a:rPr>
              <a:t>eg three spin quantum error correction: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2400">
                <a:solidFill>
                  <a:schemeClr val="tx2"/>
                </a:solidFill>
              </a:rPr>
              <a:t>G Waldherr</a:t>
            </a:r>
            <a:r>
              <a:rPr lang="da-DK" altLang="en-US" sz="2400" i="1">
                <a:solidFill>
                  <a:schemeClr val="tx2"/>
                </a:solidFill>
              </a:rPr>
              <a:t> et al</a:t>
            </a:r>
            <a:r>
              <a:rPr lang="da-DK" altLang="en-US" sz="2400">
                <a:solidFill>
                  <a:schemeClr val="tx2"/>
                </a:solidFill>
              </a:rPr>
              <a:t>, Nature </a:t>
            </a:r>
            <a:r>
              <a:rPr lang="da-DK" altLang="en-US" sz="2400" b="1">
                <a:solidFill>
                  <a:schemeClr val="tx2"/>
                </a:solidFill>
              </a:rPr>
              <a:t>506</a:t>
            </a:r>
            <a:r>
              <a:rPr lang="da-DK" altLang="en-US" sz="2400">
                <a:solidFill>
                  <a:schemeClr val="tx2"/>
                </a:solidFill>
              </a:rPr>
              <a:t>, 204 (2014)</a:t>
            </a:r>
            <a:endParaRPr lang="en-GB" altLang="en-US" sz="24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Ion implantation for fabrication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42988" y="2060575"/>
            <a:ext cx="32416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 smtClean="0">
                <a:ea typeface="+mn-ea"/>
              </a:rPr>
              <a:t>Mini-overview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NV fabrication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Qubit initialisation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Readout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Control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Coherence times</a:t>
            </a:r>
          </a:p>
        </p:txBody>
      </p:sp>
      <p:pic>
        <p:nvPicPr>
          <p:cNvPr id="5939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1589088"/>
            <a:ext cx="2351088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55650" y="4797425"/>
            <a:ext cx="5688013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2"/>
                </a:solidFill>
              </a:rPr>
              <a:t>Very imperfect arrays: 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>
                <a:solidFill>
                  <a:schemeClr val="tx2"/>
                </a:solidFill>
              </a:rPr>
              <a:t>up to 50% yield for NV- after nitrogen ion implantation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>
                <a:solidFill>
                  <a:schemeClr val="tx2"/>
                </a:solidFill>
              </a:rPr>
              <a:t>Worse for shallow NV-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>
                <a:solidFill>
                  <a:schemeClr val="tx2"/>
                </a:solidFill>
              </a:rPr>
              <a:t>~50 nm precision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>
                <a:solidFill>
                  <a:schemeClr val="tx2"/>
                </a:solidFill>
              </a:rPr>
              <a:t>Repeat-until-success?</a:t>
            </a:r>
          </a:p>
        </p:txBody>
      </p:sp>
      <p:sp>
        <p:nvSpPr>
          <p:cNvPr id="18" name="Oval 17"/>
          <p:cNvSpPr/>
          <p:nvPr/>
        </p:nvSpPr>
        <p:spPr>
          <a:xfrm>
            <a:off x="611188" y="2513013"/>
            <a:ext cx="3168650" cy="5048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789488" y="5534025"/>
            <a:ext cx="4319587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DM </a:t>
            </a:r>
            <a:r>
              <a:rPr lang="en-GB" dirty="0" err="1">
                <a:latin typeface="+mn-lt"/>
              </a:rPr>
              <a:t>Toyli</a:t>
            </a:r>
            <a:r>
              <a:rPr lang="en-GB" dirty="0">
                <a:latin typeface="+mn-lt"/>
              </a:rPr>
              <a:t> </a:t>
            </a:r>
            <a:r>
              <a:rPr lang="en-GB" i="1" dirty="0">
                <a:latin typeface="+mn-lt"/>
              </a:rPr>
              <a:t>et al</a:t>
            </a:r>
            <a:r>
              <a:rPr lang="en-GB" dirty="0">
                <a:latin typeface="+mn-lt"/>
              </a:rPr>
              <a:t>, Nano Lett </a:t>
            </a:r>
            <a:r>
              <a:rPr lang="en-GB" b="1" dirty="0">
                <a:latin typeface="+mn-lt"/>
              </a:rPr>
              <a:t>10</a:t>
            </a:r>
            <a:r>
              <a:rPr lang="en-GB" dirty="0">
                <a:latin typeface="+mn-lt"/>
              </a:rPr>
              <a:t>, 3168 (2010)</a:t>
            </a:r>
            <a:endParaRPr lang="en-GB" sz="4800" dirty="0">
              <a:latin typeface="+mn-lt"/>
            </a:endParaRPr>
          </a:p>
        </p:txBody>
      </p:sp>
      <p:pic>
        <p:nvPicPr>
          <p:cNvPr id="5940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4035425"/>
            <a:ext cx="214312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>
                <a:cs typeface="Arial" panose="020B0604020202020204" pitchFamily="34" charset="0"/>
              </a:rPr>
              <a:t>Laser-writing </a:t>
            </a:r>
            <a:r>
              <a:rPr lang="en-GB" altLang="en-US" dirty="0">
                <a:cs typeface="Arial" panose="020B0604020202020204" pitchFamily="34" charset="0"/>
              </a:rPr>
              <a:t>for fabrication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5650" y="4797425"/>
            <a:ext cx="5688013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2"/>
                </a:solidFill>
              </a:rPr>
              <a:t>Very imperfect arrays: 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>
                <a:solidFill>
                  <a:schemeClr val="tx2"/>
                </a:solidFill>
              </a:rPr>
              <a:t>up to 50% yield for </a:t>
            </a:r>
            <a:r>
              <a:rPr lang="en-GB" dirty="0" smtClean="0">
                <a:solidFill>
                  <a:schemeClr val="tx2"/>
                </a:solidFill>
              </a:rPr>
              <a:t>NV-</a:t>
            </a: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GB" dirty="0">
                <a:solidFill>
                  <a:schemeClr val="tx2"/>
                </a:solidFill>
              </a:rPr>
              <a:t>Worse for shallow NV-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 smtClean="0">
                <a:solidFill>
                  <a:schemeClr val="tx2"/>
                </a:solidFill>
              </a:rPr>
              <a:t>~200 </a:t>
            </a:r>
            <a:r>
              <a:rPr lang="en-GB" dirty="0">
                <a:solidFill>
                  <a:schemeClr val="tx2"/>
                </a:solidFill>
              </a:rPr>
              <a:t>nm </a:t>
            </a:r>
            <a:r>
              <a:rPr lang="en-GB" dirty="0" smtClean="0">
                <a:solidFill>
                  <a:schemeClr val="tx2"/>
                </a:solidFill>
              </a:rPr>
              <a:t>precision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 smtClean="0">
                <a:solidFill>
                  <a:schemeClr val="tx2"/>
                </a:solidFill>
              </a:rPr>
              <a:t>Repeat-until-success?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69" y="1588376"/>
            <a:ext cx="3243775" cy="3229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312" y="1588376"/>
            <a:ext cx="4976927" cy="15359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83968" y="4205406"/>
            <a:ext cx="4320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Courvoisier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Booth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Salter, APL </a:t>
            </a:r>
            <a:r>
              <a:rPr lang="en-GB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109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031109 (2016) </a:t>
            </a:r>
          </a:p>
          <a:p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Chen,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Salter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Knauer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Weng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Frangeskou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Stephen,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Ishmael,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Dolan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Johnson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Morley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Newton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Rarity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Booth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Smith,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 Photon </a:t>
            </a:r>
            <a:r>
              <a:rPr lang="en-GB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77 (2017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Spin coherence times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42988" y="2060575"/>
            <a:ext cx="32416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 smtClean="0">
                <a:ea typeface="+mn-ea"/>
              </a:rPr>
              <a:t>Mini-overview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NV fabrication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Qubit initialisation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Readout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Control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Coherence times</a:t>
            </a:r>
          </a:p>
        </p:txBody>
      </p:sp>
      <p:sp>
        <p:nvSpPr>
          <p:cNvPr id="18" name="Oval 17"/>
          <p:cNvSpPr/>
          <p:nvPr/>
        </p:nvSpPr>
        <p:spPr>
          <a:xfrm>
            <a:off x="827088" y="4221163"/>
            <a:ext cx="3168650" cy="5032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947911"/>
              </p:ext>
            </p:extLst>
          </p:nvPr>
        </p:nvGraphicFramePr>
        <p:xfrm>
          <a:off x="4284663" y="1995488"/>
          <a:ext cx="4679949" cy="301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983"/>
                <a:gridCol w="1559983"/>
                <a:gridCol w="1559983"/>
              </a:tblGrid>
              <a:tr h="701114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Electron spin in </a:t>
                      </a:r>
                      <a:r>
                        <a:rPr lang="en-GB" sz="2000" baseline="30000" dirty="0" smtClean="0"/>
                        <a:t>12</a:t>
                      </a:r>
                      <a:r>
                        <a:rPr lang="en-GB" sz="2000" dirty="0" smtClean="0"/>
                        <a:t>C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Nuclear</a:t>
                      </a:r>
                      <a:r>
                        <a:rPr lang="en-GB" sz="2000" baseline="0" dirty="0" smtClean="0"/>
                        <a:t> spin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</a:tr>
              <a:tr h="100594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Room temperature </a:t>
                      </a:r>
                      <a:r>
                        <a:rPr lang="en-GB" sz="2000" i="1" dirty="0" smtClean="0"/>
                        <a:t>T</a:t>
                      </a:r>
                      <a:r>
                        <a:rPr lang="en-GB" sz="2000" baseline="-25000" dirty="0" smtClean="0"/>
                        <a:t>2</a:t>
                      </a:r>
                      <a:endParaRPr lang="en-GB" sz="2000" baseline="-25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1.8 </a:t>
                      </a:r>
                      <a:r>
                        <a:rPr lang="en-GB" sz="2000" dirty="0" err="1" smtClean="0"/>
                        <a:t>ms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 s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</a:tr>
              <a:tr h="1310778">
                <a:tc>
                  <a:txBody>
                    <a:bodyPr/>
                    <a:lstStyle/>
                    <a:p>
                      <a:pPr algn="ctr"/>
                      <a:r>
                        <a:rPr lang="en-GB" sz="2000" i="0" dirty="0" smtClean="0"/>
                        <a:t>Cryogenic</a:t>
                      </a:r>
                      <a:r>
                        <a:rPr lang="en-GB" sz="2000" i="0" baseline="0" dirty="0" smtClean="0"/>
                        <a:t> </a:t>
                      </a:r>
                      <a:r>
                        <a:rPr lang="en-GB" sz="2000" i="1" dirty="0" smtClean="0"/>
                        <a:t>T</a:t>
                      </a:r>
                      <a:r>
                        <a:rPr lang="en-GB" sz="2000" baseline="-25000" dirty="0" smtClean="0"/>
                        <a:t>2</a:t>
                      </a:r>
                      <a:endParaRPr lang="en-GB" sz="2000" baseline="-25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0.6</a:t>
                      </a:r>
                      <a:r>
                        <a:rPr lang="en-GB" sz="2000" baseline="0" dirty="0" smtClean="0"/>
                        <a:t> s 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(77 K with dynamic decoupling)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10 s (at 8</a:t>
                      </a:r>
                      <a:r>
                        <a:rPr lang="en-GB" sz="2000" baseline="0" dirty="0" smtClean="0"/>
                        <a:t> K)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</a:tr>
            </a:tbl>
          </a:graphicData>
        </a:graphic>
      </p:graphicFrame>
      <p:sp>
        <p:nvSpPr>
          <p:cNvPr id="61463" name="Rectangle 5"/>
          <p:cNvSpPr>
            <a:spLocks noChangeArrowheads="1"/>
          </p:cNvSpPr>
          <p:nvPr/>
        </p:nvSpPr>
        <p:spPr bwMode="auto">
          <a:xfrm>
            <a:off x="250825" y="5229200"/>
            <a:ext cx="79216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1.8 </a:t>
            </a:r>
            <a:r>
              <a:rPr lang="en-GB" altLang="en-US" sz="1800" dirty="0" err="1"/>
              <a:t>ms</a:t>
            </a:r>
            <a:r>
              <a:rPr lang="en-GB" altLang="en-US" sz="1800" dirty="0"/>
              <a:t>: 	G </a:t>
            </a:r>
            <a:r>
              <a:rPr lang="en-GB" altLang="en-US" sz="1800" dirty="0" err="1"/>
              <a:t>Balasubramanian</a:t>
            </a:r>
            <a:r>
              <a:rPr lang="en-GB" altLang="en-US" sz="1800" i="1" dirty="0"/>
              <a:t> et al</a:t>
            </a:r>
            <a:r>
              <a:rPr lang="en-GB" altLang="en-US" sz="1800" dirty="0"/>
              <a:t>, Nature Materials </a:t>
            </a:r>
            <a:r>
              <a:rPr lang="en-GB" altLang="en-US" sz="1800" b="1" dirty="0"/>
              <a:t>8</a:t>
            </a:r>
            <a:r>
              <a:rPr lang="en-GB" altLang="en-US" sz="1800" dirty="0"/>
              <a:t>, 383 (2009)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1800" dirty="0"/>
              <a:t>0.6 s: 	N Bar-Gill</a:t>
            </a:r>
            <a:r>
              <a:rPr lang="da-DK" altLang="en-US" sz="1800" i="1" dirty="0"/>
              <a:t> et al</a:t>
            </a:r>
            <a:r>
              <a:rPr lang="da-DK" altLang="en-US" sz="1800" dirty="0"/>
              <a:t>, Nat Commun </a:t>
            </a:r>
            <a:r>
              <a:rPr lang="da-DK" altLang="en-US" sz="1800" b="1" dirty="0"/>
              <a:t>4</a:t>
            </a:r>
            <a:r>
              <a:rPr lang="da-DK" altLang="en-US" sz="1800" dirty="0"/>
              <a:t>, 1743 (2013)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800" dirty="0"/>
              <a:t>1 s:	PC </a:t>
            </a:r>
            <a:r>
              <a:rPr lang="fr-FR" altLang="en-US" sz="1800" dirty="0" err="1"/>
              <a:t>Maurer</a:t>
            </a:r>
            <a:r>
              <a:rPr lang="fr-FR" altLang="en-US" sz="1800" i="1" dirty="0"/>
              <a:t> et al</a:t>
            </a:r>
            <a:r>
              <a:rPr lang="fr-FR" altLang="en-US" sz="1800" dirty="0"/>
              <a:t>, Science </a:t>
            </a:r>
            <a:r>
              <a:rPr lang="fr-FR" altLang="en-US" sz="1800" b="1" dirty="0"/>
              <a:t>336</a:t>
            </a:r>
            <a:r>
              <a:rPr lang="fr-FR" altLang="en-US" sz="1800" dirty="0"/>
              <a:t>, 1283 (2012</a:t>
            </a:r>
            <a:r>
              <a:rPr lang="fr-FR" altLang="en-US" sz="1800" dirty="0" smtClean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800" dirty="0" smtClean="0"/>
              <a:t>10s: 	S Yang </a:t>
            </a:r>
            <a:r>
              <a:rPr lang="fr-FR" altLang="en-US" sz="1800" i="1" dirty="0" smtClean="0"/>
              <a:t>et al</a:t>
            </a:r>
            <a:r>
              <a:rPr lang="fr-FR" altLang="en-US" sz="1800" dirty="0" smtClean="0"/>
              <a:t>, Nat Photon </a:t>
            </a:r>
            <a:r>
              <a:rPr lang="fr-FR" altLang="en-US" sz="1800" b="1" dirty="0" smtClean="0"/>
              <a:t>10</a:t>
            </a:r>
            <a:r>
              <a:rPr lang="fr-FR" altLang="en-US" sz="1800" dirty="0" smtClean="0"/>
              <a:t>, 507 (2016)</a:t>
            </a:r>
            <a:endParaRPr lang="en-GB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 txBox="1">
            <a:spLocks/>
          </p:cNvSpPr>
          <p:nvPr/>
        </p:nvSpPr>
        <p:spPr bwMode="auto">
          <a:xfrm>
            <a:off x="457200" y="333375"/>
            <a:ext cx="8229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Diamond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18435" name="TextBox 1"/>
          <p:cNvSpPr txBox="1">
            <a:spLocks noChangeArrowheads="1"/>
          </p:cNvSpPr>
          <p:nvPr/>
        </p:nvSpPr>
        <p:spPr bwMode="auto">
          <a:xfrm>
            <a:off x="6084888" y="1908175"/>
            <a:ext cx="22701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EPSRC CDT: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Warwick (host)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Oxford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Imperial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Bristol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Cardiff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Strathclyde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Newcastle Aberystwyth </a:t>
            </a:r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333375"/>
            <a:ext cx="28257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51500" y="404813"/>
            <a:ext cx="3168650" cy="44370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38" name="Rectangle 15"/>
          <p:cNvSpPr>
            <a:spLocks noChangeArrowheads="1"/>
          </p:cNvSpPr>
          <p:nvPr/>
        </p:nvSpPr>
        <p:spPr bwMode="auto">
          <a:xfrm>
            <a:off x="868363" y="5443538"/>
            <a:ext cx="39909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Diamond crystal structure. Page 37, Singleton, Band Theory and Electronic Properties of Solids, OUP 2001</a:t>
            </a:r>
          </a:p>
        </p:txBody>
      </p:sp>
      <p:sp>
        <p:nvSpPr>
          <p:cNvPr id="18439" name="Rectangle 10"/>
          <p:cNvSpPr>
            <a:spLocks noChangeArrowheads="1"/>
          </p:cNvSpPr>
          <p:nvPr/>
        </p:nvSpPr>
        <p:spPr bwMode="auto">
          <a:xfrm>
            <a:off x="476250" y="1168400"/>
            <a:ext cx="7777163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Face-centred cubic (FCC) </a:t>
            </a:r>
          </a:p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with two atom basis</a:t>
            </a:r>
          </a:p>
        </p:txBody>
      </p:sp>
      <p:pic>
        <p:nvPicPr>
          <p:cNvPr id="18440" name="Picture 2" descr="C:\Users\Admin\Documents\Teaching\CMP\Oxford CMP major option C3\CMP Singleton book\singleton diamond crystal stru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2276475"/>
            <a:ext cx="3889375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cs typeface="Arial" panose="020B0604020202020204" pitchFamily="34" charset="0"/>
              </a:rPr>
              <a:t>Properties 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42988" y="2060575"/>
            <a:ext cx="32416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 smtClean="0">
                <a:ea typeface="+mn-ea"/>
              </a:rPr>
              <a:t>Mini-overview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NV fabrication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Qubit initialisation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Readout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Control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Coherence times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Applications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133600"/>
            <a:ext cx="89058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25888" y="2940050"/>
            <a:ext cx="5110162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595688"/>
            <a:ext cx="889317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43213" y="5495925"/>
            <a:ext cx="5976937" cy="32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Magnetometer, Electrometer, Thermometer…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Sensing</a:t>
            </a:r>
            <a:endParaRPr lang="en-GB" altLang="en-US" kern="0" dirty="0" smtClean="0"/>
          </a:p>
        </p:txBody>
      </p:sp>
      <p:pic>
        <p:nvPicPr>
          <p:cNvPr id="10" name="Picture 2" descr="C:\Users\Admin\Videos\GWM_MRI_video\individual slides\tmp-4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8653"/>
            <a:ext cx="4174485" cy="55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ocuments\By us\talks\GWM_MRI_vide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8654"/>
            <a:ext cx="4174485" cy="556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12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Sensing</a:t>
            </a:r>
            <a:endParaRPr lang="en-GB" altLang="en-US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4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Sensing</a:t>
            </a:r>
            <a:endParaRPr lang="en-GB" altLang="en-US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372200" y="4581128"/>
            <a:ext cx="144016" cy="144016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2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Sensing</a:t>
            </a:r>
            <a:endParaRPr lang="en-GB" altLang="en-US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Sensing</a:t>
            </a:r>
            <a:endParaRPr lang="en-GB" altLang="en-US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422"/>
            <a:ext cx="4180390" cy="55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Sensing</a:t>
            </a:r>
            <a:endParaRPr lang="en-GB" altLang="en-US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422"/>
            <a:ext cx="4180390" cy="5573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26" y="303420"/>
            <a:ext cx="4180390" cy="55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8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Sensing</a:t>
            </a:r>
            <a:endParaRPr lang="en-GB" altLang="en-US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786"/>
            <a:ext cx="4180114" cy="5573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02" y="303422"/>
            <a:ext cx="4180390" cy="5573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26" y="303420"/>
            <a:ext cx="4180390" cy="5573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69" y="303413"/>
            <a:ext cx="4180847" cy="557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7058025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kern="0" dirty="0" smtClean="0"/>
              <a:t>Classical Sensing</a:t>
            </a:r>
            <a:endParaRPr lang="en-GB" altLang="en-US" sz="4000" kern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83568" y="1504965"/>
                <a:ext cx="6768752" cy="2718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𝑁</m:t>
                    </m:r>
                    <m:r>
                      <a:rPr lang="en-GB" sz="28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GB" sz="2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classical sensors, </a:t>
                </a:r>
                <a:r>
                  <a:rPr lang="en-GB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 </a:t>
                </a:r>
                <a:r>
                  <a:rPr lang="en-GB" sz="2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signal to noise improves as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8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𝑁</m:t>
                        </m:r>
                      </m:e>
                    </m:rad>
                  </m:oMath>
                </a14:m>
                <a:endParaRPr lang="en-GB" sz="28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GB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GB" sz="2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(for random noise i.e. the signal is uncorrelated to the noise, and the noise is uncorrelated)</a:t>
                </a:r>
                <a:endParaRPr lang="en-GB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504965"/>
                <a:ext cx="6768752" cy="2718180"/>
              </a:xfrm>
              <a:prstGeom prst="rect">
                <a:avLst/>
              </a:prstGeom>
              <a:blipFill rotWithShape="0">
                <a:blip r:embed="rId3"/>
                <a:stretch>
                  <a:fillRect l="-1802" t="-2691" b="-5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16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 txBox="1">
            <a:spLocks/>
          </p:cNvSpPr>
          <p:nvPr/>
        </p:nvSpPr>
        <p:spPr bwMode="auto">
          <a:xfrm>
            <a:off x="457200" y="333375"/>
            <a:ext cx="8229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Diamond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20483" name="Rectangle 15"/>
          <p:cNvSpPr>
            <a:spLocks noChangeArrowheads="1"/>
          </p:cNvSpPr>
          <p:nvPr/>
        </p:nvSpPr>
        <p:spPr bwMode="auto">
          <a:xfrm>
            <a:off x="2987675" y="5346700"/>
            <a:ext cx="39909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Schematic of the formation of sp</a:t>
            </a:r>
            <a:r>
              <a:rPr lang="en-GB" altLang="en-US" sz="1400" baseline="30000">
                <a:latin typeface="Arial" panose="020B0604020202020204" pitchFamily="34" charset="0"/>
              </a:rPr>
              <a:t>3</a:t>
            </a:r>
            <a:r>
              <a:rPr lang="en-GB" altLang="en-US" sz="1400">
                <a:latin typeface="Arial" panose="020B0604020202020204" pitchFamily="34" charset="0"/>
              </a:rPr>
              <a:t> hybrid bonding states in diamond. Page 37, Singleton, Band Theory and Electronic Properties of Solids, OUP 2001</a:t>
            </a:r>
          </a:p>
        </p:txBody>
      </p:sp>
      <p:sp>
        <p:nvSpPr>
          <p:cNvPr id="20484" name="Rectangle 10"/>
          <p:cNvSpPr>
            <a:spLocks noChangeArrowheads="1"/>
          </p:cNvSpPr>
          <p:nvPr/>
        </p:nvSpPr>
        <p:spPr bwMode="auto">
          <a:xfrm>
            <a:off x="909638" y="1031875"/>
            <a:ext cx="7777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>
                <a:latin typeface="Arial" panose="020B0604020202020204" pitchFamily="34" charset="0"/>
              </a:rPr>
              <a:t>- tight-binding model</a:t>
            </a:r>
          </a:p>
        </p:txBody>
      </p:sp>
      <p:pic>
        <p:nvPicPr>
          <p:cNvPr id="20485" name="Picture 2" descr="C:\Users\Admin\Documents\Teaching\CMP\Oxford CMP major option C3\CMP Singleton book\singleton sp3 bonding diamo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0"/>
          <a:stretch>
            <a:fillRect/>
          </a:stretch>
        </p:blipFill>
        <p:spPr bwMode="auto">
          <a:xfrm>
            <a:off x="3117850" y="1871663"/>
            <a:ext cx="354171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971550" y="2924175"/>
            <a:ext cx="169068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Carbon: </a:t>
            </a:r>
          </a:p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1s</a:t>
            </a:r>
            <a:r>
              <a:rPr lang="en-GB" altLang="en-US" sz="2400" baseline="30000">
                <a:latin typeface="Arial" panose="020B0604020202020204" pitchFamily="34" charset="0"/>
              </a:rPr>
              <a:t>2</a:t>
            </a:r>
            <a:r>
              <a:rPr lang="en-GB" altLang="en-US" sz="2400">
                <a:latin typeface="Arial" panose="020B0604020202020204" pitchFamily="34" charset="0"/>
              </a:rPr>
              <a:t> 2s</a:t>
            </a:r>
            <a:r>
              <a:rPr lang="en-GB" altLang="en-US" sz="2400" baseline="30000">
                <a:latin typeface="Arial" panose="020B0604020202020204" pitchFamily="34" charset="0"/>
              </a:rPr>
              <a:t>2</a:t>
            </a:r>
            <a:r>
              <a:rPr lang="en-GB" altLang="en-US" sz="2400">
                <a:latin typeface="Arial" panose="020B0604020202020204" pitchFamily="34" charset="0"/>
              </a:rPr>
              <a:t> 2p</a:t>
            </a:r>
            <a:r>
              <a:rPr lang="en-GB" altLang="en-US" sz="2400" baseline="30000">
                <a:latin typeface="Arial" panose="020B0604020202020204" pitchFamily="34" charset="0"/>
              </a:rPr>
              <a:t>2</a:t>
            </a:r>
          </a:p>
        </p:txBody>
      </p:sp>
      <p:cxnSp>
        <p:nvCxnSpPr>
          <p:cNvPr id="20487" name="Straight Arrow Connector 8"/>
          <p:cNvCxnSpPr>
            <a:cxnSpLocks noChangeShapeType="1"/>
          </p:cNvCxnSpPr>
          <p:nvPr/>
        </p:nvCxnSpPr>
        <p:spPr bwMode="auto">
          <a:xfrm flipV="1">
            <a:off x="3419475" y="3703638"/>
            <a:ext cx="0" cy="373062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8" name="Straight Arrow Connector 17"/>
          <p:cNvCxnSpPr>
            <a:cxnSpLocks noChangeShapeType="1"/>
          </p:cNvCxnSpPr>
          <p:nvPr/>
        </p:nvCxnSpPr>
        <p:spPr bwMode="auto">
          <a:xfrm>
            <a:off x="3779838" y="3789363"/>
            <a:ext cx="0" cy="350837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9" name="Straight Arrow Connector 22"/>
          <p:cNvCxnSpPr>
            <a:cxnSpLocks noChangeShapeType="1"/>
          </p:cNvCxnSpPr>
          <p:nvPr/>
        </p:nvCxnSpPr>
        <p:spPr bwMode="auto">
          <a:xfrm flipV="1">
            <a:off x="3492500" y="3141663"/>
            <a:ext cx="0" cy="373062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0" name="Straight Arrow Connector 23"/>
          <p:cNvCxnSpPr>
            <a:cxnSpLocks noChangeShapeType="1"/>
          </p:cNvCxnSpPr>
          <p:nvPr/>
        </p:nvCxnSpPr>
        <p:spPr bwMode="auto">
          <a:xfrm flipV="1">
            <a:off x="3708400" y="2997200"/>
            <a:ext cx="0" cy="373063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1" name="Straight Arrow Connector 24"/>
          <p:cNvCxnSpPr>
            <a:cxnSpLocks noChangeShapeType="1"/>
          </p:cNvCxnSpPr>
          <p:nvPr/>
        </p:nvCxnSpPr>
        <p:spPr bwMode="auto">
          <a:xfrm flipV="1">
            <a:off x="5867400" y="3703638"/>
            <a:ext cx="0" cy="373062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2" name="Straight Arrow Connector 25"/>
          <p:cNvCxnSpPr>
            <a:cxnSpLocks noChangeShapeType="1"/>
          </p:cNvCxnSpPr>
          <p:nvPr/>
        </p:nvCxnSpPr>
        <p:spPr bwMode="auto">
          <a:xfrm>
            <a:off x="6227763" y="3789363"/>
            <a:ext cx="0" cy="350837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3" name="Straight Arrow Connector 26"/>
          <p:cNvCxnSpPr>
            <a:cxnSpLocks noChangeShapeType="1"/>
          </p:cNvCxnSpPr>
          <p:nvPr/>
        </p:nvCxnSpPr>
        <p:spPr bwMode="auto">
          <a:xfrm flipV="1">
            <a:off x="5940425" y="3141663"/>
            <a:ext cx="0" cy="373062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4" name="Straight Arrow Connector 27"/>
          <p:cNvCxnSpPr>
            <a:cxnSpLocks noChangeShapeType="1"/>
          </p:cNvCxnSpPr>
          <p:nvPr/>
        </p:nvCxnSpPr>
        <p:spPr bwMode="auto">
          <a:xfrm flipV="1">
            <a:off x="6156325" y="2997200"/>
            <a:ext cx="0" cy="373063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76672"/>
            <a:ext cx="7467600" cy="914400"/>
          </a:xfrm>
        </p:spPr>
        <p:txBody>
          <a:bodyPr/>
          <a:lstStyle/>
          <a:p>
            <a:r>
              <a:rPr lang="en-GB" sz="3200" dirty="0" smtClean="0"/>
              <a:t>Sensitivity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7858" y="1556792"/>
                <a:ext cx="8185484" cy="4257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smtClean="0"/>
                  <a:t>The minimal change in the measured quantity that can be resolved above the noise</a:t>
                </a:r>
              </a:p>
              <a:p>
                <a:endParaRPr lang="en-GB" sz="2000" dirty="0"/>
              </a:p>
              <a:p>
                <a:r>
                  <a:rPr lang="en-GB" sz="2000" dirty="0" smtClean="0"/>
                  <a:t>A quantity (e.g. a </a:t>
                </a:r>
                <a:r>
                  <a:rPr lang="en-GB" sz="2000" dirty="0"/>
                  <a:t>magnetic field in Tesla</a:t>
                </a:r>
                <a:r>
                  <a:rPr lang="en-GB" sz="2000" dirty="0" smtClean="0"/>
                  <a:t>) is measured as </a:t>
                </a:r>
                <a:r>
                  <a:rPr lang="en-GB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GB" sz="2000" dirty="0" smtClean="0"/>
                  <a:t>, and its uncertainty in a single measurement is </a:t>
                </a:r>
                <a:r>
                  <a:rPr lang="el-GR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δ</a:t>
                </a:r>
                <a:r>
                  <a:rPr lang="en-GB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GB" sz="2000" dirty="0" smtClean="0"/>
                  <a:t>. Averaging over </a:t>
                </a:r>
                <a:r>
                  <a:rPr lang="en-GB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GB" sz="2000" dirty="0" smtClean="0"/>
                  <a:t> measurements gives the average: 	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l-G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GB" sz="2000" dirty="0" smtClean="0"/>
                  <a:t>,</a:t>
                </a:r>
              </a:p>
              <a:p>
                <a:endParaRPr lang="en-GB" sz="2000" dirty="0" smtClean="0"/>
              </a:p>
              <a:p>
                <a:r>
                  <a:rPr lang="en-GB" sz="2000" dirty="0" smtClean="0"/>
                  <a:t>and its uncertainty:</a:t>
                </a:r>
                <a:endParaRPr lang="en-GB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d>
                        <m:dPr>
                          <m:begChr m:val="⟨"/>
                          <m:endChr m:val="⟩"/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d>
                        <m:dPr>
                          <m:ctrl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ctrlPr>
                                    <a:rPr lang="el-G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l-G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d>
                        <m:d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l-G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58" y="1556792"/>
                <a:ext cx="8185484" cy="4257961"/>
              </a:xfrm>
              <a:prstGeom prst="rect">
                <a:avLst/>
              </a:prstGeom>
              <a:blipFill rotWithShape="0">
                <a:blip r:embed="rId2"/>
                <a:stretch>
                  <a:fillRect l="-745" t="-5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 bwMode="auto">
          <a:xfrm>
            <a:off x="3131840" y="4005064"/>
            <a:ext cx="3456384" cy="2304256"/>
          </a:xfrm>
          <a:prstGeom prst="ellipse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9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40013" y="1516266"/>
                <a:ext cx="7852467" cy="4333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smtClean="0"/>
                  <a:t>(1) The signal to noise ratio,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signal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noise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  <m:d>
                          <m:dPr>
                            <m:begChr m:val="⟨"/>
                            <m:endChr m:val="⟩"/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den>
                    </m:f>
                  </m:oMath>
                </a14:m>
                <a:endParaRPr lang="en-GB" sz="2000" dirty="0" smtClean="0"/>
              </a:p>
              <a:p>
                <a:endParaRPr lang="en-GB" sz="2000" dirty="0" smtClean="0"/>
              </a:p>
              <a:p>
                <a:endParaRPr lang="en-GB" sz="2000" dirty="0" smtClean="0"/>
              </a:p>
              <a:p>
                <a:r>
                  <a:rPr lang="en-GB" sz="2000" dirty="0" smtClean="0"/>
                  <a:t>(2) The number of measurements is the measurement rate (</a:t>
                </a:r>
                <a:r>
                  <a:rPr lang="en-GB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 </a:t>
                </a:r>
                <a:r>
                  <a:rPr lang="en-GB" sz="2000" dirty="0"/>
                  <a:t>) times </a:t>
                </a:r>
                <a:r>
                  <a:rPr lang="en-GB" sz="2000" dirty="0" smtClean="0"/>
                  <a:t>the total </a:t>
                </a:r>
                <a:r>
                  <a:rPr lang="en-GB" sz="2000" dirty="0"/>
                  <a:t>measurement time (</a:t>
                </a:r>
                <a:r>
                  <a:rPr lang="en-GB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 </a:t>
                </a:r>
                <a:r>
                  <a:rPr lang="en-GB" sz="2000" dirty="0" smtClean="0"/>
                  <a:t>): </a:t>
                </a:r>
                <a:r>
                  <a:rPr lang="en-GB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 = R T </a:t>
                </a:r>
                <a:r>
                  <a:rPr lang="en-GB" sz="2000" dirty="0" smtClean="0">
                    <a:latin typeface="+mn-lt"/>
                    <a:ea typeface="Cambria Math" panose="02040503050406030204" pitchFamily="18" charset="0"/>
                  </a:rPr>
                  <a:t>, so</a:t>
                </a:r>
              </a:p>
              <a:p>
                <a:endParaRPr lang="en-GB" sz="2000" dirty="0">
                  <a:latin typeface="+mn-lt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d>
                      <m:dPr>
                        <m:begChr m:val="⟨"/>
                        <m:endChr m:val="⟩"/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𝑅𝑇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sz="2000" dirty="0" smtClean="0"/>
                  <a:t>. </a:t>
                </a:r>
              </a:p>
              <a:p>
                <a:endParaRPr lang="en-GB" sz="2000" dirty="0"/>
              </a:p>
              <a:p>
                <a:r>
                  <a:rPr lang="en-GB" sz="2000" dirty="0" smtClean="0"/>
                  <a:t>We define the sensitivity in measuring </a:t>
                </a:r>
                <a:r>
                  <a:rPr lang="en-GB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GB" sz="2000" dirty="0" smtClean="0"/>
                  <a:t> as:</a:t>
                </a:r>
              </a:p>
              <a:p>
                <a:endParaRPr lang="en-GB" sz="2000" dirty="0"/>
              </a:p>
              <a:p>
                <a:pPr algn="ctr"/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 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d>
                      <m:dPr>
                        <m:begChr m:val="⟨"/>
                        <m:endChr m:val="⟩"/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ad>
                      <m:radPr>
                        <m:degHide m:val="on"/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rad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sz="2000" dirty="0" smtClean="0">
                    <a:latin typeface="+mn-lt"/>
                    <a:ea typeface="Cambria Math" panose="02040503050406030204" pitchFamily="18" charset="0"/>
                  </a:rPr>
                  <a:t> ,</a:t>
                </a:r>
              </a:p>
              <a:p>
                <a:r>
                  <a:rPr lang="en-GB" sz="2000" dirty="0" smtClean="0">
                    <a:latin typeface="+mn-lt"/>
                    <a:ea typeface="Cambria Math" panose="02040503050406030204" pitchFamily="18" charset="0"/>
                  </a:rPr>
                  <a:t>which has units of [</a:t>
                </a:r>
                <a:r>
                  <a:rPr lang="en-GB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 </a:t>
                </a:r>
                <a:r>
                  <a:rPr lang="en-GB" sz="2000" dirty="0" smtClean="0">
                    <a:latin typeface="+mn-lt"/>
                    <a:ea typeface="Cambria Math" panose="02040503050406030204" pitchFamily="18" charset="0"/>
                  </a:rPr>
                  <a:t>].Hz</a:t>
                </a:r>
                <a:r>
                  <a:rPr lang="en-GB" sz="2000" baseline="30000" dirty="0" smtClean="0">
                    <a:latin typeface="+mn-lt"/>
                    <a:ea typeface="Cambria Math" panose="02040503050406030204" pitchFamily="18" charset="0"/>
                  </a:rPr>
                  <a:t>-½</a:t>
                </a:r>
                <a:r>
                  <a:rPr lang="en-GB" sz="2000" dirty="0" smtClean="0">
                    <a:latin typeface="+mn-lt"/>
                    <a:ea typeface="Cambria Math" panose="02040503050406030204" pitchFamily="18" charset="0"/>
                  </a:rPr>
                  <a:t> so </a:t>
                </a:r>
                <a:r>
                  <a:rPr lang="en-GB" sz="2000" dirty="0" smtClean="0">
                    <a:ea typeface="Cambria Math" panose="02040503050406030204" pitchFamily="18" charset="0"/>
                  </a:rPr>
                  <a:t>for a magnetic field sensor it’s </a:t>
                </a:r>
                <a:r>
                  <a:rPr lang="en-GB" sz="2000" dirty="0">
                    <a:ea typeface="Cambria Math" panose="02040503050406030204" pitchFamily="18" charset="0"/>
                  </a:rPr>
                  <a:t>T.Hz</a:t>
                </a:r>
                <a:r>
                  <a:rPr lang="en-GB" sz="2000" baseline="30000" dirty="0">
                    <a:ea typeface="Cambria Math" panose="02040503050406030204" pitchFamily="18" charset="0"/>
                  </a:rPr>
                  <a:t>-½</a:t>
                </a:r>
                <a:r>
                  <a:rPr lang="en-GB" sz="2000" dirty="0">
                    <a:ea typeface="Cambria Math" panose="02040503050406030204" pitchFamily="18" charset="0"/>
                  </a:rPr>
                  <a:t> </a:t>
                </a:r>
                <a:endParaRPr lang="en-GB" sz="2000" dirty="0">
                  <a:latin typeface="+mn-lt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013" y="1516266"/>
                <a:ext cx="7852467" cy="4333559"/>
              </a:xfrm>
              <a:prstGeom prst="rect">
                <a:avLst/>
              </a:prstGeom>
              <a:blipFill rotWithShape="0">
                <a:blip r:embed="rId2"/>
                <a:stretch>
                  <a:fillRect l="-854" b="-16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66800" y="476672"/>
            <a:ext cx="5089376" cy="914400"/>
          </a:xfrm>
        </p:spPr>
        <p:txBody>
          <a:bodyPr/>
          <a:lstStyle/>
          <a:p>
            <a:r>
              <a:rPr lang="en-GB" sz="3200" dirty="0" smtClean="0"/>
              <a:t>Sensitivity (cont.)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732240" y="476672"/>
                <a:ext cx="1446550" cy="735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d>
                        <m:dPr>
                          <m:begChr m:val="⟨"/>
                          <m:endChr m:val="⟩"/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476672"/>
                <a:ext cx="1446550" cy="73500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 bwMode="auto">
          <a:xfrm>
            <a:off x="6660232" y="332656"/>
            <a:ext cx="1656184" cy="100811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1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182070" y="5013176"/>
            <a:ext cx="172563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8100392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Quantum Sensing</a:t>
            </a:r>
            <a:endParaRPr lang="en-GB" altLang="en-US" kern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11560" y="2632700"/>
                <a:ext cx="2047484" cy="783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2632700"/>
                <a:ext cx="2047484" cy="7838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 bwMode="auto">
          <a:xfrm>
            <a:off x="2525315" y="1919489"/>
            <a:ext cx="20162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3101379" y="1673848"/>
            <a:ext cx="7920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  </a:t>
            </a:r>
            <a:r>
              <a:rPr lang="en-GB" i="1" dirty="0" smtClean="0">
                <a:solidFill>
                  <a:schemeClr val="bg1"/>
                </a:solidFill>
              </a:rPr>
              <a:t>U</a:t>
            </a:r>
            <a:r>
              <a:rPr lang="el-GR" baseline="-25000" dirty="0" smtClean="0">
                <a:solidFill>
                  <a:schemeClr val="bg1"/>
                </a:solidFill>
              </a:rPr>
              <a:t>Φ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1539" y="1703465"/>
            <a:ext cx="7920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U</a:t>
            </a:r>
            <a:r>
              <a:rPr lang="el-GR" baseline="-25000" dirty="0" smtClean="0">
                <a:solidFill>
                  <a:schemeClr val="bg1"/>
                </a:solidFill>
              </a:rPr>
              <a:t>Φ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4661673" y="1872735"/>
            <a:ext cx="553453" cy="168522"/>
          </a:xfrm>
          <a:custGeom>
            <a:avLst/>
            <a:gdLst>
              <a:gd name="connsiteX0" fmla="*/ 0 w 553453"/>
              <a:gd name="connsiteY0" fmla="*/ 168522 h 168522"/>
              <a:gd name="connsiteX1" fmla="*/ 276727 w 553453"/>
              <a:gd name="connsiteY1" fmla="*/ 79 h 168522"/>
              <a:gd name="connsiteX2" fmla="*/ 553453 w 553453"/>
              <a:gd name="connsiteY2" fmla="*/ 144458 h 168522"/>
              <a:gd name="connsiteX3" fmla="*/ 553453 w 553453"/>
              <a:gd name="connsiteY3" fmla="*/ 144458 h 1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453" h="168522">
                <a:moveTo>
                  <a:pt x="0" y="168522"/>
                </a:moveTo>
                <a:cubicBezTo>
                  <a:pt x="92242" y="86306"/>
                  <a:pt x="184485" y="4090"/>
                  <a:pt x="276727" y="79"/>
                </a:cubicBezTo>
                <a:cubicBezTo>
                  <a:pt x="368969" y="-3932"/>
                  <a:pt x="553453" y="144458"/>
                  <a:pt x="553453" y="144458"/>
                </a:cubicBezTo>
                <a:lnTo>
                  <a:pt x="553453" y="144458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4901579" y="1872735"/>
            <a:ext cx="216000" cy="1685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702141" y="692696"/>
                <a:ext cx="2478371" cy="14101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GB" b="0" i="1" dirty="0" smtClean="0">
                  <a:latin typeface="Cambria Math" panose="02040503050406030204" pitchFamily="18" charset="0"/>
                </a:endParaRPr>
              </a:p>
              <a:p>
                <a:endParaRPr lang="en-GB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 smtClean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141" y="692696"/>
                <a:ext cx="2478371" cy="141013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175668" y="1628800"/>
                <a:ext cx="643509" cy="4945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668" y="1628800"/>
                <a:ext cx="643509" cy="494559"/>
              </a:xfrm>
              <a:prstGeom prst="rect">
                <a:avLst/>
              </a:prstGeom>
              <a:blipFill rotWithShape="0">
                <a:blip r:embed="rId5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495356" y="2564904"/>
                <a:ext cx="2668551" cy="917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356" y="2564904"/>
                <a:ext cx="2668551" cy="91788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815249" y="1688656"/>
                <a:ext cx="7100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249" y="1688656"/>
                <a:ext cx="710066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61207" t="-128947" r="-87069" b="-196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805186" y="2604359"/>
            <a:ext cx="2231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superposition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11560" y="4000852"/>
                <a:ext cx="2387320" cy="783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000852"/>
                <a:ext cx="2387320" cy="78386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495356" y="3933056"/>
                <a:ext cx="3138231" cy="917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356" y="3933056"/>
                <a:ext cx="3138231" cy="9178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6805186" y="3972511"/>
            <a:ext cx="2231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entanglement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82070" y="5171204"/>
                <a:ext cx="3741858" cy="783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00...00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1…11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70" y="5171204"/>
                <a:ext cx="3741858" cy="78386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170073" y="5103408"/>
                <a:ext cx="4949625" cy="917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0….00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11….111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073" y="5103408"/>
                <a:ext cx="4949625" cy="91788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 bwMode="auto">
          <a:xfrm>
            <a:off x="2843808" y="3068960"/>
            <a:ext cx="432048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3059832" y="4437112"/>
            <a:ext cx="432048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3851920" y="5661248"/>
            <a:ext cx="432048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26"/>
          <p:cNvSpPr/>
          <p:nvPr/>
        </p:nvSpPr>
        <p:spPr bwMode="auto">
          <a:xfrm>
            <a:off x="611560" y="3861048"/>
            <a:ext cx="8496944" cy="12423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82070" y="5013176"/>
            <a:ext cx="892643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38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82070" y="5013176"/>
            <a:ext cx="172563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8100392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Quantum Sensing</a:t>
            </a:r>
            <a:endParaRPr lang="en-GB" altLang="en-US" kern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82070" y="5171204"/>
                <a:ext cx="3741858" cy="783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00...00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1…11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70" y="5171204"/>
                <a:ext cx="3741858" cy="7838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170073" y="5103408"/>
                <a:ext cx="4949625" cy="917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0….00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11….111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073" y="5103408"/>
                <a:ext cx="4949625" cy="91788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26646" y="1504965"/>
                <a:ext cx="6409650" cy="2343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𝑁</m:t>
                    </m:r>
                    <m:r>
                      <a:rPr lang="en-GB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GB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classical sensors: SNR improves as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𝑁</m:t>
                        </m:r>
                      </m:e>
                    </m:rad>
                  </m:oMath>
                </a14:m>
                <a:endParaRPr lang="en-GB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GB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𝑁</m:t>
                    </m:r>
                    <m:r>
                      <a:rPr lang="en-GB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GB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quantum sensors: SNR can improve as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𝑁</m:t>
                    </m:r>
                  </m:oMath>
                </a14:m>
                <a:endParaRPr lang="en-GB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GB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GB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But it requires </a:t>
                </a:r>
                <a:r>
                  <a:rPr lang="en-GB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entanglement, and </a:t>
                </a:r>
                <a:r>
                  <a:rPr lang="en-GB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imperfections lower the quantum advantage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46" y="1504965"/>
                <a:ext cx="6409650" cy="2343077"/>
              </a:xfrm>
              <a:prstGeom prst="rect">
                <a:avLst/>
              </a:prstGeom>
              <a:blipFill rotWithShape="0">
                <a:blip r:embed="rId5"/>
                <a:stretch>
                  <a:fillRect l="-1522" t="-781" b="-49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 bwMode="auto">
          <a:xfrm>
            <a:off x="3851920" y="5661248"/>
            <a:ext cx="432048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450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82070" y="5013176"/>
            <a:ext cx="172563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8100392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Practical Quantum Sensing</a:t>
            </a:r>
            <a:endParaRPr lang="en-GB" altLang="en-US" kern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82070" y="5171204"/>
                <a:ext cx="3741858" cy="783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00...00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1…11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70" y="5171204"/>
                <a:ext cx="3741858" cy="7838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170073" y="5103408"/>
                <a:ext cx="4949625" cy="917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0….00</m:t>
                                  </m:r>
                                </m:e>
                              </m:d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11….111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073" y="5103408"/>
                <a:ext cx="4949625" cy="91788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611560" y="1700808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use maximally entangled states because of </a:t>
            </a:r>
            <a:r>
              <a:rPr lang="en-GB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decoherence</a:t>
            </a:r>
            <a:endParaRPr lang="en-GB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Tx/>
              <a:buChar char="-"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Quantum sensing is useful when averaging is limited e.g. by size, time, fragile samples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851920" y="5661248"/>
            <a:ext cx="432048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" name="Straight Connector 2"/>
          <p:cNvCxnSpPr/>
          <p:nvPr/>
        </p:nvCxnSpPr>
        <p:spPr bwMode="auto">
          <a:xfrm flipV="1">
            <a:off x="395536" y="5103408"/>
            <a:ext cx="8640960" cy="773864"/>
          </a:xfrm>
          <a:prstGeom prst="line">
            <a:avLst/>
          </a:prstGeom>
          <a:noFill/>
          <a:ln w="57150" cap="flat" cmpd="sng" algn="ctr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55576" y="5013176"/>
            <a:ext cx="7632848" cy="864096"/>
          </a:xfrm>
          <a:prstGeom prst="line">
            <a:avLst/>
          </a:prstGeom>
          <a:noFill/>
          <a:ln w="57150" cap="flat" cmpd="sng" algn="ctr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0761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43608" y="548680"/>
            <a:ext cx="8100392" cy="142494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Practical Quantum Sensing</a:t>
            </a:r>
            <a:endParaRPr lang="en-GB" altLang="en-US" kern="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1556792"/>
            <a:ext cx="7772400" cy="3960440"/>
          </a:xfrm>
          <a:prstGeom prst="rect">
            <a:avLst/>
          </a:prstGeom>
        </p:spPr>
        <p:txBody>
          <a:bodyPr/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sz="2400" kern="0" dirty="0" smtClean="0"/>
              <a:t> </a:t>
            </a:r>
          </a:p>
          <a:p>
            <a:pPr lvl="1" eaLnBrk="1" hangingPunct="1"/>
            <a:r>
              <a:rPr lang="en-US" sz="2000" kern="0" dirty="0" smtClean="0"/>
              <a:t>Magnetometry</a:t>
            </a:r>
          </a:p>
          <a:p>
            <a:pPr lvl="1" eaLnBrk="1" hangingPunct="1"/>
            <a:r>
              <a:rPr lang="en-US" sz="2000" kern="0" dirty="0" smtClean="0"/>
              <a:t>Thermometry</a:t>
            </a:r>
          </a:p>
          <a:p>
            <a:pPr lvl="1" eaLnBrk="1" hangingPunct="1"/>
            <a:r>
              <a:rPr lang="en-US" sz="2000" kern="0" dirty="0" smtClean="0">
                <a:solidFill>
                  <a:srgbClr val="008000"/>
                </a:solidFill>
              </a:rPr>
              <a:t>Accelerometers</a:t>
            </a:r>
          </a:p>
          <a:p>
            <a:pPr lvl="1" eaLnBrk="1" hangingPunct="1"/>
            <a:r>
              <a:rPr lang="en-US" sz="2000" kern="0" dirty="0" err="1" smtClean="0">
                <a:solidFill>
                  <a:srgbClr val="008000"/>
                </a:solidFill>
              </a:rPr>
              <a:t>Gravimetry</a:t>
            </a:r>
            <a:endParaRPr lang="en-US" sz="2000" kern="0" dirty="0" smtClean="0">
              <a:solidFill>
                <a:srgbClr val="008000"/>
              </a:solidFill>
            </a:endParaRPr>
          </a:p>
          <a:p>
            <a:pPr lvl="1" eaLnBrk="1" hangingPunct="1"/>
            <a:r>
              <a:rPr lang="en-US" sz="2000" kern="0" dirty="0" smtClean="0">
                <a:solidFill>
                  <a:srgbClr val="FF0000"/>
                </a:solidFill>
              </a:rPr>
              <a:t>Microscopy</a:t>
            </a:r>
          </a:p>
          <a:p>
            <a:pPr lvl="1" eaLnBrk="1" hangingPunct="1"/>
            <a:r>
              <a:rPr lang="en-US" sz="2000" kern="0" dirty="0" smtClean="0">
                <a:solidFill>
                  <a:srgbClr val="FF0000"/>
                </a:solidFill>
              </a:rPr>
              <a:t>Imaging</a:t>
            </a:r>
            <a:endParaRPr lang="en-US" sz="2000" kern="0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3275856" y="3501008"/>
            <a:ext cx="1728192" cy="648072"/>
          </a:xfrm>
          <a:prstGeom prst="rightArrow">
            <a:avLst>
              <a:gd name="adj1" fmla="val 50000"/>
              <a:gd name="adj2" fmla="val 35722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3275856" y="2060848"/>
            <a:ext cx="1656184" cy="648072"/>
          </a:xfrm>
          <a:prstGeom prst="rightArrow">
            <a:avLst>
              <a:gd name="adj1" fmla="val 50000"/>
              <a:gd name="adj2" fmla="val 35722"/>
            </a:avLst>
          </a:prstGeom>
          <a:solidFill>
            <a:schemeClr val="tx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491" y="3501007"/>
            <a:ext cx="2623861" cy="792088"/>
          </a:xfrm>
          <a:prstGeom prst="rect">
            <a:avLst/>
          </a:prstGeom>
        </p:spPr>
      </p:pic>
      <p:pic>
        <p:nvPicPr>
          <p:cNvPr id="11" name="Picture 10" descr="bhmhu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817365"/>
            <a:ext cx="2692400" cy="755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0" y="2060848"/>
            <a:ext cx="2267744" cy="72008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 bwMode="auto">
          <a:xfrm>
            <a:off x="3275856" y="2780928"/>
            <a:ext cx="1656184" cy="639688"/>
          </a:xfrm>
          <a:prstGeom prst="rightArrow">
            <a:avLst>
              <a:gd name="adj1" fmla="val 50000"/>
              <a:gd name="adj2" fmla="val 35722"/>
            </a:avLst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5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Applications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25" y="6092825"/>
            <a:ext cx="8929688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rgbClr val="000000"/>
                </a:solidFill>
                <a:latin typeface="+mn-lt"/>
              </a:rPr>
              <a:t>MW Doherty, NB Manson, P Delaney, F Jelezko, J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Wrachtrup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LCL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Hollenberg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 Rep </a:t>
            </a:r>
            <a:r>
              <a:rPr lang="en-GB" sz="1700" b="1" dirty="0">
                <a:solidFill>
                  <a:srgbClr val="000000"/>
                </a:solidFill>
                <a:latin typeface="+mn-lt"/>
              </a:rPr>
              <a:t>528</a:t>
            </a:r>
            <a:r>
              <a:rPr lang="en-GB" sz="1700" dirty="0">
                <a:solidFill>
                  <a:srgbClr val="000000"/>
                </a:solidFill>
                <a:latin typeface="+mn-lt"/>
              </a:rPr>
              <a:t>, 1 (2013)</a:t>
            </a:r>
            <a:endParaRPr lang="en-GB" sz="17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133600"/>
            <a:ext cx="89058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25888" y="2940050"/>
            <a:ext cx="5110162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595688"/>
            <a:ext cx="889317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43213" y="5495925"/>
            <a:ext cx="5976937" cy="32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Magnetometer, Electrometer, Thermometer…</a:t>
            </a:r>
          </a:p>
        </p:txBody>
      </p:sp>
    </p:spTree>
    <p:extLst>
      <p:ext uri="{BB962C8B-B14F-4D97-AF65-F5344CB8AC3E}">
        <p14:creationId xmlns:p14="http://schemas.microsoft.com/office/powerpoint/2010/main" val="12343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</a:t>
            </a:r>
            <a:r>
              <a:rPr lang="en-GB" altLang="en-US">
                <a:cs typeface="Arial" panose="020B0604020202020204" pitchFamily="34" charset="0"/>
              </a:rPr>
              <a:t>Applications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DC Magnetometer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638300" y="2205038"/>
            <a:ext cx="0" cy="2720975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89" name="TextBox 6"/>
          <p:cNvSpPr txBox="1">
            <a:spLocks noChangeArrowheads="1"/>
          </p:cNvSpPr>
          <p:nvPr/>
        </p:nvSpPr>
        <p:spPr bwMode="auto">
          <a:xfrm>
            <a:off x="323850" y="1989138"/>
            <a:ext cx="12049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of NV- with spin 1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647825" y="4437063"/>
            <a:ext cx="4076700" cy="0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47825" y="2278063"/>
            <a:ext cx="2727325" cy="493712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38300" y="2781300"/>
            <a:ext cx="2728913" cy="493713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3" name="TextBox 38"/>
          <p:cNvSpPr txBox="1">
            <a:spLocks noChangeArrowheads="1"/>
          </p:cNvSpPr>
          <p:nvPr/>
        </p:nvSpPr>
        <p:spPr bwMode="auto">
          <a:xfrm>
            <a:off x="4859338" y="4464050"/>
            <a:ext cx="2632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field, </a:t>
            </a:r>
            <a:r>
              <a:rPr lang="en-GB" altLang="en-US" sz="2400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2400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7594" name="TextBox 1"/>
          <p:cNvSpPr txBox="1">
            <a:spLocks noChangeArrowheads="1"/>
          </p:cNvSpPr>
          <p:nvPr/>
        </p:nvSpPr>
        <p:spPr bwMode="auto">
          <a:xfrm>
            <a:off x="3532188" y="1844675"/>
            <a:ext cx="12557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+1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-1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631950" y="4437063"/>
            <a:ext cx="2728913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647825" y="2779713"/>
            <a:ext cx="1030288" cy="1657350"/>
            <a:chOff x="1647825" y="2852415"/>
            <a:chExt cx="1030297" cy="1656705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647825" y="2852415"/>
              <a:ext cx="0" cy="165670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602" name="TextBox 4"/>
            <p:cNvSpPr txBox="1">
              <a:spLocks noChangeArrowheads="1"/>
            </p:cNvSpPr>
            <p:nvPr/>
          </p:nvSpPr>
          <p:spPr bwMode="auto">
            <a:xfrm>
              <a:off x="1650277" y="3615301"/>
              <a:ext cx="10278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FF0000"/>
                  </a:solidFill>
                </a:rPr>
                <a:t>2.88 GHz</a:t>
              </a:r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 flipV="1">
            <a:off x="3132138" y="3027363"/>
            <a:ext cx="0" cy="1436687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132138" y="2524125"/>
            <a:ext cx="0" cy="195103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9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074738"/>
            <a:ext cx="30114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00" name="Rectangle 4"/>
          <p:cNvSpPr>
            <a:spLocks noChangeArrowheads="1"/>
          </p:cNvSpPr>
          <p:nvPr/>
        </p:nvSpPr>
        <p:spPr bwMode="auto">
          <a:xfrm>
            <a:off x="457200" y="5373688"/>
            <a:ext cx="78597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Review: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L Rondin</a:t>
            </a:r>
            <a:r>
              <a:rPr lang="en-GB" altLang="en-US" sz="2000" i="1"/>
              <a:t> et al.</a:t>
            </a:r>
            <a:r>
              <a:rPr lang="en-GB" altLang="en-US" sz="2000"/>
              <a:t>, </a:t>
            </a:r>
            <a:r>
              <a:rPr lang="en-GB" altLang="en-US" sz="2000" i="1"/>
              <a:t>Magnetometry with nitrogen-vacancy defects in diamond</a:t>
            </a:r>
            <a:r>
              <a:rPr lang="en-GB" altLang="en-US" sz="2000"/>
              <a:t>, Rep Prog Phys </a:t>
            </a:r>
            <a:r>
              <a:rPr lang="en-GB" altLang="en-US" sz="2000" b="1"/>
              <a:t>77</a:t>
            </a:r>
            <a:r>
              <a:rPr lang="en-GB" altLang="en-US" sz="2000"/>
              <a:t>, 056503 (2014)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</a:t>
            </a:r>
            <a:r>
              <a:rPr lang="en-GB" altLang="en-US">
                <a:cs typeface="Arial" panose="020B0604020202020204" pitchFamily="34" charset="0"/>
              </a:rPr>
              <a:t>Applications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DC Magnetometer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638300" y="2205038"/>
            <a:ext cx="0" cy="2720975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37" name="TextBox 6"/>
          <p:cNvSpPr txBox="1">
            <a:spLocks noChangeArrowheads="1"/>
          </p:cNvSpPr>
          <p:nvPr/>
        </p:nvSpPr>
        <p:spPr bwMode="auto">
          <a:xfrm>
            <a:off x="323850" y="1989138"/>
            <a:ext cx="12049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of NV- with spin 1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647825" y="4437063"/>
            <a:ext cx="4076700" cy="0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47825" y="2278063"/>
            <a:ext cx="2727325" cy="493712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38300" y="2781300"/>
            <a:ext cx="2728913" cy="493713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41" name="TextBox 38"/>
          <p:cNvSpPr txBox="1">
            <a:spLocks noChangeArrowheads="1"/>
          </p:cNvSpPr>
          <p:nvPr/>
        </p:nvSpPr>
        <p:spPr bwMode="auto">
          <a:xfrm>
            <a:off x="4859338" y="4464050"/>
            <a:ext cx="2632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field, </a:t>
            </a:r>
            <a:r>
              <a:rPr lang="en-GB" altLang="en-US" sz="2400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2400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9642" name="TextBox 1"/>
          <p:cNvSpPr txBox="1">
            <a:spLocks noChangeArrowheads="1"/>
          </p:cNvSpPr>
          <p:nvPr/>
        </p:nvSpPr>
        <p:spPr bwMode="auto">
          <a:xfrm>
            <a:off x="3532188" y="1844675"/>
            <a:ext cx="12557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+1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-1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631950" y="4437063"/>
            <a:ext cx="2728913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32138" y="3027363"/>
            <a:ext cx="0" cy="1436687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132138" y="2524125"/>
            <a:ext cx="0" cy="195103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46" name="TextBox 10"/>
          <p:cNvSpPr txBox="1">
            <a:spLocks noChangeArrowheads="1"/>
          </p:cNvSpPr>
          <p:nvPr/>
        </p:nvSpPr>
        <p:spPr bwMode="auto">
          <a:xfrm>
            <a:off x="457200" y="5157788"/>
            <a:ext cx="80168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- lock-in detection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- </a:t>
            </a:r>
            <a:r>
              <a:rPr lang="en-GB" altLang="en-US" sz="1800" dirty="0"/>
              <a:t>large ensemble of NV- (sacrificing nanoscale spatial resolution)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- multiple passes of light though the diamond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329238" y="1873250"/>
            <a:ext cx="35115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15 pT.Hz</a:t>
            </a:r>
            <a:r>
              <a:rPr lang="en-GB" altLang="en-US" sz="2000" baseline="30000" dirty="0" smtClean="0"/>
              <a:t>-½</a:t>
            </a:r>
            <a:r>
              <a:rPr lang="en-GB" altLang="en-US" sz="2000" dirty="0" smtClean="0"/>
              <a:t> sensitivity </a:t>
            </a:r>
            <a:r>
              <a:rPr lang="en-GB" altLang="en-US" sz="2000" dirty="0"/>
              <a:t>at </a:t>
            </a:r>
            <a:r>
              <a:rPr lang="en-GB" altLang="en-US" sz="2000" dirty="0" smtClean="0"/>
              <a:t>80 - 2000 Hz from (</a:t>
            </a:r>
            <a:r>
              <a:rPr lang="en-GB" sz="2000" dirty="0" smtClean="0"/>
              <a:t>13 </a:t>
            </a:r>
            <a:r>
              <a:rPr lang="en-GB" sz="2000" dirty="0"/>
              <a:t>x 200 x 2000) µm</a:t>
            </a:r>
            <a:r>
              <a:rPr lang="en-GB" sz="2000" baseline="30000" dirty="0"/>
              <a:t>3</a:t>
            </a:r>
            <a:r>
              <a:rPr lang="en-GB" sz="2000" dirty="0"/>
              <a:t> </a:t>
            </a:r>
            <a:r>
              <a:rPr lang="en-GB" sz="2000" dirty="0" smtClean="0"/>
              <a:t>diamond</a:t>
            </a:r>
            <a:r>
              <a:rPr lang="en-GB" altLang="en-US" sz="2000" dirty="0" smtClean="0"/>
              <a:t>: JF Barry </a:t>
            </a:r>
            <a:r>
              <a:rPr lang="en-GB" altLang="en-US" sz="2000" i="1" dirty="0" smtClean="0"/>
              <a:t>et al.</a:t>
            </a:r>
            <a:r>
              <a:rPr lang="en-GB" altLang="en-US" sz="2000" dirty="0" smtClean="0"/>
              <a:t>, PNAS 2016</a:t>
            </a:r>
            <a:endParaRPr lang="en-GB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1187624" y="485529"/>
            <a:ext cx="6192688" cy="81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 smtClean="0"/>
              <a:t>Lock-in</a:t>
            </a:r>
            <a:r>
              <a:rPr lang="en-GB" altLang="en-US" sz="3600" dirty="0"/>
              <a:t> </a:t>
            </a:r>
            <a:r>
              <a:rPr lang="en-GB" altLang="en-US" sz="3600" dirty="0" smtClean="0"/>
              <a:t>detection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6412" y="5991671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GB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758" y="1304597"/>
            <a:ext cx="4798191" cy="475908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75094" y="5696451"/>
            <a:ext cx="4301161" cy="1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575094" y="1469441"/>
            <a:ext cx="0" cy="422701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37"/>
          <p:cNvSpPr>
            <a:spLocks/>
          </p:cNvSpPr>
          <p:nvPr/>
        </p:nvSpPr>
        <p:spPr bwMode="auto">
          <a:xfrm>
            <a:off x="4212456" y="1671191"/>
            <a:ext cx="863600" cy="927467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4427984" y="2609398"/>
            <a:ext cx="144016" cy="861993"/>
            <a:chOff x="4932040" y="2420888"/>
            <a:chExt cx="216024" cy="861993"/>
          </a:xfrm>
        </p:grpSpPr>
        <p:sp>
          <p:nvSpPr>
            <p:cNvPr id="18" name="Freeform 9"/>
            <p:cNvSpPr>
              <a:spLocks/>
            </p:cNvSpPr>
            <p:nvPr/>
          </p:nvSpPr>
          <p:spPr bwMode="auto">
            <a:xfrm rot="16200000">
              <a:off x="4896383" y="3031200"/>
              <a:ext cx="287338" cy="216024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 rot="16200000">
              <a:off x="4896383" y="2743883"/>
              <a:ext cx="287338" cy="216024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 rot="16200000">
              <a:off x="4896383" y="2456545"/>
              <a:ext cx="287338" cy="216024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51544" y="1985067"/>
            <a:ext cx="860617" cy="478216"/>
            <a:chOff x="5655600" y="2014684"/>
            <a:chExt cx="860617" cy="478216"/>
          </a:xfrm>
        </p:grpSpPr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5655600" y="2014684"/>
              <a:ext cx="287338" cy="478216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5941541" y="2014684"/>
              <a:ext cx="287338" cy="478216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6228879" y="2014684"/>
              <a:ext cx="287338" cy="478216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V="1">
            <a:off x="4413544" y="2463279"/>
            <a:ext cx="0" cy="100811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572000" y="1950512"/>
            <a:ext cx="0" cy="152087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797681" y="2995133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Magnetic field modulation</a:t>
            </a:r>
          </a:p>
          <a:p>
            <a:r>
              <a:rPr lang="en-GB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(~1 to 100 kHz)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572000" y="1959223"/>
            <a:ext cx="1584176" cy="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427984" y="2463279"/>
            <a:ext cx="1584176" cy="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6"/>
          <p:cNvSpPr>
            <a:spLocks/>
          </p:cNvSpPr>
          <p:nvPr/>
        </p:nvSpPr>
        <p:spPr bwMode="auto">
          <a:xfrm>
            <a:off x="4299124" y="4264273"/>
            <a:ext cx="689768" cy="647278"/>
          </a:xfrm>
          <a:custGeom>
            <a:avLst/>
            <a:gdLst>
              <a:gd name="T0" fmla="*/ 0 w 181"/>
              <a:gd name="T1" fmla="*/ 2147483647 h 273"/>
              <a:gd name="T2" fmla="*/ 2147483647 w 181"/>
              <a:gd name="T3" fmla="*/ 0 h 273"/>
              <a:gd name="T4" fmla="*/ 2147483647 w 181"/>
              <a:gd name="T5" fmla="*/ 2147483647 h 273"/>
              <a:gd name="T6" fmla="*/ 2147483647 w 181"/>
              <a:gd name="T7" fmla="*/ 2147483647 h 273"/>
              <a:gd name="T8" fmla="*/ 2147483647 w 181"/>
              <a:gd name="T9" fmla="*/ 2147483647 h 2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273"/>
              <a:gd name="T17" fmla="*/ 181 w 181"/>
              <a:gd name="T18" fmla="*/ 273 h 2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273">
                <a:moveTo>
                  <a:pt x="0" y="136"/>
                </a:moveTo>
                <a:cubicBezTo>
                  <a:pt x="15" y="68"/>
                  <a:pt x="30" y="0"/>
                  <a:pt x="45" y="0"/>
                </a:cubicBezTo>
                <a:cubicBezTo>
                  <a:pt x="60" y="0"/>
                  <a:pt x="76" y="91"/>
                  <a:pt x="91" y="136"/>
                </a:cubicBezTo>
                <a:cubicBezTo>
                  <a:pt x="106" y="181"/>
                  <a:pt x="121" y="273"/>
                  <a:pt x="136" y="273"/>
                </a:cubicBezTo>
                <a:cubicBezTo>
                  <a:pt x="151" y="273"/>
                  <a:pt x="174" y="159"/>
                  <a:pt x="181" y="13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4" name="Straight Connector 33"/>
          <p:cNvCxnSpPr/>
          <p:nvPr/>
        </p:nvCxnSpPr>
        <p:spPr>
          <a:xfrm flipH="1" flipV="1">
            <a:off x="4644008" y="1670299"/>
            <a:ext cx="248" cy="388853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241525" y="2992894"/>
            <a:ext cx="1794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Advantage: noise only at </a:t>
            </a:r>
          </a:p>
          <a:p>
            <a:r>
              <a:rPr lang="en-GB" sz="2000" dirty="0" smtClean="0"/>
              <a:t>modulation frequency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07132" y="1706258"/>
            <a:ext cx="17014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Signal</a:t>
            </a:r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/>
              <a:t>Lock-in signal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82380" y="72965"/>
            <a:ext cx="20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Bulk, DC, lock-in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1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 txBox="1">
            <a:spLocks/>
          </p:cNvSpPr>
          <p:nvPr/>
        </p:nvSpPr>
        <p:spPr bwMode="auto">
          <a:xfrm>
            <a:off x="457200" y="333375"/>
            <a:ext cx="8229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Diamond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21507" name="Rectangle 15"/>
          <p:cNvSpPr>
            <a:spLocks noChangeArrowheads="1"/>
          </p:cNvSpPr>
          <p:nvPr/>
        </p:nvSpPr>
        <p:spPr bwMode="auto">
          <a:xfrm>
            <a:off x="2987675" y="5346700"/>
            <a:ext cx="39909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Schematic of the formation of sp</a:t>
            </a:r>
            <a:r>
              <a:rPr lang="en-GB" altLang="en-US" sz="1400" baseline="30000">
                <a:latin typeface="Arial" panose="020B0604020202020204" pitchFamily="34" charset="0"/>
              </a:rPr>
              <a:t>3</a:t>
            </a:r>
            <a:r>
              <a:rPr lang="en-GB" altLang="en-US" sz="1400">
                <a:latin typeface="Arial" panose="020B0604020202020204" pitchFamily="34" charset="0"/>
              </a:rPr>
              <a:t> hybrid bonding states in diamond. Page 37, Singleton, Band Theory and Electronic Properties of Solids, OUP 2001</a:t>
            </a:r>
          </a:p>
        </p:txBody>
      </p:sp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909638" y="1031875"/>
            <a:ext cx="7777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>
                <a:latin typeface="Arial" panose="020B0604020202020204" pitchFamily="34" charset="0"/>
              </a:rPr>
              <a:t>- tight-binding model</a:t>
            </a:r>
          </a:p>
        </p:txBody>
      </p:sp>
      <p:pic>
        <p:nvPicPr>
          <p:cNvPr id="21509" name="Picture 2" descr="C:\Users\Admin\Documents\Teaching\CMP\Oxford CMP major option C3\CMP Singleton book\singleton sp3 bonding diamo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0"/>
          <a:stretch>
            <a:fillRect/>
          </a:stretch>
        </p:blipFill>
        <p:spPr bwMode="auto">
          <a:xfrm>
            <a:off x="3117850" y="1871663"/>
            <a:ext cx="354171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971550" y="2924175"/>
            <a:ext cx="169068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Carbon: </a:t>
            </a:r>
          </a:p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1s</a:t>
            </a:r>
            <a:r>
              <a:rPr lang="en-GB" altLang="en-US" sz="2400" baseline="30000">
                <a:latin typeface="Arial" panose="020B0604020202020204" pitchFamily="34" charset="0"/>
              </a:rPr>
              <a:t>2</a:t>
            </a:r>
            <a:r>
              <a:rPr lang="en-GB" altLang="en-US" sz="2400">
                <a:latin typeface="Arial" panose="020B0604020202020204" pitchFamily="34" charset="0"/>
              </a:rPr>
              <a:t> 2s</a:t>
            </a:r>
            <a:r>
              <a:rPr lang="en-GB" altLang="en-US" sz="2400" baseline="30000">
                <a:latin typeface="Arial" panose="020B0604020202020204" pitchFamily="34" charset="0"/>
              </a:rPr>
              <a:t>2</a:t>
            </a:r>
            <a:r>
              <a:rPr lang="en-GB" altLang="en-US" sz="2400">
                <a:latin typeface="Arial" panose="020B0604020202020204" pitchFamily="34" charset="0"/>
              </a:rPr>
              <a:t> 2p</a:t>
            </a:r>
            <a:r>
              <a:rPr lang="en-GB" altLang="en-US" sz="2400" baseline="30000">
                <a:latin typeface="Arial" panose="020B0604020202020204" pitchFamily="34" charset="0"/>
              </a:rPr>
              <a:t>2</a:t>
            </a:r>
          </a:p>
        </p:txBody>
      </p:sp>
      <p:cxnSp>
        <p:nvCxnSpPr>
          <p:cNvPr id="21511" name="Straight Arrow Connector 8"/>
          <p:cNvCxnSpPr>
            <a:cxnSpLocks noChangeShapeType="1"/>
          </p:cNvCxnSpPr>
          <p:nvPr/>
        </p:nvCxnSpPr>
        <p:spPr bwMode="auto">
          <a:xfrm flipV="1">
            <a:off x="4643438" y="4365625"/>
            <a:ext cx="0" cy="373063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2" name="Straight Arrow Connector 17"/>
          <p:cNvCxnSpPr>
            <a:cxnSpLocks noChangeShapeType="1"/>
          </p:cNvCxnSpPr>
          <p:nvPr/>
        </p:nvCxnSpPr>
        <p:spPr bwMode="auto">
          <a:xfrm>
            <a:off x="5003800" y="4449763"/>
            <a:ext cx="0" cy="352425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3" name="Straight Arrow Connector 18"/>
          <p:cNvCxnSpPr>
            <a:cxnSpLocks noChangeShapeType="1"/>
          </p:cNvCxnSpPr>
          <p:nvPr/>
        </p:nvCxnSpPr>
        <p:spPr bwMode="auto">
          <a:xfrm flipV="1">
            <a:off x="4572000" y="3933825"/>
            <a:ext cx="0" cy="373063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4" name="Straight Arrow Connector 19"/>
          <p:cNvCxnSpPr>
            <a:cxnSpLocks noChangeShapeType="1"/>
          </p:cNvCxnSpPr>
          <p:nvPr/>
        </p:nvCxnSpPr>
        <p:spPr bwMode="auto">
          <a:xfrm>
            <a:off x="4932363" y="4017963"/>
            <a:ext cx="0" cy="352425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5" name="Straight Arrow Connector 20"/>
          <p:cNvCxnSpPr>
            <a:cxnSpLocks noChangeShapeType="1"/>
          </p:cNvCxnSpPr>
          <p:nvPr/>
        </p:nvCxnSpPr>
        <p:spPr bwMode="auto">
          <a:xfrm flipV="1">
            <a:off x="4716463" y="3784600"/>
            <a:ext cx="0" cy="373063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6" name="Straight Arrow Connector 21"/>
          <p:cNvCxnSpPr>
            <a:cxnSpLocks noChangeShapeType="1"/>
          </p:cNvCxnSpPr>
          <p:nvPr/>
        </p:nvCxnSpPr>
        <p:spPr bwMode="auto">
          <a:xfrm>
            <a:off x="5076825" y="3868738"/>
            <a:ext cx="0" cy="352425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7" name="Straight Arrow Connector 28"/>
          <p:cNvCxnSpPr>
            <a:cxnSpLocks noChangeShapeType="1"/>
          </p:cNvCxnSpPr>
          <p:nvPr/>
        </p:nvCxnSpPr>
        <p:spPr bwMode="auto">
          <a:xfrm flipV="1">
            <a:off x="4859338" y="3644900"/>
            <a:ext cx="0" cy="373063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8" name="Straight Arrow Connector 29"/>
          <p:cNvCxnSpPr>
            <a:cxnSpLocks noChangeShapeType="1"/>
          </p:cNvCxnSpPr>
          <p:nvPr/>
        </p:nvCxnSpPr>
        <p:spPr bwMode="auto">
          <a:xfrm>
            <a:off x="5219700" y="3730625"/>
            <a:ext cx="0" cy="350838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Arrow Connector 20"/>
          <p:cNvCxnSpPr>
            <a:cxnSpLocks noChangeShapeType="1"/>
          </p:cNvCxnSpPr>
          <p:nvPr/>
        </p:nvCxnSpPr>
        <p:spPr bwMode="auto">
          <a:xfrm flipV="1">
            <a:off x="4700588" y="2997200"/>
            <a:ext cx="0" cy="893763"/>
          </a:xfrm>
          <a:prstGeom prst="straightConnector1">
            <a:avLst/>
          </a:prstGeom>
          <a:noFill/>
          <a:ln w="28575" algn="ctr">
            <a:solidFill>
              <a:srgbClr val="00CC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935788" y="3019425"/>
            <a:ext cx="2189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B050"/>
                </a:solidFill>
              </a:rPr>
              <a:t>5.5 eV band gap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000875" y="3660775"/>
            <a:ext cx="19637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/>
              <a:t>Diamond is an insulator: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1800"/>
              <a:t>”a place where electrons can be hermits”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66288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895740" y="939800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DC Magnetometer: lock-in detection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1" b="3433"/>
          <a:stretch/>
        </p:blipFill>
        <p:spPr bwMode="auto">
          <a:xfrm>
            <a:off x="755577" y="1428981"/>
            <a:ext cx="6552728" cy="452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7445341" y="4053155"/>
            <a:ext cx="16975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 </a:t>
            </a:r>
            <a:r>
              <a:rPr lang="en-GB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Clevenson</a:t>
            </a:r>
            <a:r>
              <a:rPr lang="en-GB" alt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</a:t>
            </a:r>
            <a:r>
              <a:rPr lang="en-GB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Nat Phys </a:t>
            </a:r>
            <a:r>
              <a:rPr lang="en-GB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393 (2015)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82380" y="72965"/>
            <a:ext cx="20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Bulk, DC, lock-in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3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2" name="Rectangle 2"/>
          <p:cNvSpPr>
            <a:spLocks noChangeArrowheads="1"/>
          </p:cNvSpPr>
          <p:nvPr/>
        </p:nvSpPr>
        <p:spPr bwMode="auto">
          <a:xfrm>
            <a:off x="5329238" y="1873250"/>
            <a:ext cx="35115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15 pT.Hz</a:t>
            </a:r>
            <a:r>
              <a:rPr lang="en-GB" altLang="en-US" sz="2000" baseline="30000" dirty="0" smtClean="0"/>
              <a:t>-½</a:t>
            </a:r>
            <a:r>
              <a:rPr lang="en-GB" altLang="en-US" sz="2000" dirty="0" smtClean="0"/>
              <a:t> sensitivity </a:t>
            </a:r>
            <a:r>
              <a:rPr lang="en-GB" altLang="en-US" sz="2000" dirty="0"/>
              <a:t>at </a:t>
            </a:r>
            <a:r>
              <a:rPr lang="en-GB" altLang="en-US" sz="2000" dirty="0" smtClean="0"/>
              <a:t>80 - 2000 Hz from (</a:t>
            </a:r>
            <a:r>
              <a:rPr lang="en-GB" sz="2000" dirty="0" smtClean="0"/>
              <a:t>13 </a:t>
            </a:r>
            <a:r>
              <a:rPr lang="en-GB" sz="2000" dirty="0"/>
              <a:t>x 200 x 2000) µm</a:t>
            </a:r>
            <a:r>
              <a:rPr lang="en-GB" sz="2000" baseline="30000" dirty="0"/>
              <a:t>3</a:t>
            </a:r>
            <a:r>
              <a:rPr lang="en-GB" sz="2000" dirty="0"/>
              <a:t> </a:t>
            </a:r>
            <a:r>
              <a:rPr lang="en-GB" sz="2000" dirty="0" smtClean="0"/>
              <a:t>diamond</a:t>
            </a:r>
            <a:r>
              <a:rPr lang="en-GB" altLang="en-US" sz="2000" dirty="0" smtClean="0"/>
              <a:t>: JF Barry </a:t>
            </a:r>
            <a:r>
              <a:rPr lang="en-GB" altLang="en-US" sz="2000" i="1" dirty="0" smtClean="0"/>
              <a:t>et al.</a:t>
            </a:r>
            <a:r>
              <a:rPr lang="en-GB" altLang="en-US" sz="2000" dirty="0" smtClean="0"/>
              <a:t>, PNAS 2016</a:t>
            </a:r>
            <a:endParaRPr lang="en-GB" altLang="en-US" sz="2000" dirty="0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66288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895740" y="939800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DC Magnetometer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09" y="1913422"/>
            <a:ext cx="4734187" cy="37827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01909" y="1873250"/>
            <a:ext cx="413707" cy="3316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82380" y="72965"/>
            <a:ext cx="20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Bulk, DC, lock-in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</a:t>
            </a:r>
            <a:r>
              <a:rPr lang="en-GB" altLang="en-US">
                <a:cs typeface="Arial" panose="020B0604020202020204" pitchFamily="34" charset="0"/>
              </a:rPr>
              <a:t>Applications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DC Magnetometer</a:t>
            </a:r>
          </a:p>
        </p:txBody>
      </p:sp>
      <p:sp>
        <p:nvSpPr>
          <p:cNvPr id="71684" name="TextBox 10"/>
          <p:cNvSpPr txBox="1">
            <a:spLocks noChangeArrowheads="1"/>
          </p:cNvSpPr>
          <p:nvPr/>
        </p:nvSpPr>
        <p:spPr bwMode="auto">
          <a:xfrm>
            <a:off x="457200" y="5157788"/>
            <a:ext cx="3643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- lock-in detection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- </a:t>
            </a:r>
            <a:r>
              <a:rPr lang="en-GB" altLang="en-US" sz="1800" dirty="0"/>
              <a:t>ensemble of ~10</a:t>
            </a:r>
            <a:r>
              <a:rPr lang="en-GB" altLang="en-US" sz="1800" baseline="30000" dirty="0"/>
              <a:t>13</a:t>
            </a:r>
            <a:r>
              <a:rPr lang="en-GB" altLang="en-US" sz="1800" dirty="0"/>
              <a:t> NV- (sacrificing nanoscale spatial resolution</a:t>
            </a:r>
            <a:r>
              <a:rPr lang="en-GB" altLang="en-US" sz="1800" dirty="0" smtClean="0"/>
              <a:t>)</a:t>
            </a:r>
            <a:endParaRPr lang="en-GB" altLang="en-US" sz="18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003800" y="3126447"/>
            <a:ext cx="405288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300 </a:t>
            </a:r>
            <a:r>
              <a:rPr lang="en-GB" altLang="en-US" sz="2000" dirty="0" err="1"/>
              <a:t>pT</a:t>
            </a:r>
            <a:r>
              <a:rPr lang="en-GB" altLang="en-US" sz="2000" dirty="0"/>
              <a:t>/√Hz sensitivity at 1 Hz: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H </a:t>
            </a:r>
            <a:r>
              <a:rPr lang="en-GB" altLang="en-US" sz="2000" dirty="0" err="1"/>
              <a:t>Clevenson</a:t>
            </a:r>
            <a:r>
              <a:rPr lang="en-GB" altLang="en-US" sz="2000" i="1" dirty="0"/>
              <a:t> et al</a:t>
            </a:r>
            <a:r>
              <a:rPr lang="en-GB" altLang="en-US" sz="2000" dirty="0"/>
              <a:t>, Nat Phys </a:t>
            </a:r>
            <a:r>
              <a:rPr lang="en-GB" altLang="en-US" sz="2000" b="1" dirty="0"/>
              <a:t>11</a:t>
            </a:r>
            <a:r>
              <a:rPr lang="en-GB" altLang="en-US" sz="2000" dirty="0"/>
              <a:t>, 393 (2015</a:t>
            </a:r>
            <a:r>
              <a:rPr lang="en-GB" altLang="en-US" sz="2000" dirty="0" smtClean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15 </a:t>
            </a:r>
            <a:r>
              <a:rPr lang="en-GB" altLang="en-US" sz="2000" dirty="0" err="1"/>
              <a:t>pT</a:t>
            </a:r>
            <a:r>
              <a:rPr lang="en-GB" altLang="en-US" sz="2000" dirty="0"/>
              <a:t>/√Hz sensitivity at 80 - 2000 Hz: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JF Barry</a:t>
            </a:r>
            <a:r>
              <a:rPr lang="en-GB" altLang="en-US" sz="2000" i="1" dirty="0"/>
              <a:t> et al</a:t>
            </a:r>
            <a:r>
              <a:rPr lang="en-GB" altLang="en-US" sz="2000" dirty="0"/>
              <a:t>, PNAS </a:t>
            </a:r>
            <a:r>
              <a:rPr lang="en-GB" altLang="en-US" sz="2000" b="1" dirty="0"/>
              <a:t>113</a:t>
            </a:r>
            <a:r>
              <a:rPr lang="en-GB" altLang="en-US" sz="2000" dirty="0"/>
              <a:t>, 14133 (2016</a:t>
            </a:r>
            <a:r>
              <a:rPr lang="en-GB" altLang="en-US" sz="2000" dirty="0" smtClean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err="1" smtClean="0"/>
              <a:t>Comercial</a:t>
            </a:r>
            <a:r>
              <a:rPr lang="en-GB" altLang="en-US" sz="2000" dirty="0" smtClean="0"/>
              <a:t> viability: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MW Dale &amp; GWM, arXiv:1705.01994 (2017)</a:t>
            </a:r>
            <a:endParaRPr lang="en-GB" altLang="en-US" sz="2000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73250"/>
            <a:ext cx="4122738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276600" y="3429000"/>
            <a:ext cx="431800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2339975" y="3789363"/>
            <a:ext cx="0" cy="576262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19475" y="3789363"/>
            <a:ext cx="0" cy="576262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39975" y="4365625"/>
            <a:ext cx="10795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3059113" y="3143250"/>
            <a:ext cx="1041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FF0000"/>
                </a:solidFill>
              </a:rPr>
              <a:t>Barry et al</a:t>
            </a: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t="-936" r="-210" b="1134"/>
          <a:stretch/>
        </p:blipFill>
        <p:spPr bwMode="auto">
          <a:xfrm>
            <a:off x="5076056" y="908720"/>
            <a:ext cx="3859684" cy="215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 txBox="1">
            <a:spLocks/>
          </p:cNvSpPr>
          <p:nvPr/>
        </p:nvSpPr>
        <p:spPr bwMode="auto">
          <a:xfrm>
            <a:off x="652364" y="404664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>
                <a:cs typeface="Arial" panose="020B0604020202020204" pitchFamily="34" charset="0"/>
              </a:rPr>
              <a:t>Ramsey interferometry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2364" y="1904652"/>
            <a:ext cx="7527258" cy="3324548"/>
            <a:chOff x="652364" y="1904652"/>
            <a:chExt cx="7527258" cy="33245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364" y="1904652"/>
              <a:ext cx="7527258" cy="318053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964378" y="4221088"/>
              <a:ext cx="4255694" cy="10081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64379" y="5005625"/>
            <a:ext cx="81796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Review: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L </a:t>
            </a:r>
            <a:r>
              <a:rPr lang="en-GB" altLang="en-US" sz="2000" dirty="0" err="1"/>
              <a:t>Rondin</a:t>
            </a:r>
            <a:r>
              <a:rPr lang="en-GB" altLang="en-US" sz="2000" i="1" dirty="0"/>
              <a:t> et al.</a:t>
            </a:r>
            <a:r>
              <a:rPr lang="en-GB" altLang="en-US" sz="2000" dirty="0"/>
              <a:t>, </a:t>
            </a:r>
            <a:r>
              <a:rPr lang="en-GB" altLang="en-US" sz="2000" i="1" dirty="0"/>
              <a:t>Magnetometry with nitrogen-vacancy defects in diamond</a:t>
            </a:r>
            <a:r>
              <a:rPr lang="en-GB" altLang="en-US" sz="2000" dirty="0"/>
              <a:t>, Rep </a:t>
            </a:r>
            <a:r>
              <a:rPr lang="en-GB" altLang="en-US" sz="2000" dirty="0" err="1"/>
              <a:t>Prog</a:t>
            </a:r>
            <a:r>
              <a:rPr lang="en-GB" altLang="en-US" sz="2000" dirty="0"/>
              <a:t> Phys </a:t>
            </a:r>
            <a:r>
              <a:rPr lang="en-GB" altLang="en-US" sz="2000" b="1" dirty="0"/>
              <a:t>77</a:t>
            </a:r>
            <a:r>
              <a:rPr lang="en-GB" altLang="en-US" sz="2000" dirty="0"/>
              <a:t>, 056503 (2014)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116632"/>
            <a:ext cx="2993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Bulk, DC, beyond lock-in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6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64379" y="5005625"/>
            <a:ext cx="81796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Review: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L </a:t>
            </a:r>
            <a:r>
              <a:rPr lang="en-GB" altLang="en-US" sz="2000" dirty="0" err="1"/>
              <a:t>Rondin</a:t>
            </a:r>
            <a:r>
              <a:rPr lang="en-GB" altLang="en-US" sz="2000" i="1" dirty="0"/>
              <a:t> et al.</a:t>
            </a:r>
            <a:r>
              <a:rPr lang="en-GB" altLang="en-US" sz="2000" dirty="0"/>
              <a:t>, </a:t>
            </a:r>
            <a:r>
              <a:rPr lang="en-GB" altLang="en-US" sz="2000" i="1" dirty="0"/>
              <a:t>Magnetometry with nitrogen-vacancy defects in diamond</a:t>
            </a:r>
            <a:r>
              <a:rPr lang="en-GB" altLang="en-US" sz="2000" dirty="0"/>
              <a:t>, Rep </a:t>
            </a:r>
            <a:r>
              <a:rPr lang="en-GB" altLang="en-US" sz="2000" dirty="0" err="1"/>
              <a:t>Prog</a:t>
            </a:r>
            <a:r>
              <a:rPr lang="en-GB" altLang="en-US" sz="2000" dirty="0"/>
              <a:t> Phys </a:t>
            </a:r>
            <a:r>
              <a:rPr lang="en-GB" altLang="en-US" sz="2000" b="1" dirty="0"/>
              <a:t>77</a:t>
            </a:r>
            <a:r>
              <a:rPr lang="en-GB" altLang="en-US" sz="2000" dirty="0"/>
              <a:t>, 056503 (2014)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52364" y="404664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Single nitrogen-vacancy 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>
                <a:cs typeface="Arial" panose="020B0604020202020204" pitchFamily="34" charset="0"/>
              </a:rPr>
              <a:t>AC magnetometry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0745" y="10105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4406" y="1781201"/>
            <a:ext cx="7998034" cy="3002800"/>
            <a:chOff x="534406" y="1781201"/>
            <a:chExt cx="7998034" cy="3002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406" y="1988840"/>
              <a:ext cx="7998034" cy="279516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115616" y="1781201"/>
              <a:ext cx="648072" cy="609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Rectangle 1"/>
          <p:cNvSpPr/>
          <p:nvPr/>
        </p:nvSpPr>
        <p:spPr>
          <a:xfrm>
            <a:off x="5076056" y="1628800"/>
            <a:ext cx="3456384" cy="337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9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0" y="549275"/>
            <a:ext cx="914400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defTabSz="914148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Spin echo</a:t>
            </a:r>
            <a:endParaRPr lang="en-US" sz="2800" dirty="0">
              <a:latin typeface="+mn-lt"/>
              <a:ea typeface="+mn-ea"/>
            </a:endParaRPr>
          </a:p>
        </p:txBody>
      </p:sp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7825680" y="3542412"/>
            <a:ext cx="1066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In rotating frame</a:t>
            </a:r>
          </a:p>
        </p:txBody>
      </p:sp>
      <p:pic>
        <p:nvPicPr>
          <p:cNvPr id="48133" name="Picture 3" descr="C:\Users\Gavin Morley\Documents\By us\cartoons\gallery\SpinEcho_GWM_highRes_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899592" y="404663"/>
            <a:ext cx="7787208" cy="155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 smtClean="0">
                <a:cs typeface="Arial" panose="020B0604020202020204" pitchFamily="34" charset="0"/>
              </a:rPr>
              <a:t>Spin echo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0745" y="10105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02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8"/>
          <p:cNvSpPr txBox="1">
            <a:spLocks noChangeArrowheads="1"/>
          </p:cNvSpPr>
          <p:nvPr/>
        </p:nvSpPr>
        <p:spPr bwMode="auto">
          <a:xfrm>
            <a:off x="0" y="549275"/>
            <a:ext cx="914400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defTabSz="914148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Spin echo</a:t>
            </a:r>
            <a:endParaRPr lang="en-US" sz="2800" dirty="0">
              <a:latin typeface="+mn-lt"/>
              <a:ea typeface="+mn-ea"/>
            </a:endParaRPr>
          </a:p>
        </p:txBody>
      </p:sp>
      <p:pic>
        <p:nvPicPr>
          <p:cNvPr id="49157" name="Picture 2" descr="C:\Users\Gavin Morley\Documents\By us\cartoons\gallery\SpinEcho_GWM_highRe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825680" y="3542412"/>
            <a:ext cx="1066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In rotating frame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899592" y="404663"/>
            <a:ext cx="7787208" cy="155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 smtClean="0">
                <a:cs typeface="Arial" panose="020B0604020202020204" pitchFamily="34" charset="0"/>
              </a:rPr>
              <a:t>Spin echo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0745" y="10105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511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</a:t>
            </a:r>
            <a:r>
              <a:rPr lang="en-GB" altLang="en-US">
                <a:cs typeface="Arial" panose="020B0604020202020204" pitchFamily="34" charset="0"/>
              </a:rPr>
              <a:t>Applications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AC Magnetometer</a:t>
            </a:r>
          </a:p>
        </p:txBody>
      </p:sp>
      <p:sp>
        <p:nvSpPr>
          <p:cNvPr id="73732" name="TextBox 10"/>
          <p:cNvSpPr txBox="1">
            <a:spLocks noChangeArrowheads="1"/>
          </p:cNvSpPr>
          <p:nvPr/>
        </p:nvSpPr>
        <p:spPr bwMode="auto">
          <a:xfrm>
            <a:off x="457200" y="5591175"/>
            <a:ext cx="8016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- Spin echo on the NV- centre allows through chosen frequency of interest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- Control noise in laser and microwave sources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- Ensemble of ~10</a:t>
            </a:r>
            <a:r>
              <a:rPr lang="en-GB" altLang="en-US" sz="1800" baseline="30000" dirty="0"/>
              <a:t>11</a:t>
            </a:r>
            <a:r>
              <a:rPr lang="en-GB" altLang="en-US" sz="1800" dirty="0"/>
              <a:t> NV-</a:t>
            </a:r>
          </a:p>
        </p:txBody>
      </p:sp>
      <p:sp>
        <p:nvSpPr>
          <p:cNvPr id="73733" name="Rectangle 2"/>
          <p:cNvSpPr>
            <a:spLocks noChangeArrowheads="1"/>
          </p:cNvSpPr>
          <p:nvPr/>
        </p:nvSpPr>
        <p:spPr bwMode="auto">
          <a:xfrm>
            <a:off x="5535613" y="1873250"/>
            <a:ext cx="36083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0.9 </a:t>
            </a:r>
            <a:r>
              <a:rPr lang="en-GB" altLang="en-US" sz="2000" dirty="0" err="1"/>
              <a:t>pT</a:t>
            </a:r>
            <a:r>
              <a:rPr lang="en-GB" altLang="en-US" sz="2000" dirty="0"/>
              <a:t>/√Hz sensitivity at 10 kHz: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T Wolf </a:t>
            </a:r>
            <a:r>
              <a:rPr lang="en-GB" altLang="en-US" sz="2000" i="1" dirty="0"/>
              <a:t>et al</a:t>
            </a:r>
            <a:r>
              <a:rPr lang="en-GB" altLang="en-US" sz="2000" dirty="0"/>
              <a:t>, </a:t>
            </a:r>
            <a:r>
              <a:rPr lang="en-GB" altLang="en-US" sz="2000" dirty="0" smtClean="0"/>
              <a:t>PRX </a:t>
            </a:r>
            <a:r>
              <a:rPr lang="en-GB" altLang="en-US" sz="2000" b="1" dirty="0" smtClean="0"/>
              <a:t>5</a:t>
            </a:r>
            <a:r>
              <a:rPr lang="en-GB" altLang="en-US" sz="2000" dirty="0" smtClean="0"/>
              <a:t>, 041001 (2015)</a:t>
            </a:r>
            <a:endParaRPr lang="en-GB" altLang="en-US" sz="2000" dirty="0"/>
          </a:p>
        </p:txBody>
      </p:sp>
      <p:pic>
        <p:nvPicPr>
          <p:cNvPr id="7373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779588"/>
            <a:ext cx="4732338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 txBox="1">
            <a:spLocks/>
          </p:cNvSpPr>
          <p:nvPr/>
        </p:nvSpPr>
        <p:spPr bwMode="auto">
          <a:xfrm>
            <a:off x="755576" y="333375"/>
            <a:ext cx="7931224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>
                <a:cs typeface="Arial" panose="020B0604020202020204" pitchFamily="34" charset="0"/>
              </a:rPr>
              <a:t>Single nitrogen-vacancy </a:t>
            </a:r>
            <a:r>
              <a:rPr lang="en-GB" altLang="en-US" sz="4400" dirty="0" smtClean="0">
                <a:cs typeface="Arial" panose="020B0604020202020204" pitchFamily="34" charset="0"/>
              </a:rPr>
              <a:t>centres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smtClean="0">
                <a:cs typeface="Arial" panose="020B0604020202020204" pitchFamily="34" charset="0"/>
              </a:rPr>
              <a:t>Spin coherence times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93065"/>
              </p:ext>
            </p:extLst>
          </p:nvPr>
        </p:nvGraphicFramePr>
        <p:xfrm>
          <a:off x="4284663" y="1635298"/>
          <a:ext cx="4679949" cy="301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983"/>
                <a:gridCol w="1559983"/>
                <a:gridCol w="1559983"/>
              </a:tblGrid>
              <a:tr h="701114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Electron spin in </a:t>
                      </a:r>
                      <a:r>
                        <a:rPr lang="en-GB" sz="2000" baseline="30000" dirty="0" smtClean="0"/>
                        <a:t>12</a:t>
                      </a:r>
                      <a:r>
                        <a:rPr lang="en-GB" sz="2000" dirty="0" smtClean="0"/>
                        <a:t>C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Nuclear</a:t>
                      </a:r>
                      <a:r>
                        <a:rPr lang="en-GB" sz="2000" baseline="0" dirty="0" smtClean="0"/>
                        <a:t> spin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</a:tr>
              <a:tr h="100594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Room temperature </a:t>
                      </a:r>
                      <a:r>
                        <a:rPr lang="en-GB" sz="2000" i="1" dirty="0" smtClean="0"/>
                        <a:t>T</a:t>
                      </a:r>
                      <a:r>
                        <a:rPr lang="en-GB" sz="2000" baseline="-25000" dirty="0" smtClean="0"/>
                        <a:t>2</a:t>
                      </a:r>
                      <a:endParaRPr lang="en-GB" sz="2000" baseline="-25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1.8 </a:t>
                      </a:r>
                      <a:r>
                        <a:rPr lang="en-GB" sz="2000" dirty="0" err="1" smtClean="0"/>
                        <a:t>ms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 s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</a:tr>
              <a:tr h="131077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cryogenic</a:t>
                      </a:r>
                    </a:p>
                    <a:p>
                      <a:pPr algn="ctr"/>
                      <a:r>
                        <a:rPr lang="en-GB" sz="2000" i="1" dirty="0" smtClean="0"/>
                        <a:t>T</a:t>
                      </a:r>
                      <a:r>
                        <a:rPr lang="en-GB" sz="2000" baseline="-25000" dirty="0" smtClean="0"/>
                        <a:t>2</a:t>
                      </a:r>
                      <a:endParaRPr lang="en-GB" sz="2000" baseline="-25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0.6</a:t>
                      </a:r>
                      <a:r>
                        <a:rPr lang="en-GB" sz="2000" baseline="0" dirty="0" smtClean="0"/>
                        <a:t> s </a:t>
                      </a:r>
                    </a:p>
                    <a:p>
                      <a:pPr algn="ctr"/>
                      <a:r>
                        <a:rPr lang="en-GB" sz="2000" baseline="0" dirty="0" smtClean="0"/>
                        <a:t>(77 K with decoupling)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10 s (at 8 K)</a:t>
                      </a:r>
                      <a:endParaRPr lang="en-GB" sz="2000" dirty="0"/>
                    </a:p>
                  </a:txBody>
                  <a:tcPr marL="91429" marR="91429" marT="45725" marB="45725" anchor="ctr"/>
                </a:tc>
              </a:tr>
            </a:tbl>
          </a:graphicData>
        </a:graphic>
      </p:graphicFrame>
      <p:sp>
        <p:nvSpPr>
          <p:cNvPr id="42006" name="Rectangle 5"/>
          <p:cNvSpPr>
            <a:spLocks noChangeArrowheads="1"/>
          </p:cNvSpPr>
          <p:nvPr/>
        </p:nvSpPr>
        <p:spPr bwMode="auto">
          <a:xfrm>
            <a:off x="754831" y="4797152"/>
            <a:ext cx="7921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1.8 </a:t>
            </a:r>
            <a:r>
              <a:rPr lang="en-GB" altLang="en-US" sz="1800" dirty="0" err="1"/>
              <a:t>ms</a:t>
            </a:r>
            <a:r>
              <a:rPr lang="en-GB" altLang="en-US" sz="1800" dirty="0"/>
              <a:t>: 	G </a:t>
            </a:r>
            <a:r>
              <a:rPr lang="en-GB" altLang="en-US" sz="1800" dirty="0" err="1"/>
              <a:t>Balasubramanian</a:t>
            </a:r>
            <a:r>
              <a:rPr lang="en-GB" altLang="en-US" sz="1800" i="1" dirty="0"/>
              <a:t> et al</a:t>
            </a:r>
            <a:r>
              <a:rPr lang="en-GB" altLang="en-US" sz="1800" dirty="0"/>
              <a:t>, Nature Materials </a:t>
            </a:r>
            <a:r>
              <a:rPr lang="en-GB" altLang="en-US" sz="1800" b="1" dirty="0"/>
              <a:t>8</a:t>
            </a:r>
            <a:r>
              <a:rPr lang="en-GB" altLang="en-US" sz="1800" dirty="0"/>
              <a:t>, 383 (2009)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1800" dirty="0"/>
              <a:t>0.6 s: 	N Bar-Gill</a:t>
            </a:r>
            <a:r>
              <a:rPr lang="da-DK" altLang="en-US" sz="1800" i="1" dirty="0"/>
              <a:t> et al</a:t>
            </a:r>
            <a:r>
              <a:rPr lang="da-DK" altLang="en-US" sz="1800" dirty="0"/>
              <a:t>, Nat Commun </a:t>
            </a:r>
            <a:r>
              <a:rPr lang="da-DK" altLang="en-US" sz="1800" b="1" dirty="0"/>
              <a:t>4</a:t>
            </a:r>
            <a:r>
              <a:rPr lang="da-DK" altLang="en-US" sz="1800" dirty="0"/>
              <a:t>, 1743 (2013)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800" dirty="0"/>
              <a:t>1 s:	PC </a:t>
            </a:r>
            <a:r>
              <a:rPr lang="fr-FR" altLang="en-US" sz="1800" dirty="0" err="1"/>
              <a:t>Maurer</a:t>
            </a:r>
            <a:r>
              <a:rPr lang="fr-FR" altLang="en-US" sz="1800" i="1" dirty="0"/>
              <a:t> et al</a:t>
            </a:r>
            <a:r>
              <a:rPr lang="fr-FR" altLang="en-US" sz="1800" dirty="0"/>
              <a:t>, Science </a:t>
            </a:r>
            <a:r>
              <a:rPr lang="fr-FR" altLang="en-US" sz="1800" b="1" dirty="0"/>
              <a:t>336</a:t>
            </a:r>
            <a:r>
              <a:rPr lang="fr-FR" altLang="en-US" sz="1800" dirty="0"/>
              <a:t>, 1283 (2012)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800" dirty="0"/>
              <a:t>10 s: 	S Yang </a:t>
            </a:r>
            <a:r>
              <a:rPr lang="fr-FR" altLang="en-US" sz="1800" i="1" dirty="0"/>
              <a:t>et al</a:t>
            </a:r>
            <a:r>
              <a:rPr lang="fr-FR" altLang="en-US" sz="1800" dirty="0"/>
              <a:t>, Nature </a:t>
            </a:r>
            <a:r>
              <a:rPr lang="fr-FR" altLang="en-US" sz="1800" dirty="0" err="1"/>
              <a:t>Photonics</a:t>
            </a:r>
            <a:r>
              <a:rPr lang="fr-FR" altLang="en-US" sz="1800" dirty="0"/>
              <a:t> 10, 507 (2016)</a:t>
            </a:r>
            <a:endParaRPr lang="en-GB" alt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620745" y="10105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Warwick: single spin magnetometry</a:t>
            </a:r>
          </a:p>
        </p:txBody>
      </p:sp>
      <p:pic>
        <p:nvPicPr>
          <p:cNvPr id="5837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45" y="1727201"/>
            <a:ext cx="3166193" cy="422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7" y="2340233"/>
            <a:ext cx="4361253" cy="322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11188" y="384175"/>
            <a:ext cx="8229600" cy="7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3024" y="140667"/>
            <a:ext cx="3625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Single NV, 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9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 txBox="1">
            <a:spLocks/>
          </p:cNvSpPr>
          <p:nvPr/>
        </p:nvSpPr>
        <p:spPr bwMode="auto">
          <a:xfrm>
            <a:off x="457200" y="333375"/>
            <a:ext cx="8229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Diamond defects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22531" name="Rectangle 10"/>
          <p:cNvSpPr>
            <a:spLocks noChangeArrowheads="1"/>
          </p:cNvSpPr>
          <p:nvPr/>
        </p:nvSpPr>
        <p:spPr bwMode="auto">
          <a:xfrm>
            <a:off x="909638" y="1031875"/>
            <a:ext cx="5965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F Bridges, G Davies, J Robertson and AM Stoneham, Journal of Physics-Condensed Matter </a:t>
            </a:r>
            <a:r>
              <a:rPr lang="en-GB" altLang="en-US" sz="1800" b="1">
                <a:latin typeface="Arial" panose="020B0604020202020204" pitchFamily="34" charset="0"/>
              </a:rPr>
              <a:t>2</a:t>
            </a:r>
            <a:r>
              <a:rPr lang="en-GB" altLang="en-US" sz="1800">
                <a:latin typeface="Arial" panose="020B0604020202020204" pitchFamily="34" charset="0"/>
              </a:rPr>
              <a:t>, 2875 (1990)</a:t>
            </a:r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25650"/>
            <a:ext cx="6049962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</a:t>
            </a:r>
            <a:r>
              <a:rPr lang="en-GB" altLang="en-US">
                <a:cs typeface="Arial" panose="020B0604020202020204" pitchFamily="34" charset="0"/>
              </a:rPr>
              <a:t>Applications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416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Nanoscale AC magnetometer for single spin NMR </a:t>
            </a:r>
          </a:p>
        </p:txBody>
      </p:sp>
      <p:sp>
        <p:nvSpPr>
          <p:cNvPr id="75780" name="TextBox 10"/>
          <p:cNvSpPr txBox="1">
            <a:spLocks noChangeArrowheads="1"/>
          </p:cNvSpPr>
          <p:nvPr/>
        </p:nvSpPr>
        <p:spPr bwMode="auto">
          <a:xfrm>
            <a:off x="457200" y="5591175"/>
            <a:ext cx="8016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- Spin echo on the NV- centre allows through chosen frequency of interest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- Single NV- detects a reporter spin</a:t>
            </a:r>
          </a:p>
        </p:txBody>
      </p:sp>
      <p:sp>
        <p:nvSpPr>
          <p:cNvPr id="75781" name="Rectangle 2"/>
          <p:cNvSpPr>
            <a:spLocks noChangeArrowheads="1"/>
          </p:cNvSpPr>
          <p:nvPr/>
        </p:nvSpPr>
        <p:spPr bwMode="auto">
          <a:xfrm>
            <a:off x="5535613" y="2249488"/>
            <a:ext cx="36083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Single proton spin on surface of diamond: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AO Sushkov </a:t>
            </a:r>
            <a:r>
              <a:rPr lang="en-GB" altLang="en-US" sz="2000" i="1"/>
              <a:t>et al</a:t>
            </a:r>
            <a:r>
              <a:rPr lang="en-GB" altLang="en-US" sz="2000"/>
              <a:t>, Phys Rev Lett </a:t>
            </a:r>
            <a:r>
              <a:rPr lang="en-GB" altLang="en-US" sz="2000" b="1"/>
              <a:t>113</a:t>
            </a:r>
            <a:r>
              <a:rPr lang="en-GB" altLang="en-US" sz="2000"/>
              <a:t>, 197601 (2014)</a:t>
            </a:r>
          </a:p>
        </p:txBody>
      </p:sp>
      <p:grpSp>
        <p:nvGrpSpPr>
          <p:cNvPr id="75782" name="Group 4"/>
          <p:cNvGrpSpPr>
            <a:grpSpLocks/>
          </p:cNvGrpSpPr>
          <p:nvPr/>
        </p:nvGrpSpPr>
        <p:grpSpPr bwMode="auto">
          <a:xfrm>
            <a:off x="900113" y="1958975"/>
            <a:ext cx="4347666" cy="3341688"/>
            <a:chOff x="899591" y="1958974"/>
            <a:chExt cx="4347503" cy="3342234"/>
          </a:xfrm>
        </p:grpSpPr>
        <p:pic>
          <p:nvPicPr>
            <p:cNvPr id="7578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1" y="1958974"/>
              <a:ext cx="4059597" cy="312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707277" y="4248523"/>
              <a:ext cx="1539817" cy="1052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44048" y="2046301"/>
              <a:ext cx="431784" cy="37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83533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Nanoscale magnetometer for scanning over a sample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11188" y="384175"/>
            <a:ext cx="853281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Nitrogen-vacancy centres: </a:t>
            </a:r>
            <a:r>
              <a:rPr lang="en-GB" altLang="en-US" dirty="0">
                <a:cs typeface="Arial" panose="020B0604020202020204" pitchFamily="34" charset="0"/>
              </a:rPr>
              <a:t>Applications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56427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83768" y="6021288"/>
            <a:ext cx="5328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P. </a:t>
            </a:r>
            <a:r>
              <a:rPr lang="en-US" sz="2000" dirty="0" err="1" smtClean="0">
                <a:latin typeface="Calibri" panose="020F0502020204030204" pitchFamily="34" charset="0"/>
              </a:rPr>
              <a:t>Maletinsky</a:t>
            </a:r>
            <a:r>
              <a:rPr lang="en-US" sz="2000" dirty="0" smtClean="0">
                <a:latin typeface="Calibri" panose="020F0502020204030204" pitchFamily="34" charset="0"/>
              </a:rPr>
              <a:t> et al., Nature </a:t>
            </a:r>
            <a:r>
              <a:rPr lang="en-US" sz="2000" dirty="0" err="1" smtClean="0">
                <a:latin typeface="Calibri" panose="020F0502020204030204" pitchFamily="34" charset="0"/>
              </a:rPr>
              <a:t>Nano</a:t>
            </a:r>
            <a:r>
              <a:rPr lang="en-US" sz="2000" dirty="0" smtClean="0">
                <a:latin typeface="Calibri" panose="020F0502020204030204" pitchFamily="34" charset="0"/>
              </a:rPr>
              <a:t>. </a:t>
            </a:r>
            <a:r>
              <a:rPr lang="en-US" sz="2000" b="1" dirty="0" smtClean="0">
                <a:latin typeface="Calibri" panose="020F0502020204030204" pitchFamily="34" charset="0"/>
              </a:rPr>
              <a:t>7</a:t>
            </a:r>
            <a:r>
              <a:rPr lang="en-US" sz="2000" dirty="0" smtClean="0">
                <a:latin typeface="Calibri" panose="020F0502020204030204" pitchFamily="34" charset="0"/>
              </a:rPr>
              <a:t>, 320 (2012)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1680" y="3573016"/>
            <a:ext cx="3024336" cy="23762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3600"/>
              </a:lnSpc>
              <a:spcBef>
                <a:spcPts val="500"/>
              </a:spcBef>
              <a:spcAft>
                <a:spcPct val="0"/>
              </a:spcAft>
              <a:buClr>
                <a:srgbClr val="990033"/>
              </a:buClr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3024" y="140667"/>
            <a:ext cx="3625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Single NV, AC, pulsed readout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6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</a:t>
            </a:r>
            <a:r>
              <a:rPr lang="en-GB" altLang="en-US">
                <a:cs typeface="Arial" panose="020B0604020202020204" pitchFamily="34" charset="0"/>
              </a:rPr>
              <a:t>Applications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8628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Nanoscale AC magnetometer for scanning over a sample</a:t>
            </a:r>
          </a:p>
        </p:txBody>
      </p:sp>
      <p:sp>
        <p:nvSpPr>
          <p:cNvPr id="77828" name="TextBox 10"/>
          <p:cNvSpPr txBox="1">
            <a:spLocks noChangeArrowheads="1"/>
          </p:cNvSpPr>
          <p:nvPr/>
        </p:nvSpPr>
        <p:spPr bwMode="auto">
          <a:xfrm>
            <a:off x="6207125" y="3644900"/>
            <a:ext cx="28289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- Dynamic decoupling allows through chosen frequency of interest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- The electron spin being detected was another NV-</a:t>
            </a:r>
          </a:p>
        </p:txBody>
      </p:sp>
      <p:sp>
        <p:nvSpPr>
          <p:cNvPr id="77829" name="Rectangle 2"/>
          <p:cNvSpPr>
            <a:spLocks noChangeArrowheads="1"/>
          </p:cNvSpPr>
          <p:nvPr/>
        </p:nvSpPr>
        <p:spPr bwMode="auto">
          <a:xfrm>
            <a:off x="5721350" y="2249488"/>
            <a:ext cx="3422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Detect a single electron spin  50 nm away from NV- sensor: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MS Grinolds</a:t>
            </a:r>
            <a:r>
              <a:rPr lang="en-GB" altLang="en-US" sz="2000" i="1"/>
              <a:t> et al</a:t>
            </a:r>
            <a:r>
              <a:rPr lang="en-GB" altLang="en-US" sz="2000"/>
              <a:t>, Nat Phys </a:t>
            </a:r>
            <a:r>
              <a:rPr lang="en-GB" altLang="en-US" sz="2000" b="1"/>
              <a:t>9</a:t>
            </a:r>
            <a:r>
              <a:rPr lang="en-GB" altLang="en-US" sz="2000"/>
              <a:t>, 215 (2013)</a:t>
            </a:r>
          </a:p>
        </p:txBody>
      </p:sp>
      <p:pic>
        <p:nvPicPr>
          <p:cNvPr id="778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38338"/>
            <a:ext cx="5243513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273675"/>
            <a:ext cx="65881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</a:t>
            </a:r>
            <a:r>
              <a:rPr lang="en-GB" altLang="en-US">
                <a:cs typeface="Arial" panose="020B0604020202020204" pitchFamily="34" charset="0"/>
              </a:rPr>
              <a:t>Applications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8628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Wide-field magnetometry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647471" y="1267457"/>
            <a:ext cx="30194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Optical magnetic imaging of living cells, D Le Sage</a:t>
            </a:r>
            <a:r>
              <a:rPr lang="en-GB" altLang="en-US" sz="2000" i="1" dirty="0"/>
              <a:t> et al</a:t>
            </a:r>
            <a:r>
              <a:rPr lang="en-GB" altLang="en-US" sz="2000" dirty="0"/>
              <a:t>, Nature </a:t>
            </a:r>
            <a:r>
              <a:rPr lang="en-GB" altLang="en-US" sz="2000" b="1" dirty="0"/>
              <a:t>496</a:t>
            </a:r>
            <a:r>
              <a:rPr lang="en-GB" altLang="en-US" sz="2000" dirty="0"/>
              <a:t>, 486 (2013)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Diamond is bio-compatible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83382" y="2009775"/>
            <a:ext cx="4554197" cy="4011513"/>
            <a:chOff x="683382" y="2009775"/>
            <a:chExt cx="4554197" cy="401151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060848"/>
              <a:ext cx="4482003" cy="370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 bwMode="auto">
            <a:xfrm>
              <a:off x="3995936" y="2009775"/>
              <a:ext cx="1080120" cy="40115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203848" y="2204864"/>
              <a:ext cx="1880592" cy="16268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2915816" y="2060848"/>
              <a:ext cx="1080120" cy="3974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83382" y="2009775"/>
              <a:ext cx="432234" cy="3974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36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990033"/>
                </a:buClr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93491"/>
            <a:ext cx="4638626" cy="254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</a:t>
            </a:r>
            <a:r>
              <a:rPr lang="en-GB" altLang="en-US">
                <a:cs typeface="Arial" panose="020B0604020202020204" pitchFamily="34" charset="0"/>
              </a:rPr>
              <a:t>Applications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8628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High resolution: </a:t>
            </a:r>
            <a:r>
              <a:rPr lang="en-GB" sz="2400" dirty="0" err="1" smtClean="0">
                <a:ea typeface="+mn-ea"/>
              </a:rPr>
              <a:t>Qdyne</a:t>
            </a:r>
            <a:endParaRPr lang="en-GB" sz="2400" dirty="0" smtClean="0">
              <a:ea typeface="+mn-ea"/>
            </a:endParaRPr>
          </a:p>
        </p:txBody>
      </p:sp>
      <p:sp>
        <p:nvSpPr>
          <p:cNvPr id="79876" name="Rectangle 2"/>
          <p:cNvSpPr>
            <a:spLocks noChangeArrowheads="1"/>
          </p:cNvSpPr>
          <p:nvPr/>
        </p:nvSpPr>
        <p:spPr bwMode="auto">
          <a:xfrm>
            <a:off x="457200" y="4221088"/>
            <a:ext cx="30194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S Schmitt </a:t>
            </a:r>
            <a:r>
              <a:rPr lang="en-GB" altLang="en-US" sz="2000" i="1" dirty="0" smtClean="0"/>
              <a:t>et al</a:t>
            </a:r>
            <a:r>
              <a:rPr lang="en-GB" altLang="en-US" sz="2000" dirty="0" smtClean="0"/>
              <a:t>, Science </a:t>
            </a:r>
            <a:r>
              <a:rPr lang="en-GB" altLang="en-US" sz="2000" b="1" dirty="0" smtClean="0"/>
              <a:t>356</a:t>
            </a:r>
            <a:r>
              <a:rPr lang="en-GB" altLang="en-US" sz="2000" dirty="0" smtClean="0"/>
              <a:t>, 832 (2017)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JM Boss </a:t>
            </a:r>
            <a:r>
              <a:rPr lang="en-GB" altLang="en-US" sz="2000" i="1" dirty="0" smtClean="0"/>
              <a:t>et al</a:t>
            </a:r>
            <a:r>
              <a:rPr lang="en-GB" altLang="en-US" sz="2000" dirty="0" smtClean="0"/>
              <a:t>, Science </a:t>
            </a:r>
            <a:r>
              <a:rPr lang="en-GB" altLang="en-US" sz="2000" b="1" dirty="0" smtClean="0"/>
              <a:t>356</a:t>
            </a:r>
            <a:r>
              <a:rPr lang="en-GB" altLang="en-US" sz="2000" dirty="0" smtClean="0"/>
              <a:t>, 837 (2017)</a:t>
            </a:r>
            <a:endParaRPr lang="en-GB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737" y="1982464"/>
            <a:ext cx="8428642" cy="18989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60032" y="4077072"/>
            <a:ext cx="3096344" cy="2710523"/>
            <a:chOff x="4860032" y="4077072"/>
            <a:chExt cx="3096344" cy="27105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17381" b="16928"/>
            <a:stretch/>
          </p:blipFill>
          <p:spPr>
            <a:xfrm>
              <a:off x="4860032" y="4077072"/>
              <a:ext cx="3096344" cy="271052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860032" y="4077072"/>
              <a:ext cx="288032" cy="288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1499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</a:t>
            </a:r>
            <a:r>
              <a:rPr lang="en-GB" altLang="en-US">
                <a:cs typeface="Arial" panose="020B0604020202020204" pitchFamily="34" charset="0"/>
              </a:rPr>
              <a:t>Applications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78628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High resolution: </a:t>
            </a:r>
            <a:r>
              <a:rPr lang="en-GB" sz="2400" dirty="0" err="1" smtClean="0">
                <a:ea typeface="+mn-ea"/>
              </a:rPr>
              <a:t>Qdyne</a:t>
            </a:r>
            <a:endParaRPr lang="en-GB" sz="2400" dirty="0" smtClean="0">
              <a:ea typeface="+mn-ea"/>
            </a:endParaRPr>
          </a:p>
        </p:txBody>
      </p:sp>
      <p:sp>
        <p:nvSpPr>
          <p:cNvPr id="79876" name="Rectangle 2"/>
          <p:cNvSpPr>
            <a:spLocks noChangeArrowheads="1"/>
          </p:cNvSpPr>
          <p:nvPr/>
        </p:nvSpPr>
        <p:spPr bwMode="auto">
          <a:xfrm>
            <a:off x="457200" y="2160855"/>
            <a:ext cx="3019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DB Bucher </a:t>
            </a:r>
            <a:r>
              <a:rPr lang="en-GB" altLang="en-US" sz="2000" i="1" dirty="0" smtClean="0"/>
              <a:t>et al</a:t>
            </a:r>
            <a:r>
              <a:rPr lang="en-GB" altLang="en-US" sz="2000" dirty="0" smtClean="0"/>
              <a:t>, arXiv:1705.08887 (2017)</a:t>
            </a:r>
            <a:endParaRPr lang="en-GB" alt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4427984" y="1792862"/>
            <a:ext cx="4506762" cy="4856452"/>
            <a:chOff x="4427984" y="1792862"/>
            <a:chExt cx="4506762" cy="48564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3189" y="1792862"/>
              <a:ext cx="4501557" cy="485645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427984" y="1844303"/>
              <a:ext cx="288032" cy="288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0275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</a:t>
            </a:r>
            <a:r>
              <a:rPr lang="en-GB" altLang="en-US">
                <a:cs typeface="Arial" panose="020B0604020202020204" pitchFamily="34" charset="0"/>
              </a:rPr>
              <a:t>Applications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87852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Nanoscale thermometry for inside living cells &amp; computer chips</a:t>
            </a:r>
          </a:p>
        </p:txBody>
      </p:sp>
      <p:sp>
        <p:nvSpPr>
          <p:cNvPr id="81924" name="Rectangle 2"/>
          <p:cNvSpPr>
            <a:spLocks noChangeArrowheads="1"/>
          </p:cNvSpPr>
          <p:nvPr/>
        </p:nvSpPr>
        <p:spPr bwMode="auto">
          <a:xfrm>
            <a:off x="5535613" y="2249488"/>
            <a:ext cx="360838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2000"/>
              <a:t>G Kucsko</a:t>
            </a:r>
            <a:r>
              <a:rPr lang="da-DK" altLang="en-US" sz="2000" i="1"/>
              <a:t> et al</a:t>
            </a:r>
            <a:r>
              <a:rPr lang="da-DK" altLang="en-US" sz="2000"/>
              <a:t>, Nature </a:t>
            </a:r>
            <a:r>
              <a:rPr lang="da-DK" altLang="en-US" sz="2000" b="1"/>
              <a:t>500</a:t>
            </a:r>
            <a:r>
              <a:rPr lang="da-DK" altLang="en-US" sz="2000"/>
              <a:t>, 54 (2013)</a:t>
            </a:r>
          </a:p>
          <a:p>
            <a:pPr>
              <a:spcBef>
                <a:spcPct val="0"/>
              </a:spcBef>
              <a:buFontTx/>
              <a:buNone/>
            </a:pPr>
            <a:endParaRPr lang="da-DK" altLang="en-US" sz="2000"/>
          </a:p>
          <a:p>
            <a:pPr>
              <a:spcBef>
                <a:spcPct val="0"/>
              </a:spcBef>
              <a:buFontTx/>
              <a:buNone/>
            </a:pPr>
            <a:r>
              <a:rPr lang="nb-NO" altLang="en-US" sz="2000"/>
              <a:t>P Neumann</a:t>
            </a:r>
            <a:r>
              <a:rPr lang="nb-NO" altLang="en-US" sz="2000" i="1"/>
              <a:t> et al</a:t>
            </a:r>
            <a:r>
              <a:rPr lang="nb-NO" altLang="en-US" sz="2000"/>
              <a:t>, Nano Lett </a:t>
            </a:r>
            <a:r>
              <a:rPr lang="nb-NO" altLang="en-US" sz="2000" b="1"/>
              <a:t>13</a:t>
            </a:r>
            <a:r>
              <a:rPr lang="nb-NO" altLang="en-US" sz="2000"/>
              <a:t>, 2738 (2013)</a:t>
            </a:r>
          </a:p>
          <a:p>
            <a:pPr>
              <a:spcBef>
                <a:spcPct val="0"/>
              </a:spcBef>
              <a:buFontTx/>
              <a:buNone/>
            </a:pPr>
            <a:endParaRPr lang="nb-NO" altLang="en-US" sz="20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DM Toyli</a:t>
            </a:r>
            <a:r>
              <a:rPr lang="en-GB" altLang="en-US" sz="2000" i="1"/>
              <a:t> et al</a:t>
            </a:r>
            <a:r>
              <a:rPr lang="en-GB" altLang="en-US" sz="2000"/>
              <a:t>, PNAS </a:t>
            </a:r>
            <a:r>
              <a:rPr lang="en-GB" altLang="en-US" sz="2000" b="1"/>
              <a:t>110</a:t>
            </a:r>
            <a:r>
              <a:rPr lang="en-GB" altLang="en-US" sz="2000"/>
              <a:t>, 8417 (2013)</a:t>
            </a:r>
          </a:p>
        </p:txBody>
      </p:sp>
      <p:grpSp>
        <p:nvGrpSpPr>
          <p:cNvPr id="81925" name="Group 2"/>
          <p:cNvGrpSpPr>
            <a:grpSpLocks/>
          </p:cNvGrpSpPr>
          <p:nvPr/>
        </p:nvGrpSpPr>
        <p:grpSpPr bwMode="auto">
          <a:xfrm>
            <a:off x="395536" y="1844675"/>
            <a:ext cx="4060825" cy="4464050"/>
            <a:chOff x="539552" y="1844824"/>
            <a:chExt cx="4060876" cy="4464495"/>
          </a:xfrm>
        </p:grpSpPr>
        <p:pic>
          <p:nvPicPr>
            <p:cNvPr id="81926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24" y="1958974"/>
              <a:ext cx="4015004" cy="4350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39552" y="1844824"/>
              <a:ext cx="431805" cy="373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99992" y="5157192"/>
                <a:ext cx="4644008" cy="12774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sSubSup>
                        <m:sSub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000" b="0" i="1" dirty="0" smtClean="0">
                  <a:latin typeface="Cambria Math" panose="02040503050406030204" pitchFamily="18" charset="0"/>
                </a:endParaRPr>
              </a:p>
              <a:p>
                <a:endParaRPr lang="en-GB" sz="2000" b="0" dirty="0" smtClean="0">
                  <a:latin typeface="Calibri" panose="020F0502020204030204" pitchFamily="34" charset="0"/>
                </a:endParaRPr>
              </a:p>
              <a:p>
                <a:r>
                  <a:rPr lang="en-GB" sz="2000" b="0" dirty="0" smtClean="0">
                    <a:latin typeface="Calibri" panose="020F0502020204030204" pitchFamily="34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sz="2000" b="0" dirty="0" smtClean="0">
                    <a:latin typeface="Calibri" panose="020F0502020204030204" pitchFamily="34" charset="0"/>
                  </a:rPr>
                  <a:t>  </a:t>
                </a:r>
              </a:p>
              <a:p>
                <a:r>
                  <a:rPr lang="en-GB" sz="2000" dirty="0" smtClean="0"/>
                  <a:t>and </a:t>
                </a:r>
                <a:r>
                  <a:rPr lang="el-GR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β</a:t>
                </a:r>
                <a:r>
                  <a:rPr lang="en-GB" sz="2000" i="1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GB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=</a:t>
                </a:r>
                <a:r>
                  <a:rPr lang="en-GB" sz="2000" dirty="0" smtClean="0"/>
                  <a:t> 74 kHz/K</a:t>
                </a:r>
                <a:endParaRPr lang="en-GB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5157192"/>
                <a:ext cx="4644008" cy="1277401"/>
              </a:xfrm>
              <a:prstGeom prst="rect">
                <a:avLst/>
              </a:prstGeom>
              <a:blipFill rotWithShape="0">
                <a:blip r:embed="rId4"/>
                <a:stretch>
                  <a:fillRect l="-3281" b="-1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</a:t>
            </a:r>
            <a:r>
              <a:rPr lang="en-GB" altLang="en-US">
                <a:cs typeface="Arial" panose="020B0604020202020204" pitchFamily="34" charset="0"/>
              </a:rPr>
              <a:t>Applications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82819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err="1" smtClean="0">
                <a:ea typeface="+mn-ea"/>
              </a:rPr>
              <a:t>Electrometry</a:t>
            </a:r>
            <a:r>
              <a:rPr lang="en-GB" sz="2400" dirty="0" smtClean="0">
                <a:ea typeface="+mn-ea"/>
              </a:rPr>
              <a:t>: Stark shift</a:t>
            </a:r>
          </a:p>
        </p:txBody>
      </p:sp>
      <p:sp>
        <p:nvSpPr>
          <p:cNvPr id="83972" name="Rectangle 2"/>
          <p:cNvSpPr>
            <a:spLocks noChangeArrowheads="1"/>
          </p:cNvSpPr>
          <p:nvPr/>
        </p:nvSpPr>
        <p:spPr bwMode="auto">
          <a:xfrm>
            <a:off x="4368800" y="1638300"/>
            <a:ext cx="399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2000"/>
              <a:t>F Dolde</a:t>
            </a:r>
            <a:r>
              <a:rPr lang="da-DK" altLang="en-US" sz="2000" i="1"/>
              <a:t> et al</a:t>
            </a:r>
            <a:r>
              <a:rPr lang="da-DK" altLang="en-US" sz="2000"/>
              <a:t>, Nat Phys </a:t>
            </a:r>
            <a:r>
              <a:rPr lang="da-DK" altLang="en-US" sz="2000" b="1"/>
              <a:t>7</a:t>
            </a:r>
            <a:r>
              <a:rPr lang="da-DK" altLang="en-US" sz="2000"/>
              <a:t>, 459 (2011)</a:t>
            </a:r>
            <a:endParaRPr lang="en-GB" altLang="en-US" sz="2000"/>
          </a:p>
        </p:txBody>
      </p:sp>
      <p:pic>
        <p:nvPicPr>
          <p:cNvPr id="8397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65475"/>
            <a:ext cx="28797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3052763"/>
            <a:ext cx="3403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</a:t>
            </a:r>
            <a:r>
              <a:rPr lang="en-GB" altLang="en-US">
                <a:cs typeface="Arial" panose="020B0604020202020204" pitchFamily="34" charset="0"/>
              </a:rPr>
              <a:t>Applications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87852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In a tractor beam </a:t>
            </a:r>
          </a:p>
        </p:txBody>
      </p:sp>
      <p:sp>
        <p:nvSpPr>
          <p:cNvPr id="86020" name="Rectangle 2"/>
          <p:cNvSpPr>
            <a:spLocks noChangeArrowheads="1"/>
          </p:cNvSpPr>
          <p:nvPr/>
        </p:nvSpPr>
        <p:spPr bwMode="auto">
          <a:xfrm>
            <a:off x="367323" y="1844824"/>
            <a:ext cx="87766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Proposals:</a:t>
            </a:r>
            <a:endParaRPr lang="en-GB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- M </a:t>
            </a:r>
            <a:r>
              <a:rPr lang="en-GB" altLang="en-US" sz="1800" dirty="0"/>
              <a:t>Scala </a:t>
            </a:r>
            <a:r>
              <a:rPr lang="en-GB" altLang="en-US" sz="1800" i="1" dirty="0"/>
              <a:t>et al</a:t>
            </a:r>
            <a:r>
              <a:rPr lang="en-GB" altLang="en-US" sz="1800" dirty="0"/>
              <a:t>, </a:t>
            </a:r>
            <a:r>
              <a:rPr lang="en-GB" altLang="en-US" sz="1800" dirty="0" smtClean="0"/>
              <a:t>PRL </a:t>
            </a:r>
            <a:r>
              <a:rPr lang="en-GB" altLang="en-US" sz="1800" b="1" dirty="0"/>
              <a:t>111</a:t>
            </a:r>
            <a:r>
              <a:rPr lang="en-GB" altLang="en-US" sz="1800" dirty="0"/>
              <a:t>, 180403 (2013</a:t>
            </a:r>
            <a:r>
              <a:rPr lang="en-GB" altLang="en-US" sz="1800" dirty="0" smtClean="0"/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1800" dirty="0"/>
              <a:t>- Z-q Yin </a:t>
            </a:r>
            <a:r>
              <a:rPr lang="en-GB" altLang="en-US" sz="1800" i="1" dirty="0"/>
              <a:t>et al</a:t>
            </a:r>
            <a:r>
              <a:rPr lang="en-GB" altLang="en-US" sz="1800" dirty="0"/>
              <a:t>, PRA </a:t>
            </a:r>
            <a:r>
              <a:rPr lang="en-GB" altLang="en-US" sz="1800" b="1" dirty="0"/>
              <a:t>88</a:t>
            </a:r>
            <a:r>
              <a:rPr lang="en-GB" altLang="en-US" sz="1800" dirty="0"/>
              <a:t>, 033614 (2013</a:t>
            </a:r>
            <a:r>
              <a:rPr lang="en-GB" altLang="en-US" sz="1800" dirty="0" smtClean="0"/>
              <a:t>)</a:t>
            </a:r>
            <a:endParaRPr lang="en-GB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/>
              <a:t>- C Wan </a:t>
            </a:r>
            <a:r>
              <a:rPr lang="en-GB" altLang="en-US" sz="1800" i="1" dirty="0"/>
              <a:t>et al</a:t>
            </a:r>
            <a:r>
              <a:rPr lang="en-GB" altLang="en-US" sz="1800" dirty="0"/>
              <a:t>, PRL </a:t>
            </a:r>
            <a:r>
              <a:rPr lang="en-GB" altLang="en-US" sz="1800" b="1" dirty="0"/>
              <a:t>117</a:t>
            </a:r>
            <a:r>
              <a:rPr lang="en-GB" altLang="en-US" sz="1800" dirty="0"/>
              <a:t>, 143003 (2016</a:t>
            </a:r>
            <a:r>
              <a:rPr lang="en-GB" altLang="en-US" sz="1800" dirty="0" smtClean="0"/>
              <a:t>)</a:t>
            </a:r>
            <a:endParaRPr lang="en-GB" altLang="en-US" sz="1800" dirty="0"/>
          </a:p>
        </p:txBody>
      </p:sp>
      <p:pic>
        <p:nvPicPr>
          <p:cNvPr id="8602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3284984"/>
            <a:ext cx="3359978" cy="252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5" t="20842" r="15106" b="17517"/>
          <a:stretch/>
        </p:blipFill>
        <p:spPr>
          <a:xfrm>
            <a:off x="6474253" y="1412776"/>
            <a:ext cx="2567353" cy="5061874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764792" y="3607856"/>
            <a:ext cx="260706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Experiments:</a:t>
            </a:r>
            <a:endParaRPr lang="en-GB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- </a:t>
            </a:r>
            <a:r>
              <a:rPr lang="de-DE" altLang="en-US" sz="1800" dirty="0"/>
              <a:t>LP </a:t>
            </a:r>
            <a:r>
              <a:rPr lang="de-DE" altLang="en-US" sz="1800" dirty="0" smtClean="0"/>
              <a:t>Neukirch </a:t>
            </a:r>
            <a:r>
              <a:rPr lang="de-DE" altLang="en-US" sz="1800" i="1" dirty="0" smtClean="0"/>
              <a:t>et al</a:t>
            </a:r>
            <a:r>
              <a:rPr lang="de-DE" altLang="en-US" sz="1800" dirty="0" smtClean="0"/>
              <a:t>, </a:t>
            </a:r>
            <a:r>
              <a:rPr lang="de-DE" altLang="en-US" sz="1800" dirty="0"/>
              <a:t>Nat Photon 9, 653 (2015)</a:t>
            </a:r>
            <a:endParaRPr lang="en-GB" altLang="en-US" sz="1800" dirty="0" smtClean="0"/>
          </a:p>
          <a:p>
            <a:pPr>
              <a:spcBef>
                <a:spcPct val="0"/>
              </a:spcBef>
              <a:buNone/>
            </a:pPr>
            <a:r>
              <a:rPr lang="en-GB" altLang="en-US" sz="1800" dirty="0"/>
              <a:t>- AC Frangeskou et al., arXiv:1608.04724 (2016</a:t>
            </a:r>
            <a:r>
              <a:rPr lang="en-GB" altLang="en-US" sz="1800" dirty="0" smtClean="0"/>
              <a:t>)</a:t>
            </a:r>
            <a:endParaRPr lang="en-GB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11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457200" y="333375"/>
            <a:ext cx="8229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Diamond defects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23555" name="Rectangle 10"/>
          <p:cNvSpPr>
            <a:spLocks noChangeArrowheads="1"/>
          </p:cNvSpPr>
          <p:nvPr/>
        </p:nvSpPr>
        <p:spPr bwMode="auto">
          <a:xfrm>
            <a:off x="909638" y="1031875"/>
            <a:ext cx="5965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F Bridges, G Davies, J Robertson and AM Stoneham, Journal of Physics-Condensed Matter </a:t>
            </a:r>
            <a:r>
              <a:rPr lang="en-GB" altLang="en-US" sz="1800" b="1">
                <a:latin typeface="Arial" panose="020B0604020202020204" pitchFamily="34" charset="0"/>
              </a:rPr>
              <a:t>2</a:t>
            </a:r>
            <a:r>
              <a:rPr lang="en-GB" altLang="en-US" sz="1800">
                <a:latin typeface="Arial" panose="020B0604020202020204" pitchFamily="34" charset="0"/>
              </a:rPr>
              <a:t>, 2875 (1990)</a:t>
            </a: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903413"/>
            <a:ext cx="2595563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903413"/>
            <a:ext cx="30241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03413"/>
            <a:ext cx="2676525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6"/>
            <a:ext cx="9144000" cy="68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23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6"/>
            <a:ext cx="9144000" cy="68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0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9" y="1356368"/>
            <a:ext cx="4731203" cy="46405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83567" y="2177690"/>
            <a:ext cx="3843358" cy="206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our collaboration: </a:t>
            </a: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M Scala </a:t>
            </a:r>
            <a:r>
              <a:rPr lang="en-GB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PRL </a:t>
            </a:r>
            <a:r>
              <a:rPr lang="en-GB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111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180403 (2013)</a:t>
            </a: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 Wan </a:t>
            </a:r>
            <a:r>
              <a:rPr lang="en-GB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PRA </a:t>
            </a:r>
            <a:r>
              <a:rPr lang="en-GB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043852 (2016)</a:t>
            </a: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 Wan </a:t>
            </a:r>
            <a:r>
              <a:rPr lang="en-GB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PRL </a:t>
            </a:r>
            <a:r>
              <a:rPr lang="en-GB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117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143003 (2016)</a:t>
            </a:r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other groups: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Z-q Yin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Li,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Zhang &amp;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LM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Duan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PRA </a:t>
            </a:r>
            <a:r>
              <a:rPr lang="en-GB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88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033614 (2013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4247" y="2499266"/>
            <a:ext cx="4350408" cy="3116233"/>
            <a:chOff x="344247" y="2499266"/>
            <a:chExt cx="4350408" cy="3116233"/>
          </a:xfrm>
        </p:grpSpPr>
        <p:sp>
          <p:nvSpPr>
            <p:cNvPr id="3" name="Rectangle 2"/>
            <p:cNvSpPr/>
            <p:nvPr/>
          </p:nvSpPr>
          <p:spPr>
            <a:xfrm rot="20770862">
              <a:off x="344247" y="2790883"/>
              <a:ext cx="3689873" cy="282461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20770862">
              <a:off x="1680926" y="2891710"/>
              <a:ext cx="3013729" cy="266599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20770862">
              <a:off x="1303176" y="2499266"/>
              <a:ext cx="1695058" cy="140341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44557" y="2317140"/>
            <a:ext cx="629478" cy="88326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3340" y="1597470"/>
            <a:ext cx="1570782" cy="88326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564"/>
          <p:cNvSpPr txBox="1">
            <a:spLocks/>
          </p:cNvSpPr>
          <p:nvPr/>
        </p:nvSpPr>
        <p:spPr>
          <a:xfrm>
            <a:off x="655983" y="374847"/>
            <a:ext cx="846654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92500" lnSpcReduction="1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 hangingPunct="1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Our proposal: </a:t>
            </a:r>
          </a:p>
          <a:p>
            <a:pPr lvl="1" hangingPunct="1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drop a nanodiamond containing a spin</a:t>
            </a:r>
            <a:endParaRPr lang="en-GB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5310" y="1368387"/>
            <a:ext cx="442443" cy="632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3971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9" y="1356368"/>
            <a:ext cx="4731203" cy="46405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4247" y="2499266"/>
            <a:ext cx="4350408" cy="3116233"/>
            <a:chOff x="344247" y="2499266"/>
            <a:chExt cx="4350408" cy="3116233"/>
          </a:xfrm>
        </p:grpSpPr>
        <p:sp>
          <p:nvSpPr>
            <p:cNvPr id="3" name="Rectangle 2"/>
            <p:cNvSpPr/>
            <p:nvPr/>
          </p:nvSpPr>
          <p:spPr>
            <a:xfrm rot="20770862">
              <a:off x="344247" y="2790883"/>
              <a:ext cx="3689873" cy="282461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20770862">
              <a:off x="1680926" y="2891710"/>
              <a:ext cx="3013729" cy="266599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20770862">
              <a:off x="1303176" y="2499266"/>
              <a:ext cx="1695058" cy="140341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83567" y="2177690"/>
            <a:ext cx="3843358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our collaboration: </a:t>
            </a:r>
          </a:p>
          <a:p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M Scala </a:t>
            </a:r>
            <a:r>
              <a:rPr lang="en-GB" sz="1600" i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PRL 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111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180403 (2013)</a:t>
            </a:r>
          </a:p>
          <a:p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 Wan </a:t>
            </a:r>
            <a:r>
              <a:rPr lang="en-GB" sz="1600" i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PRA 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043852 (2016)</a:t>
            </a: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 Wan </a:t>
            </a:r>
            <a:r>
              <a:rPr lang="en-GB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PRL </a:t>
            </a:r>
            <a:r>
              <a:rPr lang="en-GB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117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143003 (2016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557" y="2317140"/>
            <a:ext cx="629478" cy="88326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3340" y="1597470"/>
            <a:ext cx="1570782" cy="88326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564"/>
          <p:cNvSpPr txBox="1">
            <a:spLocks/>
          </p:cNvSpPr>
          <p:nvPr/>
        </p:nvSpPr>
        <p:spPr>
          <a:xfrm>
            <a:off x="655983" y="374847"/>
            <a:ext cx="846654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92500" lnSpcReduction="1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 hangingPunct="1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Our proposal: </a:t>
            </a:r>
          </a:p>
          <a:p>
            <a:pPr lvl="1" hangingPunct="1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drop a nanodiamond containing a spin</a:t>
            </a:r>
            <a:endParaRPr lang="en-GB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535" y="3547930"/>
            <a:ext cx="4212000" cy="842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22277" y="3634158"/>
            <a:ext cx="3481754" cy="6096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5310" y="1368387"/>
            <a:ext cx="442443" cy="632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2368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9" y="1356368"/>
            <a:ext cx="4731203" cy="46405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4247" y="2499266"/>
            <a:ext cx="4350408" cy="3116233"/>
            <a:chOff x="344247" y="2499266"/>
            <a:chExt cx="4350408" cy="3116233"/>
          </a:xfrm>
        </p:grpSpPr>
        <p:sp>
          <p:nvSpPr>
            <p:cNvPr id="3" name="Rectangle 2"/>
            <p:cNvSpPr/>
            <p:nvPr/>
          </p:nvSpPr>
          <p:spPr>
            <a:xfrm rot="20770862">
              <a:off x="344247" y="2790883"/>
              <a:ext cx="3689873" cy="282461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20770862">
              <a:off x="1680926" y="2891710"/>
              <a:ext cx="3013729" cy="266599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20770862">
              <a:off x="1303176" y="2499266"/>
              <a:ext cx="1695058" cy="140341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83567" y="2177690"/>
            <a:ext cx="3843358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our collaboration: </a:t>
            </a:r>
          </a:p>
          <a:p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M Scala </a:t>
            </a:r>
            <a:r>
              <a:rPr lang="en-GB" sz="1600" i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PRL 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111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180403 (2013)</a:t>
            </a:r>
          </a:p>
          <a:p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 Wan </a:t>
            </a:r>
            <a:r>
              <a:rPr lang="en-GB" sz="1600" i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PRA 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043852 (2016)</a:t>
            </a: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 Wan </a:t>
            </a:r>
            <a:r>
              <a:rPr lang="en-GB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PRL </a:t>
            </a:r>
            <a:r>
              <a:rPr lang="en-GB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117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143003 (2016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557" y="2317140"/>
            <a:ext cx="629478" cy="88326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564"/>
          <p:cNvSpPr txBox="1">
            <a:spLocks/>
          </p:cNvSpPr>
          <p:nvPr/>
        </p:nvSpPr>
        <p:spPr>
          <a:xfrm>
            <a:off x="655983" y="374847"/>
            <a:ext cx="846654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92500" lnSpcReduction="1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 hangingPunct="1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Our proposal: </a:t>
            </a:r>
          </a:p>
          <a:p>
            <a:pPr lvl="1" hangingPunct="1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drop a nanodiamond containing a spin</a:t>
            </a:r>
            <a:endParaRPr lang="en-GB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535" y="3547930"/>
            <a:ext cx="4212000" cy="842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5310" y="1368387"/>
            <a:ext cx="442443" cy="632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6096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9" y="1356368"/>
            <a:ext cx="4731203" cy="46405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4247" y="2499266"/>
            <a:ext cx="4350408" cy="3116233"/>
            <a:chOff x="344247" y="2499266"/>
            <a:chExt cx="4350408" cy="3116233"/>
          </a:xfrm>
        </p:grpSpPr>
        <p:sp>
          <p:nvSpPr>
            <p:cNvPr id="3" name="Rectangle 2"/>
            <p:cNvSpPr/>
            <p:nvPr/>
          </p:nvSpPr>
          <p:spPr>
            <a:xfrm rot="20770862">
              <a:off x="344247" y="2790883"/>
              <a:ext cx="3689873" cy="282461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20770862">
              <a:off x="1680926" y="2891710"/>
              <a:ext cx="3013729" cy="266599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20770862">
              <a:off x="1303176" y="2499266"/>
              <a:ext cx="1695058" cy="140341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83567" y="2177690"/>
            <a:ext cx="3843358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our collaboration: </a:t>
            </a:r>
          </a:p>
          <a:p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M Scala </a:t>
            </a:r>
            <a:r>
              <a:rPr lang="en-GB" sz="1600" i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PRL 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111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180403 (2013)</a:t>
            </a:r>
          </a:p>
          <a:p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 Wan </a:t>
            </a:r>
            <a:r>
              <a:rPr lang="en-GB" sz="1600" i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PRA 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043852 (2016)</a:t>
            </a: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 Wan </a:t>
            </a:r>
            <a:r>
              <a:rPr lang="en-GB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PRL </a:t>
            </a:r>
            <a:r>
              <a:rPr lang="en-GB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117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143003 (2016)</a:t>
            </a:r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hape 564"/>
          <p:cNvSpPr txBox="1">
            <a:spLocks/>
          </p:cNvSpPr>
          <p:nvPr/>
        </p:nvSpPr>
        <p:spPr>
          <a:xfrm>
            <a:off x="655983" y="374847"/>
            <a:ext cx="846654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92500" lnSpcReduction="1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 hangingPunct="1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Our proposal: </a:t>
            </a:r>
          </a:p>
          <a:p>
            <a:pPr lvl="1" hangingPunct="1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drop a nanodiamond containing a spin</a:t>
            </a:r>
            <a:endParaRPr lang="en-GB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535" y="3547930"/>
            <a:ext cx="4212000" cy="842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5310" y="1368387"/>
            <a:ext cx="442443" cy="632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554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9" y="1356368"/>
            <a:ext cx="4731203" cy="46405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4247" y="3167271"/>
            <a:ext cx="4350408" cy="2448228"/>
            <a:chOff x="344247" y="2394662"/>
            <a:chExt cx="4350408" cy="3220837"/>
          </a:xfrm>
        </p:grpSpPr>
        <p:sp>
          <p:nvSpPr>
            <p:cNvPr id="3" name="Rectangle 2"/>
            <p:cNvSpPr/>
            <p:nvPr/>
          </p:nvSpPr>
          <p:spPr>
            <a:xfrm rot="20770862">
              <a:off x="344247" y="2790883"/>
              <a:ext cx="3689873" cy="282461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20770862">
              <a:off x="1680926" y="2891710"/>
              <a:ext cx="3013729" cy="266599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20854407">
              <a:off x="1303176" y="2394662"/>
              <a:ext cx="1695058" cy="1403413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83567" y="2177690"/>
            <a:ext cx="3843358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our collaboration: </a:t>
            </a:r>
          </a:p>
          <a:p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M Scala </a:t>
            </a:r>
            <a:r>
              <a:rPr lang="en-GB" sz="1600" i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PRL 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111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180403 (2013)</a:t>
            </a:r>
          </a:p>
          <a:p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 Wan </a:t>
            </a:r>
            <a:r>
              <a:rPr lang="en-GB" sz="1600" i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PRA 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043852 (2016)</a:t>
            </a: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 Wan </a:t>
            </a:r>
            <a:r>
              <a:rPr lang="en-GB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PRL </a:t>
            </a:r>
            <a:r>
              <a:rPr lang="en-GB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117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143003 (2016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9" name="Shape 564"/>
          <p:cNvSpPr txBox="1">
            <a:spLocks/>
          </p:cNvSpPr>
          <p:nvPr/>
        </p:nvSpPr>
        <p:spPr>
          <a:xfrm>
            <a:off x="655983" y="374847"/>
            <a:ext cx="846654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92500" lnSpcReduction="1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 hangingPunct="1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Our proposal: </a:t>
            </a:r>
          </a:p>
          <a:p>
            <a:pPr lvl="1" hangingPunct="1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drop a nanodiamond containing a spin</a:t>
            </a:r>
            <a:endParaRPr lang="en-GB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535" y="3547930"/>
            <a:ext cx="4212000" cy="842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5310" y="1368387"/>
            <a:ext cx="442443" cy="632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7215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9" y="1356368"/>
            <a:ext cx="4731203" cy="46405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4247" y="3975651"/>
            <a:ext cx="4350408" cy="1639847"/>
            <a:chOff x="344247" y="2394662"/>
            <a:chExt cx="4350408" cy="3220837"/>
          </a:xfrm>
        </p:grpSpPr>
        <p:sp>
          <p:nvSpPr>
            <p:cNvPr id="3" name="Rectangle 2"/>
            <p:cNvSpPr/>
            <p:nvPr/>
          </p:nvSpPr>
          <p:spPr>
            <a:xfrm rot="20770862">
              <a:off x="344247" y="2790883"/>
              <a:ext cx="3689873" cy="282461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20770862">
              <a:off x="1680926" y="2891710"/>
              <a:ext cx="3013729" cy="266599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20854407">
              <a:off x="1303176" y="2394662"/>
              <a:ext cx="1695058" cy="1403413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83567" y="2177690"/>
            <a:ext cx="3843358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our collaboration: </a:t>
            </a:r>
          </a:p>
          <a:p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M Scala </a:t>
            </a:r>
            <a:r>
              <a:rPr lang="en-GB" sz="1600" i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PRL 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111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180403 (2013)</a:t>
            </a:r>
          </a:p>
          <a:p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 Wan </a:t>
            </a:r>
            <a:r>
              <a:rPr lang="en-GB" sz="1600" i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PRA 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043852 (2016)</a:t>
            </a: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 Wan </a:t>
            </a:r>
            <a:r>
              <a:rPr lang="en-GB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PRL </a:t>
            </a:r>
            <a:r>
              <a:rPr lang="en-GB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117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143003 (2016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9" name="Shape 564"/>
          <p:cNvSpPr txBox="1">
            <a:spLocks/>
          </p:cNvSpPr>
          <p:nvPr/>
        </p:nvSpPr>
        <p:spPr>
          <a:xfrm>
            <a:off x="655983" y="374847"/>
            <a:ext cx="846654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92500" lnSpcReduction="1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 hangingPunct="1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Our proposal: </a:t>
            </a:r>
          </a:p>
          <a:p>
            <a:pPr lvl="1" hangingPunct="1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drop a nanodiamond containing a spin</a:t>
            </a:r>
            <a:endParaRPr lang="en-GB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535" y="3547930"/>
            <a:ext cx="4212000" cy="842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5310" y="1368387"/>
            <a:ext cx="442443" cy="632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4589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9" y="1356368"/>
            <a:ext cx="4731203" cy="46405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83567" y="2177690"/>
            <a:ext cx="3843358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our collaboration: </a:t>
            </a:r>
          </a:p>
          <a:p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M Scala </a:t>
            </a:r>
            <a:r>
              <a:rPr lang="en-GB" sz="1600" i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PRL 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111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180403 (2013)</a:t>
            </a:r>
          </a:p>
          <a:p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 Wan </a:t>
            </a:r>
            <a:r>
              <a:rPr lang="en-GB" sz="1600" i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PRA 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</a:t>
            </a:r>
            <a:r>
              <a:rPr lang="en-GB" sz="16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043852 (2016)</a:t>
            </a: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 Wan </a:t>
            </a:r>
            <a:r>
              <a:rPr lang="en-GB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PRL </a:t>
            </a:r>
            <a:r>
              <a:rPr lang="en-GB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117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143003 (2016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5" name="Shape 564"/>
          <p:cNvSpPr txBox="1">
            <a:spLocks/>
          </p:cNvSpPr>
          <p:nvPr/>
        </p:nvSpPr>
        <p:spPr>
          <a:xfrm>
            <a:off x="655983" y="374847"/>
            <a:ext cx="846654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92500" lnSpcReduction="1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 hangingPunct="1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Our proposal: </a:t>
            </a:r>
          </a:p>
          <a:p>
            <a:pPr lvl="1" hangingPunct="1">
              <a:defRPr>
                <a:latin typeface="+mn-lt"/>
                <a:ea typeface="+mn-ea"/>
                <a:cs typeface="+mn-cs"/>
                <a:sym typeface="Times New Roman"/>
              </a:defRPr>
            </a:pPr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drop a nanodiamond containing a spin</a:t>
            </a:r>
            <a:endParaRPr lang="en-GB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268" y="5518911"/>
            <a:ext cx="4191955" cy="393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928" y="4668127"/>
            <a:ext cx="2121383" cy="457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005"/>
          <a:stretch/>
        </p:blipFill>
        <p:spPr>
          <a:xfrm>
            <a:off x="4314091" y="3547930"/>
            <a:ext cx="4085443" cy="84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218" y="4473271"/>
            <a:ext cx="482710" cy="7621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5310" y="1368387"/>
            <a:ext cx="442443" cy="632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1092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633" y="1867467"/>
            <a:ext cx="8907334" cy="4585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Berlin: atmospheric pressure, NV</a:t>
            </a:r>
            <a:r>
              <a:rPr lang="en-GB" sz="16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florescence, </a:t>
            </a:r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Kuhlicke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Schell,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 </a:t>
            </a:r>
            <a:r>
              <a:rPr lang="en-GB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Zoll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O Benson, APL </a:t>
            </a:r>
            <a:r>
              <a:rPr lang="en-GB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105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073101 (2014)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Paris: atmospheric pressure,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Optically-detected magnetic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resonance, </a:t>
            </a: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 </a:t>
            </a:r>
            <a:r>
              <a:rPr lang="en-GB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Delord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 Nicolas, L Schwab &amp; G Hétet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NJP </a:t>
            </a:r>
            <a:r>
              <a:rPr lang="de-DE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033031 (2017)</a:t>
            </a:r>
            <a:endParaRPr lang="de-DE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University College London: Peter Barker‘s group</a:t>
            </a:r>
          </a:p>
          <a:p>
            <a:endParaRPr lang="de-DE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Pittsburgh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6.7 x 10</a:t>
            </a:r>
            <a:r>
              <a:rPr lang="en-GB" sz="16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-3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mbar, NV</a:t>
            </a:r>
            <a:r>
              <a:rPr lang="en-GB" sz="16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florescence, </a:t>
            </a:r>
          </a:p>
          <a:p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J-F Hsu, P Ji, CW Lewandowski &amp; B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D’Urso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Rep </a:t>
            </a:r>
            <a:r>
              <a:rPr lang="en-GB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30125 (2016)</a:t>
            </a:r>
          </a:p>
          <a:p>
            <a:endParaRPr lang="de-DE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Rochester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1064 nm, &gt;5 mbar, </a:t>
            </a:r>
          </a:p>
          <a:p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LP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Neukirch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 von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Haartman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JM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Rosenholm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AN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Vamivakas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Photon </a:t>
            </a:r>
            <a:r>
              <a:rPr lang="en-GB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653 (2015)</a:t>
            </a:r>
          </a:p>
          <a:p>
            <a:endParaRPr lang="en-GB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Purdue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1550 nm, &gt;10 mbar</a:t>
            </a:r>
          </a:p>
          <a:p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TM Hoang, J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Ahn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 Bang &amp; T Li, Nat Comms </a:t>
            </a:r>
            <a:r>
              <a:rPr lang="en-GB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12250 (2016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hape 353"/>
          <p:cNvSpPr txBox="1">
            <a:spLocks/>
          </p:cNvSpPr>
          <p:nvPr/>
        </p:nvSpPr>
        <p:spPr>
          <a:xfrm>
            <a:off x="575968" y="386390"/>
            <a:ext cx="838852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 hangingPunct="1"/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Levitating nanodiamonds in air</a:t>
            </a:r>
            <a:endParaRPr lang="en-GB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6245" y="2494599"/>
            <a:ext cx="1887415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Ion traps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Magneto-gravitational</a:t>
            </a:r>
            <a:r>
              <a:rPr kumimoji="0" lang="en-GB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trap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aseline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Optical traps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6775938" y="2060848"/>
            <a:ext cx="269631" cy="1301733"/>
          </a:xfrm>
          <a:prstGeom prst="rightBrac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6811107" y="4979895"/>
            <a:ext cx="269631" cy="1301733"/>
          </a:xfrm>
          <a:prstGeom prst="rightBrac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6775938" y="3819781"/>
            <a:ext cx="269631" cy="773723"/>
          </a:xfrm>
          <a:prstGeom prst="rightBrac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948950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 txBox="1">
            <a:spLocks/>
          </p:cNvSpPr>
          <p:nvPr/>
        </p:nvSpPr>
        <p:spPr bwMode="auto">
          <a:xfrm>
            <a:off x="457200" y="333375"/>
            <a:ext cx="8229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Diamond defects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24579" name="Rectangle 10"/>
          <p:cNvSpPr>
            <a:spLocks noChangeArrowheads="1"/>
          </p:cNvSpPr>
          <p:nvPr/>
        </p:nvSpPr>
        <p:spPr bwMode="auto">
          <a:xfrm>
            <a:off x="909638" y="1031875"/>
            <a:ext cx="5965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F Bridges, G Davies, J Robertson and AM Stoneham, Journal of Physics-Condensed Matter </a:t>
            </a:r>
            <a:r>
              <a:rPr lang="en-GB" altLang="en-US" sz="1800" b="1">
                <a:latin typeface="Arial" panose="020B0604020202020204" pitchFamily="34" charset="0"/>
              </a:rPr>
              <a:t>2</a:t>
            </a:r>
            <a:r>
              <a:rPr lang="en-GB" altLang="en-US" sz="1800">
                <a:latin typeface="Arial" panose="020B0604020202020204" pitchFamily="34" charset="0"/>
              </a:rPr>
              <a:t>, 2875 (1990)</a:t>
            </a:r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30400"/>
            <a:ext cx="27368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905000"/>
            <a:ext cx="2341563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1884363"/>
            <a:ext cx="2922588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53"/>
          <p:cNvSpPr txBox="1">
            <a:spLocks/>
          </p:cNvSpPr>
          <p:nvPr/>
        </p:nvSpPr>
        <p:spPr>
          <a:xfrm>
            <a:off x="575968" y="386390"/>
            <a:ext cx="838852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 hangingPunct="1"/>
            <a:r>
              <a:rPr lang="en-GB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Levitating nanodiamonds in air</a:t>
            </a:r>
            <a:endParaRPr lang="en-GB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6713" y="1429164"/>
            <a:ext cx="8208445" cy="4882460"/>
            <a:chOff x="536713" y="1804300"/>
            <a:chExt cx="8208445" cy="48824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7372" t="10012"/>
            <a:stretch/>
          </p:blipFill>
          <p:spPr>
            <a:xfrm>
              <a:off x="6156176" y="1804300"/>
              <a:ext cx="2588982" cy="488246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36713" y="1967948"/>
              <a:ext cx="2789583" cy="138485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Shape 458"/>
          <p:cNvSpPr/>
          <p:nvPr/>
        </p:nvSpPr>
        <p:spPr>
          <a:xfrm>
            <a:off x="349080" y="5019039"/>
            <a:ext cx="58230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100"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TMA Rahman</a:t>
            </a:r>
            <a:r>
              <a:rPr lang="en-GB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Scientific</a:t>
            </a:r>
            <a:r>
              <a:rPr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Rep</a:t>
            </a:r>
            <a:r>
              <a:rPr lang="en-GB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orts </a:t>
            </a:r>
            <a:r>
              <a:rPr lang="en-GB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sz="1800" dirty="0" smtClean="0">
                <a:solidFill>
                  <a:schemeClr val="tx1"/>
                </a:solidFill>
                <a:uFill>
                  <a:solidFill>
                    <a:srgbClr val="5A123C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21633</a:t>
            </a:r>
            <a:r>
              <a:rPr lang="en-GB" sz="1800" dirty="0" smtClean="0">
                <a:solidFill>
                  <a:schemeClr val="tx1"/>
                </a:solidFill>
                <a:uFill>
                  <a:solidFill>
                    <a:srgbClr val="5A123C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(2016)</a:t>
            </a:r>
            <a:endParaRPr sz="1800" dirty="0">
              <a:solidFill>
                <a:schemeClr val="tx1"/>
              </a:solidFill>
              <a:uFill>
                <a:solidFill>
                  <a:srgbClr val="5A123C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3"/>
            </a:endParaRPr>
          </a:p>
        </p:txBody>
      </p:sp>
      <p:sp>
        <p:nvSpPr>
          <p:cNvPr id="14" name="Shape 458"/>
          <p:cNvSpPr/>
          <p:nvPr/>
        </p:nvSpPr>
        <p:spPr>
          <a:xfrm>
            <a:off x="349080" y="5517232"/>
            <a:ext cx="490134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100"/>
            </a:pPr>
            <a:r>
              <a:rPr lang="en-GB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 Frangeskou </a:t>
            </a:r>
            <a:r>
              <a:rPr lang="en-GB" sz="1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arXiv:1608.04724 (2016)</a:t>
            </a:r>
            <a:endParaRPr sz="1800" dirty="0">
              <a:solidFill>
                <a:schemeClr val="tx1"/>
              </a:solidFill>
              <a:uFill>
                <a:solidFill>
                  <a:srgbClr val="5A123C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3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68" y="1530756"/>
            <a:ext cx="5580208" cy="3283636"/>
          </a:xfrm>
          <a:prstGeom prst="rect">
            <a:avLst/>
          </a:prstGeom>
        </p:spPr>
      </p:pic>
      <p:sp>
        <p:nvSpPr>
          <p:cNvPr id="16" name="Shape 458"/>
          <p:cNvSpPr/>
          <p:nvPr/>
        </p:nvSpPr>
        <p:spPr>
          <a:xfrm>
            <a:off x="2049064" y="1196752"/>
            <a:ext cx="525924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457200">
              <a:defRPr sz="1100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mbar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  <a:endParaRPr sz="2000" dirty="0">
              <a:solidFill>
                <a:schemeClr val="tx1"/>
              </a:solidFill>
              <a:uFill>
                <a:solidFill>
                  <a:srgbClr val="5A123C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437286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Nitrogen-vacancy centres: </a:t>
            </a:r>
            <a:r>
              <a:rPr lang="en-GB" altLang="en-US">
                <a:cs typeface="Arial" panose="020B0604020202020204" pitchFamily="34" charset="0"/>
              </a:rPr>
              <a:t>Applications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460851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Violating Bell’s inequality</a:t>
            </a:r>
          </a:p>
        </p:txBody>
      </p:sp>
      <p:sp>
        <p:nvSpPr>
          <p:cNvPr id="88068" name="Rectangle 2"/>
          <p:cNvSpPr>
            <a:spLocks noChangeArrowheads="1"/>
          </p:cNvSpPr>
          <p:nvPr/>
        </p:nvSpPr>
        <p:spPr bwMode="auto">
          <a:xfrm>
            <a:off x="5292080" y="2249488"/>
            <a:ext cx="36083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The first experiment in which the “detection” and “locality” loopholes have both been closed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B Henson </a:t>
            </a:r>
            <a:r>
              <a:rPr lang="en-GB" altLang="en-US" sz="2000" i="1" dirty="0"/>
              <a:t>et al</a:t>
            </a:r>
            <a:r>
              <a:rPr lang="en-GB" altLang="en-US" sz="2000" dirty="0"/>
              <a:t>, </a:t>
            </a:r>
            <a:r>
              <a:rPr lang="en-GB" altLang="en-US" sz="2000" dirty="0" smtClean="0"/>
              <a:t>Nature </a:t>
            </a:r>
            <a:r>
              <a:rPr lang="en-GB" altLang="en-US" sz="2000" b="1" dirty="0" smtClean="0"/>
              <a:t>526</a:t>
            </a:r>
            <a:r>
              <a:rPr lang="en-GB" altLang="en-US" sz="2000" dirty="0" smtClean="0"/>
              <a:t>, 682 (2015)</a:t>
            </a:r>
            <a:endParaRPr lang="en-GB" altLang="en-US" sz="2000" dirty="0"/>
          </a:p>
        </p:txBody>
      </p:sp>
      <p:pic>
        <p:nvPicPr>
          <p:cNvPr id="880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365625"/>
            <a:ext cx="61722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19275"/>
            <a:ext cx="309721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Rectangle 2"/>
          <p:cNvSpPr>
            <a:spLocks noChangeArrowheads="1"/>
          </p:cNvSpPr>
          <p:nvPr/>
        </p:nvSpPr>
        <p:spPr bwMode="auto">
          <a:xfrm>
            <a:off x="428625" y="3352800"/>
            <a:ext cx="38560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Proposal for entangling remote NV-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/>
              <a:t>SD Barrett and P Kok, Physical Review A </a:t>
            </a:r>
            <a:r>
              <a:rPr lang="en-GB" altLang="en-US" sz="2000" b="1"/>
              <a:t>71</a:t>
            </a:r>
            <a:r>
              <a:rPr lang="en-GB" altLang="en-US" sz="2000"/>
              <a:t>, 060310 (2005)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388" y="1773238"/>
            <a:ext cx="4105275" cy="25923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 txBox="1">
            <a:spLocks/>
          </p:cNvSpPr>
          <p:nvPr/>
        </p:nvSpPr>
        <p:spPr bwMode="auto">
          <a:xfrm>
            <a:off x="457200" y="333375"/>
            <a:ext cx="8229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cs typeface="Arial" panose="020B0604020202020204" pitchFamily="34" charset="0"/>
              </a:rPr>
              <a:t>Silicon-vacancy centres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1188" y="1196975"/>
            <a:ext cx="85693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ea typeface="+mn-ea"/>
              </a:rPr>
              <a:t>Better optical properties, worse spin properties (spin </a:t>
            </a:r>
            <a:r>
              <a:rPr lang="en-GB" sz="2400" i="1" dirty="0" smtClean="0">
                <a:ea typeface="+mn-ea"/>
              </a:rPr>
              <a:t>T</a:t>
            </a:r>
            <a:r>
              <a:rPr lang="en-GB" sz="2400" baseline="-25000" dirty="0" smtClean="0">
                <a:ea typeface="+mn-ea"/>
              </a:rPr>
              <a:t>2</a:t>
            </a:r>
            <a:r>
              <a:rPr lang="en-GB" sz="2400" dirty="0" smtClean="0">
                <a:ea typeface="+mn-ea"/>
              </a:rPr>
              <a:t>* ~ 45 ns)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2000" dirty="0" smtClean="0">
                <a:ea typeface="+mn-ea"/>
              </a:rPr>
              <a:t>70% of the florescence from the SiV- is in the zero phonon line (ZPL), compared with 4% for NV- at low temperature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00088" y="2792413"/>
            <a:ext cx="68072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2000" dirty="0" smtClean="0"/>
              <a:t>Spin control with coherent population trapping: 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en-GB" sz="2000" dirty="0" smtClean="0"/>
              <a:t>B </a:t>
            </a:r>
            <a:r>
              <a:rPr lang="en-GB" sz="2000" dirty="0" err="1" smtClean="0"/>
              <a:t>Pingault</a:t>
            </a:r>
            <a:r>
              <a:rPr lang="en-GB" sz="2000" i="1" dirty="0" smtClean="0"/>
              <a:t> et al</a:t>
            </a:r>
            <a:r>
              <a:rPr lang="en-GB" sz="2000" dirty="0" smtClean="0"/>
              <a:t>, Physical Review Letters </a:t>
            </a:r>
            <a:r>
              <a:rPr lang="en-GB" sz="2000" b="1" dirty="0" smtClean="0"/>
              <a:t>113</a:t>
            </a:r>
            <a:r>
              <a:rPr lang="en-GB" sz="2000" dirty="0" smtClean="0"/>
              <a:t>, 263601 (2014)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en-GB" sz="2000" dirty="0" smtClean="0"/>
              <a:t>LJ Rogers</a:t>
            </a:r>
            <a:r>
              <a:rPr lang="en-GB" sz="2000" i="1" dirty="0" smtClean="0"/>
              <a:t> et al</a:t>
            </a:r>
            <a:r>
              <a:rPr lang="en-GB" sz="2000" dirty="0" smtClean="0"/>
              <a:t>, Physical Review Letters </a:t>
            </a:r>
            <a:r>
              <a:rPr lang="en-GB" sz="2000" b="1" dirty="0" smtClean="0"/>
              <a:t>113</a:t>
            </a:r>
            <a:r>
              <a:rPr lang="en-GB" sz="2000" dirty="0" smtClean="0"/>
              <a:t>, 263602 (2014)</a:t>
            </a:r>
            <a:endParaRPr lang="en-GB" altLang="en-US" sz="2000" dirty="0" smtClean="0"/>
          </a:p>
        </p:txBody>
      </p:sp>
      <p:pic>
        <p:nvPicPr>
          <p:cNvPr id="9011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33825"/>
            <a:ext cx="2652712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 txBox="1">
            <a:spLocks/>
          </p:cNvSpPr>
          <p:nvPr/>
        </p:nvSpPr>
        <p:spPr bwMode="auto">
          <a:xfrm>
            <a:off x="457200" y="333375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Experiments with spin qubits in diamond: overview</a:t>
            </a:r>
          </a:p>
        </p:txBody>
      </p:sp>
      <p:pic>
        <p:nvPicPr>
          <p:cNvPr id="9216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2276475"/>
            <a:ext cx="31305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73100" y="2051050"/>
            <a:ext cx="7570788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>
                <a:ea typeface="+mn-ea"/>
              </a:rPr>
              <a:t>Diamond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2400" dirty="0" smtClean="0"/>
              <a:t>Nitrogen-vacancy (NV) centre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1. Properties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2. Applications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     a) magnetometry 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     b) thermometry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     c) </a:t>
            </a:r>
            <a:r>
              <a:rPr lang="en-GB" sz="2000" dirty="0" err="1" smtClean="0"/>
              <a:t>electrometry</a:t>
            </a:r>
            <a:endParaRPr lang="en-GB" sz="2000" dirty="0" smtClean="0"/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     d) in a tractor beam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     e) violating Bell’s inequality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2400" dirty="0" smtClean="0"/>
              <a:t>Silicon-vacancy (SiV) centre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21388"/>
            <a:ext cx="7164388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93188" name="Title 1"/>
          <p:cNvSpPr txBox="1">
            <a:spLocks/>
          </p:cNvSpPr>
          <p:nvPr/>
        </p:nvSpPr>
        <p:spPr bwMode="auto">
          <a:xfrm>
            <a:off x="518864" y="260648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4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Quantum technology with diamond &amp; silicon</a:t>
            </a:r>
            <a:endParaRPr lang="en-GB" altLang="en-US" sz="4000" dirty="0">
              <a:cs typeface="Arial" panose="020B0604020202020204" pitchFamily="34" charset="0"/>
            </a:endParaRPr>
          </a:p>
        </p:txBody>
      </p:sp>
      <p:pic>
        <p:nvPicPr>
          <p:cNvPr id="9319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462588"/>
            <a:ext cx="1752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7584" y="2120841"/>
            <a:ext cx="79079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Solid state physics background (diamond and silicon)</a:t>
            </a:r>
          </a:p>
          <a:p>
            <a:pPr marL="457200" indent="-457200">
              <a:buFontTx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Magnetic resonance background</a:t>
            </a:r>
          </a:p>
          <a:p>
            <a:pPr marL="457200" indent="-457200">
              <a:buFontTx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Spin qubits in silicon</a:t>
            </a:r>
          </a:p>
          <a:p>
            <a:pPr marL="457200" indent="-457200">
              <a:buFontTx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Spin qubits in diamond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39552" y="1916832"/>
            <a:ext cx="8319398" cy="2076217"/>
          </a:xfrm>
          <a:prstGeom prst="rect">
            <a:avLst/>
          </a:prstGeom>
          <a:noFill/>
          <a:ln w="57150" cap="flat" cmpd="sng" algn="ctr">
            <a:solidFill>
              <a:srgbClr val="061851">
                <a:lumMod val="25000"/>
                <a:lumOff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ts val="3600"/>
              </a:lnSpc>
              <a:spcBef>
                <a:spcPts val="500"/>
              </a:spcBef>
              <a:spcAft>
                <a:spcPts val="0"/>
              </a:spcAft>
              <a:buClr>
                <a:srgbClr val="990033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518864" y="260648"/>
            <a:ext cx="8229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4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Quantum technology with diamond &amp; silicon</a:t>
            </a:r>
            <a:endParaRPr lang="en-GB" altLang="en-US" sz="4000" dirty="0"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123728" y="1975196"/>
            <a:ext cx="5790452" cy="4342839"/>
            <a:chOff x="301735" y="1374936"/>
            <a:chExt cx="3571017" cy="26782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35" y="1374936"/>
              <a:ext cx="3571017" cy="26782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18059" y="1605751"/>
              <a:ext cx="668010" cy="1035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Nitrogen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Vacancy</a:t>
              </a:r>
              <a:endPara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37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 txBox="1">
            <a:spLocks/>
          </p:cNvSpPr>
          <p:nvPr/>
        </p:nvSpPr>
        <p:spPr bwMode="auto">
          <a:xfrm>
            <a:off x="457200" y="333375"/>
            <a:ext cx="8229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cs typeface="Arial" panose="020B0604020202020204" pitchFamily="34" charset="0"/>
              </a:rPr>
              <a:t>Diamond defects</a:t>
            </a:r>
            <a:endParaRPr lang="en-GB" altLang="en-US" sz="2800">
              <a:cs typeface="Arial" panose="020B0604020202020204" pitchFamily="34" charset="0"/>
            </a:endParaRPr>
          </a:p>
        </p:txBody>
      </p:sp>
      <p:sp>
        <p:nvSpPr>
          <p:cNvPr id="25603" name="Rectangle 10"/>
          <p:cNvSpPr>
            <a:spLocks noChangeArrowheads="1"/>
          </p:cNvSpPr>
          <p:nvPr/>
        </p:nvSpPr>
        <p:spPr bwMode="auto">
          <a:xfrm>
            <a:off x="909638" y="1031875"/>
            <a:ext cx="5965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500"/>
              </a:spcBef>
              <a:buClr>
                <a:srgbClr val="990033"/>
              </a:buClr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F Bridges, G Davies, J Robertson and AM Stoneham, Journal of Physics-Condensed Matter </a:t>
            </a:r>
            <a:r>
              <a:rPr lang="en-GB" altLang="en-US" sz="1800" b="1">
                <a:latin typeface="Arial" panose="020B0604020202020204" pitchFamily="34" charset="0"/>
              </a:rPr>
              <a:t>2</a:t>
            </a:r>
            <a:r>
              <a:rPr lang="en-GB" altLang="en-US" sz="1800">
                <a:latin typeface="Arial" panose="020B0604020202020204" pitchFamily="34" charset="0"/>
              </a:rPr>
              <a:t>, 2875 (1990)</a:t>
            </a:r>
          </a:p>
        </p:txBody>
      </p:sp>
      <p:pic>
        <p:nvPicPr>
          <p:cNvPr id="2560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958975"/>
            <a:ext cx="2881313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976438"/>
            <a:ext cx="31369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7169</TotalTime>
  <Words>3489</Words>
  <Application>Microsoft Office PowerPoint</Application>
  <PresentationFormat>On-screen Show (4:3)</PresentationFormat>
  <Paragraphs>677</Paragraphs>
  <Slides>85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4" baseType="lpstr">
      <vt:lpstr>MS PGothic</vt:lpstr>
      <vt:lpstr>MS PGothic</vt:lpstr>
      <vt:lpstr>Arial</vt:lpstr>
      <vt:lpstr>Calibri</vt:lpstr>
      <vt:lpstr>Cambria Math</vt:lpstr>
      <vt:lpstr>t1-gul-regular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Sensitivity</vt:lpstr>
      <vt:lpstr>Sensitivity (cont.)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Technologies:  Solid-State Hardware Review</dc:title>
  <dc:creator>GWM</dc:creator>
  <cp:lastModifiedBy>Gavin Morley</cp:lastModifiedBy>
  <cp:revision>290</cp:revision>
  <dcterms:created xsi:type="dcterms:W3CDTF">2014-02-21T11:34:42Z</dcterms:created>
  <dcterms:modified xsi:type="dcterms:W3CDTF">2017-06-20T08:48:22Z</dcterms:modified>
</cp:coreProperties>
</file>