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384" r:id="rId2"/>
    <p:sldId id="409" r:id="rId3"/>
    <p:sldId id="505" r:id="rId4"/>
    <p:sldId id="506" r:id="rId5"/>
    <p:sldId id="507" r:id="rId6"/>
    <p:sldId id="508" r:id="rId7"/>
    <p:sldId id="509" r:id="rId8"/>
    <p:sldId id="510" r:id="rId9"/>
    <p:sldId id="511" r:id="rId10"/>
    <p:sldId id="512" r:id="rId11"/>
    <p:sldId id="558" r:id="rId12"/>
    <p:sldId id="559" r:id="rId13"/>
    <p:sldId id="513" r:id="rId14"/>
    <p:sldId id="514" r:id="rId15"/>
    <p:sldId id="515" r:id="rId16"/>
    <p:sldId id="516" r:id="rId17"/>
    <p:sldId id="519" r:id="rId18"/>
    <p:sldId id="557" r:id="rId19"/>
    <p:sldId id="521" r:id="rId20"/>
    <p:sldId id="522" r:id="rId21"/>
    <p:sldId id="523" r:id="rId22"/>
    <p:sldId id="524" r:id="rId23"/>
    <p:sldId id="525" r:id="rId24"/>
    <p:sldId id="526" r:id="rId25"/>
    <p:sldId id="527" r:id="rId26"/>
    <p:sldId id="528" r:id="rId27"/>
    <p:sldId id="529" r:id="rId28"/>
    <p:sldId id="530" r:id="rId29"/>
    <p:sldId id="531" r:id="rId30"/>
    <p:sldId id="532" r:id="rId31"/>
    <p:sldId id="533" r:id="rId32"/>
    <p:sldId id="534" r:id="rId33"/>
    <p:sldId id="535" r:id="rId34"/>
    <p:sldId id="536" r:id="rId35"/>
    <p:sldId id="537" r:id="rId36"/>
    <p:sldId id="560" r:id="rId37"/>
    <p:sldId id="538" r:id="rId38"/>
    <p:sldId id="562" r:id="rId39"/>
    <p:sldId id="561" r:id="rId40"/>
    <p:sldId id="563" r:id="rId41"/>
    <p:sldId id="539" r:id="rId42"/>
    <p:sldId id="547" r:id="rId43"/>
    <p:sldId id="540" r:id="rId44"/>
    <p:sldId id="541" r:id="rId45"/>
    <p:sldId id="542" r:id="rId46"/>
    <p:sldId id="543" r:id="rId47"/>
    <p:sldId id="544" r:id="rId48"/>
    <p:sldId id="545" r:id="rId49"/>
    <p:sldId id="546" r:id="rId50"/>
    <p:sldId id="549" r:id="rId51"/>
    <p:sldId id="564" r:id="rId52"/>
    <p:sldId id="550" r:id="rId53"/>
    <p:sldId id="551" r:id="rId54"/>
    <p:sldId id="552" r:id="rId55"/>
    <p:sldId id="553" r:id="rId56"/>
    <p:sldId id="554" r:id="rId57"/>
    <p:sldId id="555" r:id="rId58"/>
    <p:sldId id="556" r:id="rId59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0000FF"/>
    <a:srgbClr val="FF3300"/>
    <a:srgbClr val="FAFBD5"/>
    <a:srgbClr val="B01C2E"/>
    <a:srgbClr val="00CC00"/>
    <a:srgbClr val="002448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95" autoAdjust="0"/>
  </p:normalViewPr>
  <p:slideViewPr>
    <p:cSldViewPr>
      <p:cViewPr varScale="1">
        <p:scale>
          <a:sx n="71" d="100"/>
          <a:sy n="71" d="100"/>
        </p:scale>
        <p:origin x="9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t" anchorCtr="0" compatLnSpc="1">
            <a:prstTxWarp prst="textNoShape">
              <a:avLst/>
            </a:prstTxWarp>
          </a:bodyPr>
          <a:lstStyle>
            <a:lvl1pPr defTabSz="981637" eaLnBrk="0" hangingPunct="0">
              <a:lnSpc>
                <a:spcPts val="3865"/>
              </a:lnSpc>
              <a:spcBef>
                <a:spcPts val="534"/>
              </a:spcBef>
              <a:buClr>
                <a:srgbClr val="990033"/>
              </a:buCl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7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t" anchorCtr="0" compatLnSpc="1">
            <a:prstTxWarp prst="textNoShape">
              <a:avLst/>
            </a:prstTxWarp>
          </a:bodyPr>
          <a:lstStyle>
            <a:lvl1pPr algn="r" defTabSz="981637" eaLnBrk="0" hangingPunct="0">
              <a:lnSpc>
                <a:spcPts val="3865"/>
              </a:lnSpc>
              <a:spcBef>
                <a:spcPts val="534"/>
              </a:spcBef>
              <a:buClr>
                <a:srgbClr val="990033"/>
              </a:buCl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8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b" anchorCtr="0" compatLnSpc="1">
            <a:prstTxWarp prst="textNoShape">
              <a:avLst/>
            </a:prstTxWarp>
          </a:bodyPr>
          <a:lstStyle>
            <a:lvl1pPr defTabSz="981637" eaLnBrk="0" hangingPunct="0">
              <a:lnSpc>
                <a:spcPts val="3865"/>
              </a:lnSpc>
              <a:spcBef>
                <a:spcPts val="534"/>
              </a:spcBef>
              <a:buClr>
                <a:srgbClr val="990033"/>
              </a:buCl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8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b" anchorCtr="0" compatLnSpc="1">
            <a:prstTxWarp prst="textNoShape">
              <a:avLst/>
            </a:prstTxWarp>
          </a:bodyPr>
          <a:lstStyle>
            <a:lvl1pPr algn="r" defTabSz="981637" eaLnBrk="0" hangingPunct="0">
              <a:lnSpc>
                <a:spcPts val="3865"/>
              </a:lnSpc>
              <a:spcBef>
                <a:spcPts val="534"/>
              </a:spcBef>
              <a:buClr>
                <a:srgbClr val="990033"/>
              </a:buClr>
              <a:defRPr sz="1200"/>
            </a:lvl1pPr>
          </a:lstStyle>
          <a:p>
            <a:pPr>
              <a:defRPr/>
            </a:pPr>
            <a:fld id="{E988D755-DA1E-466D-AD39-2FD24C92CF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988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t" anchorCtr="0" compatLnSpc="1">
            <a:prstTxWarp prst="textNoShape">
              <a:avLst/>
            </a:prstTxWarp>
          </a:bodyPr>
          <a:lstStyle>
            <a:lvl1pPr defTabSz="981637" eaLnBrk="0" hangingPunct="0">
              <a:lnSpc>
                <a:spcPct val="100000"/>
              </a:lnSpc>
              <a:spcBef>
                <a:spcPct val="20000"/>
              </a:spcBef>
              <a:buClrTx/>
              <a:defRPr sz="1200">
                <a:solidFill>
                  <a:schemeClr val="bg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t" anchorCtr="0" compatLnSpc="1">
            <a:prstTxWarp prst="textNoShape">
              <a:avLst/>
            </a:prstTxWarp>
          </a:bodyPr>
          <a:lstStyle>
            <a:lvl1pPr algn="r" defTabSz="981637" eaLnBrk="0" hangingPunct="0">
              <a:lnSpc>
                <a:spcPct val="100000"/>
              </a:lnSpc>
              <a:spcBef>
                <a:spcPct val="20000"/>
              </a:spcBef>
              <a:buClrTx/>
              <a:defRPr sz="1200">
                <a:solidFill>
                  <a:schemeClr val="bg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0382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b" anchorCtr="0" compatLnSpc="1">
            <a:prstTxWarp prst="textNoShape">
              <a:avLst/>
            </a:prstTxWarp>
          </a:bodyPr>
          <a:lstStyle>
            <a:lvl1pPr defTabSz="981637" eaLnBrk="0" hangingPunct="0">
              <a:lnSpc>
                <a:spcPct val="100000"/>
              </a:lnSpc>
              <a:spcBef>
                <a:spcPct val="20000"/>
              </a:spcBef>
              <a:buClrTx/>
              <a:defRPr sz="1200">
                <a:solidFill>
                  <a:schemeClr val="bg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b" anchorCtr="0" compatLnSpc="1">
            <a:prstTxWarp prst="textNoShape">
              <a:avLst/>
            </a:prstTxWarp>
          </a:bodyPr>
          <a:lstStyle>
            <a:lvl1pPr algn="r" defTabSz="981637" eaLnBrk="0" hangingPunct="0">
              <a:spcBef>
                <a:spcPct val="20000"/>
              </a:spcBef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532A22E-8827-4621-A384-E4A5C94FC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446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GB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3113" indent="-296863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9038" indent="-236538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5288" indent="-236538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538" indent="-236538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987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559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131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703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53AD342E-89C0-4CA7-9B56-105C71D22019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41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88744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29838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2086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1895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29337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1AA3EF3-62A1-4E3D-9133-854756E10901}" type="slidenum">
              <a:rPr lang="en-GB" altLang="en-US" smtClean="0"/>
              <a:pPr/>
              <a:t>27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87034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46A0F70-0BD9-42DE-88E7-7B45BD4D27F0}" type="slidenum">
              <a:rPr lang="en-GB" altLang="en-US" smtClean="0"/>
              <a:pPr/>
              <a:t>28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922878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DCDD208-50C2-45F8-99DA-1A4FD963EA84}" type="slidenum">
              <a:rPr lang="en-GB" altLang="en-US" smtClean="0"/>
              <a:pPr/>
              <a:t>29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106023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CF8BC21-7891-46C2-BC04-42A9EBB08525}" type="slidenum">
              <a:rPr lang="en-GB" altLang="en-US" smtClean="0"/>
              <a:pPr/>
              <a:t>30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88386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AC3D6AB-65B4-4D72-8390-4113E1C47E3D}" type="slidenum">
              <a:rPr lang="en-GB" altLang="en-US" smtClean="0"/>
              <a:pPr/>
              <a:t>31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813580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3113" indent="-296863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9038" indent="-236538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5288" indent="-236538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538" indent="-236538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987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559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131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703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03F9A29B-D35C-411E-9207-F1D59ED86D1F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338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BC62C1A-05FE-4398-AE95-E5C66D4C806F}" type="slidenum">
              <a:rPr lang="en-GB" altLang="en-US" smtClean="0"/>
              <a:pPr/>
              <a:t>32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538858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70FE853-3DE0-49ED-859E-8BC967114F3F}" type="slidenum">
              <a:rPr lang="en-GB" altLang="en-US" smtClean="0"/>
              <a:pPr/>
              <a:t>33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533039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3084497-1D48-4E8F-8B9C-279AC876C803}" type="slidenum">
              <a:rPr lang="en-GB" altLang="en-US" smtClean="0"/>
              <a:pPr/>
              <a:t>34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689932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8822FFE-6DD7-4D86-8380-B18EE86F9BEC}" type="slidenum">
              <a:rPr lang="en-GB" altLang="en-US" smtClean="0"/>
              <a:pPr/>
              <a:t>35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48996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8822FFE-6DD7-4D86-8380-B18EE86F9BEC}" type="slidenum">
              <a:rPr lang="en-GB" altLang="en-US" smtClean="0"/>
              <a:pPr/>
              <a:t>36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5317540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4BAF7B7-5A13-47E7-B6FC-951A768A888E}" type="slidenum">
              <a:rPr lang="en-GB" altLang="en-US" smtClean="0"/>
              <a:pPr/>
              <a:t>37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058985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4BAF7B7-5A13-47E7-B6FC-951A768A888E}" type="slidenum">
              <a:rPr lang="en-GB" altLang="en-US" smtClean="0"/>
              <a:pPr/>
              <a:t>38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045477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4BAF7B7-5A13-47E7-B6FC-951A768A888E}" type="slidenum">
              <a:rPr lang="en-GB" altLang="en-US" smtClean="0"/>
              <a:pPr/>
              <a:t>39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8009121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4BAF7B7-5A13-47E7-B6FC-951A768A888E}" type="slidenum">
              <a:rPr lang="en-GB" altLang="en-US" smtClean="0"/>
              <a:pPr/>
              <a:t>40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3991632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109C1F8-6656-4414-B64B-6B003E8E43EF}" type="slidenum">
              <a:rPr lang="en-GB" altLang="en-US" smtClean="0"/>
              <a:pPr/>
              <a:t>41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320651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62391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5C5F89D-B923-447D-929E-81BB1051728D}" type="slidenum">
              <a:rPr lang="en-GB" altLang="en-US" smtClean="0"/>
              <a:pPr/>
              <a:t>42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831516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6EF1B3A-717C-4255-A9DA-14F076E01971}" type="slidenum">
              <a:rPr lang="en-GB" altLang="en-US" smtClean="0"/>
              <a:pPr/>
              <a:t>43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3327567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6EF1B3A-717C-4255-A9DA-14F076E01971}" type="slidenum">
              <a:rPr lang="en-GB" altLang="en-US" smtClean="0"/>
              <a:pPr/>
              <a:t>44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3337425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>
                <a:ea typeface="ＭＳ Ｐゴシック" panose="020B0600070205080204" pitchFamily="34" charset="-128"/>
              </a:rPr>
              <a:t>Hahn echo</a:t>
            </a: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6AD5F19-A3D3-49CD-B313-7C739ACE4556}" type="slidenum">
              <a:rPr lang="en-GB" altLang="en-US"/>
              <a:pPr eaLnBrk="1" hangingPunct="1">
                <a:spcBef>
                  <a:spcPct val="0"/>
                </a:spcBef>
              </a:pPr>
              <a:t>45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04463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>
                <a:ea typeface="ＭＳ Ｐゴシック" panose="020B0600070205080204" pitchFamily="34" charset="-128"/>
              </a:rPr>
              <a:t>Hahn echo</a:t>
            </a: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3117D55-F80E-4F6C-90F7-799132E36C74}" type="slidenum">
              <a:rPr lang="en-GB" altLang="en-US"/>
              <a:pPr eaLnBrk="1" hangingPunct="1">
                <a:spcBef>
                  <a:spcPct val="0"/>
                </a:spcBef>
              </a:pPr>
              <a:t>46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35021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26CD877-0076-4981-91C3-ADD96F3B4EE8}" type="slidenum">
              <a:rPr lang="en-GB" altLang="en-US" smtClean="0"/>
              <a:pPr/>
              <a:t>47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8064030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5B6A79B-B72C-4DBC-880C-28B9B6F8621F}" type="slidenum">
              <a:rPr lang="en-GB" altLang="en-US" smtClean="0"/>
              <a:pPr/>
              <a:t>48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4505227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2882F4E-48E4-4945-98BA-2937B8201042}" type="slidenum">
              <a:rPr lang="en-GB" altLang="en-US" smtClean="0"/>
              <a:pPr/>
              <a:t>49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51845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7C20628-95E2-4E20-A8B5-0AD92E7F380A}" type="slidenum">
              <a:rPr lang="en-GB" altLang="en-US" smtClean="0"/>
              <a:pPr/>
              <a:t>50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1321191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7997E19-FA6A-4BBC-B288-FE7F12B47639}" type="slidenum">
              <a:rPr lang="en-GB" altLang="en-US" smtClean="0"/>
              <a:pPr/>
              <a:t>51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46452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916426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7997E19-FA6A-4BBC-B288-FE7F12B47639}" type="slidenum">
              <a:rPr lang="en-GB" altLang="en-US" smtClean="0"/>
              <a:pPr/>
              <a:t>52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0383201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FDC96C2-930E-40EE-984F-D8940A96464D}" type="slidenum">
              <a:rPr lang="en-GB" altLang="en-US" smtClean="0"/>
              <a:pPr/>
              <a:t>53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11368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9F4FFE4-F3AE-406F-B820-4FB27F7B1867}" type="slidenum">
              <a:rPr lang="en-GB" altLang="en-US" smtClean="0"/>
              <a:pPr/>
              <a:t>54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2271134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3677FA0-8001-4663-88A1-33956091D09C}" type="slidenum">
              <a:rPr lang="en-GB" altLang="en-US" smtClean="0"/>
              <a:pPr/>
              <a:t>55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439954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4E2EE47-0C4C-4321-8CFC-AE84CC4BCF44}" type="slidenum">
              <a:rPr lang="en-GB" altLang="en-US" smtClean="0"/>
              <a:pPr/>
              <a:t>56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346998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0188445-1731-4C99-82AD-2303166FC873}" type="slidenum">
              <a:rPr lang="en-GB" altLang="en-US" smtClean="0"/>
              <a:pPr/>
              <a:t>57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0630204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0188445-1731-4C99-82AD-2303166FC873}" type="slidenum">
              <a:rPr lang="en-GB" altLang="en-US" smtClean="0"/>
              <a:pPr/>
              <a:t>58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594577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913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7739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8731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8054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675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784350"/>
            <a:ext cx="9144000" cy="36607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altLang="en-GB" sz="40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solidFill>
            <a:srgbClr val="002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altLang="en-GB" sz="180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032500"/>
            <a:ext cx="172878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0"/>
          <a:stretch>
            <a:fillRect/>
          </a:stretch>
        </p:blipFill>
        <p:spPr bwMode="auto">
          <a:xfrm>
            <a:off x="7707313" y="5805488"/>
            <a:ext cx="143668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457200"/>
            <a:ext cx="7315200" cy="914400"/>
          </a:xfrm>
        </p:spPr>
        <p:txBody>
          <a:bodyPr/>
          <a:lstStyle>
            <a:lvl1pPr>
              <a:lnSpc>
                <a:spcPts val="28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Enter  the name and role of the speaker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2514600"/>
            <a:ext cx="7315200" cy="1676400"/>
          </a:xfrm>
        </p:spPr>
        <p:txBody>
          <a:bodyPr/>
          <a:lstStyle>
            <a:lvl1pPr marL="0" indent="0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Enter the title of the presentation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12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B3C98-B830-4309-9AD0-7B9453C19C76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95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524000"/>
            <a:ext cx="365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524000"/>
            <a:ext cx="365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7270A-BA82-4FE7-A087-EA2F81EF398D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33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524000"/>
            <a:ext cx="3657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524000"/>
            <a:ext cx="3657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CAC32-9B3F-409A-B9BE-23EB28FB194B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166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5562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5562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A7AE9-9FDC-43C4-9E4A-A7B75C0964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3727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5562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5562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45FEC-77F3-44B3-96D1-033391576C0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4751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024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655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"/>
          <p:cNvGrpSpPr>
            <a:grpSpLocks/>
          </p:cNvGrpSpPr>
          <p:nvPr/>
        </p:nvGrpSpPr>
        <p:grpSpPr bwMode="auto">
          <a:xfrm>
            <a:off x="0" y="0"/>
            <a:ext cx="533400" cy="6858000"/>
            <a:chOff x="0" y="0"/>
            <a:chExt cx="336" cy="4320"/>
          </a:xfrm>
        </p:grpSpPr>
        <p:sp>
          <p:nvSpPr>
            <p:cNvPr id="2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336" cy="1104"/>
            </a:xfrm>
            <a:prstGeom prst="rect">
              <a:avLst/>
            </a:prstGeom>
            <a:solidFill>
              <a:srgbClr val="0024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36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36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36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36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endParaRPr lang="en-GB" altLang="en-GB" sz="2800" smtClean="0">
                <a:solidFill>
                  <a:srgbClr val="002244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034" name="Rectangle 12"/>
            <p:cNvSpPr>
              <a:spLocks noChangeArrowheads="1"/>
            </p:cNvSpPr>
            <p:nvPr/>
          </p:nvSpPr>
          <p:spPr bwMode="auto">
            <a:xfrm>
              <a:off x="0" y="1124"/>
              <a:ext cx="336" cy="3196"/>
            </a:xfrm>
            <a:prstGeom prst="rect">
              <a:avLst/>
            </a:prstGeom>
            <a:solidFill>
              <a:srgbClr val="B01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36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36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36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36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990033"/>
                </a:buClr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endParaRPr lang="en-GB" altLang="en-GB" sz="4000" smtClean="0"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Enter the page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524000"/>
            <a:ext cx="7467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5334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B3A3A56-3BB8-4E72-899E-36BD4DCE9814}" type="slidenum">
              <a:rPr lang="en-US"/>
              <a:pPr>
                <a:defRPr/>
              </a:pPr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3" name="Picture 10" descr="warwick_smal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930900"/>
            <a:ext cx="1866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032500"/>
            <a:ext cx="172878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2"/>
          <p:cNvSpPr txBox="1">
            <a:spLocks noChangeArrowheads="1"/>
          </p:cNvSpPr>
          <p:nvPr userDrawn="1"/>
        </p:nvSpPr>
        <p:spPr bwMode="auto">
          <a:xfrm>
            <a:off x="539824" y="-27384"/>
            <a:ext cx="7848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GB" sz="2000" b="1" dirty="0" smtClean="0">
                <a:solidFill>
                  <a:schemeClr val="tx2"/>
                </a:solidFill>
              </a:rPr>
              <a:t>Module 8 – Diamond s</a:t>
            </a:r>
            <a:r>
              <a:rPr lang="en-GB" altLang="en-US" sz="2000" b="1" dirty="0" smtClean="0">
                <a:solidFill>
                  <a:schemeClr val="tx2"/>
                </a:solidFill>
              </a:rPr>
              <a:t>ensors</a:t>
            </a:r>
            <a:endParaRPr lang="en-GB" altLang="en-GB" sz="2000" b="1" dirty="0" smtClean="0">
              <a:solidFill>
                <a:schemeClr val="tx2"/>
              </a:solidFill>
            </a:endParaRPr>
          </a:p>
        </p:txBody>
      </p:sp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0"/>
          <a:stretch>
            <a:fillRect/>
          </a:stretch>
        </p:blipFill>
        <p:spPr bwMode="auto">
          <a:xfrm>
            <a:off x="7707313" y="5805488"/>
            <a:ext cx="143668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600"/>
        </a:lnSpc>
        <a:spcBef>
          <a:spcPts val="500"/>
        </a:spcBef>
        <a:spcAft>
          <a:spcPct val="0"/>
        </a:spcAft>
        <a:buClr>
          <a:srgbClr val="990033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0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8888" y="457200"/>
            <a:ext cx="2592387" cy="914400"/>
          </a:xfrm>
          <a:solidFill>
            <a:srgbClr val="002448"/>
          </a:solidFill>
        </p:spPr>
        <p:txBody>
          <a:bodyPr/>
          <a:lstStyle/>
          <a:p>
            <a:r>
              <a:rPr lang="en-GB" altLang="en-US" b="0" smtClean="0"/>
              <a:t>Gavin W Morley Department of Physics University of Warwick</a:t>
            </a:r>
            <a:endParaRPr lang="en-US" alt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2060575"/>
            <a:ext cx="8324850" cy="3240088"/>
          </a:xfrm>
          <a:solidFill>
            <a:srgbClr val="B01C2E"/>
          </a:solidFill>
        </p:spPr>
        <p:txBody>
          <a:bodyPr/>
          <a:lstStyle/>
          <a:p>
            <a:r>
              <a:rPr lang="en-GB" altLang="en-GB" b="1" dirty="0" smtClean="0"/>
              <a:t>Diamond Science &amp; Technology</a:t>
            </a:r>
          </a:p>
          <a:p>
            <a:r>
              <a:rPr lang="en-GB" altLang="en-GB" sz="2400" b="1" dirty="0" smtClean="0"/>
              <a:t>Centre for Doctoral Training, MSc course </a:t>
            </a:r>
          </a:p>
          <a:p>
            <a:r>
              <a:rPr lang="en-GB" altLang="en-GB" sz="2400" b="1" dirty="0" smtClean="0"/>
              <a:t>Module 8 – </a:t>
            </a:r>
            <a:r>
              <a:rPr lang="en-GB" sz="2400" b="1" dirty="0"/>
              <a:t>Photonics and Quantum </a:t>
            </a:r>
            <a:r>
              <a:rPr lang="en-GB" sz="2400" b="1" dirty="0" smtClean="0"/>
              <a:t>Technologies</a:t>
            </a:r>
            <a:endParaRPr lang="en-GB" altLang="en-US" sz="2400" b="1" dirty="0" smtClean="0">
              <a:cs typeface="Arial" panose="020B0604020202020204" pitchFamily="34" charset="0"/>
            </a:endParaRPr>
          </a:p>
          <a:p>
            <a:r>
              <a:rPr lang="en-GB" altLang="en-GB" sz="2400" b="1" dirty="0" smtClean="0">
                <a:solidFill>
                  <a:schemeClr val="accent1"/>
                </a:solidFill>
              </a:rPr>
              <a:t>Module 2 – </a:t>
            </a:r>
            <a:r>
              <a:rPr lang="en-GB" altLang="en-GB" sz="2400" b="1" dirty="0" smtClean="0">
                <a:cs typeface="Arial" panose="020B0604020202020204" pitchFamily="34" charset="0"/>
              </a:rPr>
              <a:t>(PX907)	</a:t>
            </a:r>
            <a:endParaRPr lang="en-GB" altLang="en-GB" sz="2400" b="1" dirty="0" smtClean="0"/>
          </a:p>
          <a:p>
            <a:r>
              <a:rPr lang="en-GB" altLang="en-GB" sz="2400" b="1" dirty="0" smtClean="0"/>
              <a:t>Lectures 13 and 14 – Diamond Sensors based on 				    nitrogen vacancy centres</a:t>
            </a:r>
            <a:endParaRPr lang="en-GB" altLang="en-GB" sz="21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7058025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kern="0" dirty="0" smtClean="0"/>
              <a:t>Classical Sensing</a:t>
            </a:r>
            <a:endParaRPr lang="en-GB" altLang="en-US" sz="4000" kern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83568" y="1504965"/>
                <a:ext cx="6768752" cy="19737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𝑁</m:t>
                    </m:r>
                    <m:r>
                      <a:rPr lang="en-GB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GB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classical sensors, </a:t>
                </a:r>
                <a:r>
                  <a:rPr lang="en-GB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 </a:t>
                </a:r>
                <a:r>
                  <a:rPr lang="en-GB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signal to noise improves as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𝑁</m:t>
                        </m:r>
                      </m:e>
                    </m:rad>
                  </m:oMath>
                </a14:m>
                <a:endParaRPr lang="en-GB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GB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GB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(for random noise i.e. the signal is uncorrelated to the noise, and the noise is uncorrelated)</a:t>
                </a:r>
                <a:endParaRPr lang="en-GB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504965"/>
                <a:ext cx="6768752" cy="1973745"/>
              </a:xfrm>
              <a:prstGeom prst="rect">
                <a:avLst/>
              </a:prstGeom>
              <a:blipFill rotWithShape="0">
                <a:blip r:embed="rId3"/>
                <a:stretch>
                  <a:fillRect l="-1351" t="-2778" b="-58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015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76672"/>
            <a:ext cx="7467600" cy="914400"/>
          </a:xfrm>
        </p:spPr>
        <p:txBody>
          <a:bodyPr/>
          <a:lstStyle/>
          <a:p>
            <a:r>
              <a:rPr lang="en-GB" sz="3200" dirty="0" smtClean="0"/>
              <a:t>Sensitivity</a:t>
            </a:r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07858" y="1556792"/>
                <a:ext cx="8185484" cy="4257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 smtClean="0"/>
                  <a:t>The minimal change in the measured quantity that can be resolved above the noise</a:t>
                </a:r>
              </a:p>
              <a:p>
                <a:endParaRPr lang="en-GB" sz="2000" dirty="0"/>
              </a:p>
              <a:p>
                <a:r>
                  <a:rPr lang="en-GB" sz="2000" dirty="0" smtClean="0"/>
                  <a:t>A quantity (e.g. a </a:t>
                </a:r>
                <a:r>
                  <a:rPr lang="en-GB" sz="2000" dirty="0"/>
                  <a:t>magnetic field in Tesla</a:t>
                </a:r>
                <a:r>
                  <a:rPr lang="en-GB" sz="2000" dirty="0" smtClean="0"/>
                  <a:t>) is measured as </a:t>
                </a:r>
                <a:r>
                  <a:rPr lang="en-GB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GB" sz="2000" dirty="0" smtClean="0"/>
                  <a:t>, and its uncertainty in a single measurement is </a:t>
                </a:r>
                <a:r>
                  <a:rPr lang="el-GR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δ</a:t>
                </a:r>
                <a:r>
                  <a:rPr lang="en-GB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GB" sz="2000" dirty="0" smtClean="0"/>
                  <a:t>. Averaging over </a:t>
                </a:r>
                <a:r>
                  <a:rPr lang="en-GB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GB" sz="2000" dirty="0" smtClean="0"/>
                  <a:t> measurements gives the average: 	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l-G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GB" sz="2000" dirty="0" smtClean="0"/>
                  <a:t>,</a:t>
                </a:r>
              </a:p>
              <a:p>
                <a:endParaRPr lang="en-GB" sz="2000" dirty="0" smtClean="0"/>
              </a:p>
              <a:p>
                <a:r>
                  <a:rPr lang="en-GB" sz="2000" dirty="0" smtClean="0"/>
                  <a:t>and its uncertainty:</a:t>
                </a:r>
                <a:endParaRPr lang="en-GB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d>
                        <m:dPr>
                          <m:begChr m:val="⟨"/>
                          <m:endChr m:val="⟩"/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d>
                        <m:dPr>
                          <m:ctrl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ctrlPr>
                                    <a:rPr lang="el-G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l-G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d>
                        <m:d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l-G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58" y="1556792"/>
                <a:ext cx="8185484" cy="4257961"/>
              </a:xfrm>
              <a:prstGeom prst="rect">
                <a:avLst/>
              </a:prstGeom>
              <a:blipFill rotWithShape="0">
                <a:blip r:embed="rId2"/>
                <a:stretch>
                  <a:fillRect l="-745" t="-5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 bwMode="auto">
          <a:xfrm>
            <a:off x="3131840" y="4005064"/>
            <a:ext cx="3456384" cy="2304256"/>
          </a:xfrm>
          <a:prstGeom prst="ellipse">
            <a:avLst/>
          </a:prstGeom>
          <a:noFill/>
          <a:ln w="9525" cap="flat" cmpd="sng" algn="ctr">
            <a:solidFill>
              <a:schemeClr val="accent2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4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40013" y="1516266"/>
                <a:ext cx="7852467" cy="4333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 smtClean="0"/>
                  <a:t>(1) The signal to noise ratio,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signal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noise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  <m:d>
                          <m:dPr>
                            <m:begChr m:val="⟨"/>
                            <m:endChr m:val="⟩"/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den>
                    </m:f>
                  </m:oMath>
                </a14:m>
                <a:endParaRPr lang="en-GB" sz="2000" dirty="0" smtClean="0"/>
              </a:p>
              <a:p>
                <a:endParaRPr lang="en-GB" sz="2000" dirty="0" smtClean="0"/>
              </a:p>
              <a:p>
                <a:endParaRPr lang="en-GB" sz="2000" dirty="0" smtClean="0"/>
              </a:p>
              <a:p>
                <a:r>
                  <a:rPr lang="en-GB" sz="2000" dirty="0" smtClean="0"/>
                  <a:t>(2) The number of measurements is the measurement rate (</a:t>
                </a:r>
                <a:r>
                  <a:rPr lang="en-GB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 </a:t>
                </a:r>
                <a:r>
                  <a:rPr lang="en-GB" sz="2000" dirty="0"/>
                  <a:t>) times </a:t>
                </a:r>
                <a:r>
                  <a:rPr lang="en-GB" sz="2000" dirty="0" smtClean="0"/>
                  <a:t>the total </a:t>
                </a:r>
                <a:r>
                  <a:rPr lang="en-GB" sz="2000" dirty="0"/>
                  <a:t>measurement time (</a:t>
                </a:r>
                <a:r>
                  <a:rPr lang="en-GB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 </a:t>
                </a:r>
                <a:r>
                  <a:rPr lang="en-GB" sz="2000" dirty="0" smtClean="0"/>
                  <a:t>): </a:t>
                </a:r>
                <a:r>
                  <a:rPr lang="en-GB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 = R T </a:t>
                </a:r>
                <a:r>
                  <a:rPr lang="en-GB" sz="2000" dirty="0" smtClean="0">
                    <a:latin typeface="+mn-lt"/>
                    <a:ea typeface="Cambria Math" panose="02040503050406030204" pitchFamily="18" charset="0"/>
                  </a:rPr>
                  <a:t>, so</a:t>
                </a:r>
              </a:p>
              <a:p>
                <a:endParaRPr lang="en-GB" sz="2000" dirty="0">
                  <a:latin typeface="+mn-lt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d>
                      <m:dPr>
                        <m:begChr m:val="⟨"/>
                        <m:endChr m:val="⟩"/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𝑅𝑇</m:t>
                            </m:r>
                          </m:e>
                        </m:rad>
                      </m:den>
                    </m:f>
                  </m:oMath>
                </a14:m>
                <a:r>
                  <a:rPr lang="en-GB" sz="2000" dirty="0" smtClean="0"/>
                  <a:t>. </a:t>
                </a:r>
              </a:p>
              <a:p>
                <a:endParaRPr lang="en-GB" sz="2000" dirty="0"/>
              </a:p>
              <a:p>
                <a:r>
                  <a:rPr lang="en-GB" sz="2000" dirty="0" smtClean="0"/>
                  <a:t>We define the sensitivity in measuring </a:t>
                </a:r>
                <a:r>
                  <a:rPr lang="en-GB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GB" sz="2000" dirty="0" smtClean="0"/>
                  <a:t> as:</a:t>
                </a:r>
              </a:p>
              <a:p>
                <a:endParaRPr lang="en-GB" sz="2000" dirty="0"/>
              </a:p>
              <a:p>
                <a:pPr algn="ctr"/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 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d>
                      <m:dPr>
                        <m:begChr m:val="⟨"/>
                        <m:endChr m:val="⟩"/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ad>
                      <m:radPr>
                        <m:degHide m:val="on"/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rad>
                    <m:r>
                      <a:rPr lang="en-GB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rad>
                      </m:den>
                    </m:f>
                  </m:oMath>
                </a14:m>
                <a:r>
                  <a:rPr lang="en-GB" sz="2000" dirty="0" smtClean="0">
                    <a:latin typeface="+mn-lt"/>
                    <a:ea typeface="Cambria Math" panose="02040503050406030204" pitchFamily="18" charset="0"/>
                  </a:rPr>
                  <a:t> ,</a:t>
                </a:r>
              </a:p>
              <a:p>
                <a:r>
                  <a:rPr lang="en-GB" sz="2000" dirty="0" smtClean="0">
                    <a:latin typeface="+mn-lt"/>
                    <a:ea typeface="Cambria Math" panose="02040503050406030204" pitchFamily="18" charset="0"/>
                  </a:rPr>
                  <a:t>which has units of [</a:t>
                </a:r>
                <a:r>
                  <a:rPr lang="en-GB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 </a:t>
                </a:r>
                <a:r>
                  <a:rPr lang="en-GB" sz="2000" dirty="0" smtClean="0">
                    <a:latin typeface="+mn-lt"/>
                    <a:ea typeface="Cambria Math" panose="02040503050406030204" pitchFamily="18" charset="0"/>
                  </a:rPr>
                  <a:t>].Hz</a:t>
                </a:r>
                <a:r>
                  <a:rPr lang="en-GB" sz="2000" baseline="30000" dirty="0" smtClean="0">
                    <a:latin typeface="+mn-lt"/>
                    <a:ea typeface="Cambria Math" panose="02040503050406030204" pitchFamily="18" charset="0"/>
                  </a:rPr>
                  <a:t>-½</a:t>
                </a:r>
                <a:r>
                  <a:rPr lang="en-GB" sz="2000" dirty="0" smtClean="0">
                    <a:latin typeface="+mn-lt"/>
                    <a:ea typeface="Cambria Math" panose="02040503050406030204" pitchFamily="18" charset="0"/>
                  </a:rPr>
                  <a:t> so </a:t>
                </a:r>
                <a:r>
                  <a:rPr lang="en-GB" sz="2000" dirty="0" smtClean="0">
                    <a:ea typeface="Cambria Math" panose="02040503050406030204" pitchFamily="18" charset="0"/>
                  </a:rPr>
                  <a:t>for a magnetic field sensor it’s </a:t>
                </a:r>
                <a:r>
                  <a:rPr lang="en-GB" sz="2000" dirty="0">
                    <a:ea typeface="Cambria Math" panose="02040503050406030204" pitchFamily="18" charset="0"/>
                  </a:rPr>
                  <a:t>T.Hz</a:t>
                </a:r>
                <a:r>
                  <a:rPr lang="en-GB" sz="2000" baseline="30000" dirty="0">
                    <a:ea typeface="Cambria Math" panose="02040503050406030204" pitchFamily="18" charset="0"/>
                  </a:rPr>
                  <a:t>-½</a:t>
                </a:r>
                <a:r>
                  <a:rPr lang="en-GB" sz="2000" dirty="0">
                    <a:ea typeface="Cambria Math" panose="02040503050406030204" pitchFamily="18" charset="0"/>
                  </a:rPr>
                  <a:t> </a:t>
                </a:r>
                <a:endParaRPr lang="en-GB" sz="2000" dirty="0">
                  <a:latin typeface="+mn-lt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013" y="1516266"/>
                <a:ext cx="7852467" cy="4333559"/>
              </a:xfrm>
              <a:prstGeom prst="rect">
                <a:avLst/>
              </a:prstGeom>
              <a:blipFill rotWithShape="0">
                <a:blip r:embed="rId2"/>
                <a:stretch>
                  <a:fillRect l="-854" b="-16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66800" y="476672"/>
            <a:ext cx="5089376" cy="914400"/>
          </a:xfrm>
        </p:spPr>
        <p:txBody>
          <a:bodyPr/>
          <a:lstStyle/>
          <a:p>
            <a:r>
              <a:rPr lang="en-GB" sz="3200" dirty="0" smtClean="0"/>
              <a:t>Sensitivity (cont.)</a:t>
            </a:r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732240" y="476672"/>
                <a:ext cx="1446550" cy="735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d>
                        <m:dPr>
                          <m:begChr m:val="⟨"/>
                          <m:endChr m:val="⟩"/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476672"/>
                <a:ext cx="1446550" cy="73500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 bwMode="auto">
          <a:xfrm>
            <a:off x="6660232" y="332656"/>
            <a:ext cx="1656184" cy="100811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23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182070" y="5013176"/>
            <a:ext cx="172563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8100392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Quantum Sensing</a:t>
            </a:r>
            <a:endParaRPr lang="en-GB" altLang="en-US" kern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11560" y="2632700"/>
                <a:ext cx="2047484" cy="783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2632700"/>
                <a:ext cx="2047484" cy="78386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 bwMode="auto">
          <a:xfrm>
            <a:off x="2525315" y="1919489"/>
            <a:ext cx="20162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3101379" y="1673848"/>
            <a:ext cx="7920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/>
              <a:t>  </a:t>
            </a:r>
            <a:r>
              <a:rPr lang="en-GB" i="1" dirty="0" smtClean="0">
                <a:solidFill>
                  <a:schemeClr val="bg1"/>
                </a:solidFill>
              </a:rPr>
              <a:t>U</a:t>
            </a:r>
            <a:r>
              <a:rPr lang="el-GR" baseline="-25000" dirty="0" smtClean="0">
                <a:solidFill>
                  <a:schemeClr val="bg1"/>
                </a:solidFill>
              </a:rPr>
              <a:t>Φ</a:t>
            </a:r>
            <a:endParaRPr lang="en-GB" baseline="-25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1539" y="1703465"/>
            <a:ext cx="7920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U</a:t>
            </a:r>
            <a:r>
              <a:rPr lang="el-GR" baseline="-25000" dirty="0" smtClean="0">
                <a:solidFill>
                  <a:schemeClr val="bg1"/>
                </a:solidFill>
              </a:rPr>
              <a:t>Φ</a:t>
            </a:r>
            <a:endParaRPr lang="en-GB" baseline="-25000" dirty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4661673" y="1872735"/>
            <a:ext cx="553453" cy="168522"/>
          </a:xfrm>
          <a:custGeom>
            <a:avLst/>
            <a:gdLst>
              <a:gd name="connsiteX0" fmla="*/ 0 w 553453"/>
              <a:gd name="connsiteY0" fmla="*/ 168522 h 168522"/>
              <a:gd name="connsiteX1" fmla="*/ 276727 w 553453"/>
              <a:gd name="connsiteY1" fmla="*/ 79 h 168522"/>
              <a:gd name="connsiteX2" fmla="*/ 553453 w 553453"/>
              <a:gd name="connsiteY2" fmla="*/ 144458 h 168522"/>
              <a:gd name="connsiteX3" fmla="*/ 553453 w 553453"/>
              <a:gd name="connsiteY3" fmla="*/ 144458 h 1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453" h="168522">
                <a:moveTo>
                  <a:pt x="0" y="168522"/>
                </a:moveTo>
                <a:cubicBezTo>
                  <a:pt x="92242" y="86306"/>
                  <a:pt x="184485" y="4090"/>
                  <a:pt x="276727" y="79"/>
                </a:cubicBezTo>
                <a:cubicBezTo>
                  <a:pt x="368969" y="-3932"/>
                  <a:pt x="553453" y="144458"/>
                  <a:pt x="553453" y="144458"/>
                </a:cubicBezTo>
                <a:lnTo>
                  <a:pt x="553453" y="144458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4901579" y="1872735"/>
            <a:ext cx="216000" cy="1685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702141" y="692696"/>
                <a:ext cx="2478371" cy="14101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GB" b="0" i="1" dirty="0" smtClean="0">
                  <a:latin typeface="Cambria Math" panose="02040503050406030204" pitchFamily="18" charset="0"/>
                </a:endParaRPr>
              </a:p>
              <a:p>
                <a:endParaRPr lang="en-GB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 smtClean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141" y="692696"/>
                <a:ext cx="2478371" cy="141013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175668" y="1628800"/>
                <a:ext cx="643509" cy="4945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668" y="1628800"/>
                <a:ext cx="643509" cy="494559"/>
              </a:xfrm>
              <a:prstGeom prst="rect">
                <a:avLst/>
              </a:prstGeom>
              <a:blipFill rotWithShape="0">
                <a:blip r:embed="rId5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495356" y="2564904"/>
                <a:ext cx="2668551" cy="917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356" y="2564904"/>
                <a:ext cx="2668551" cy="91788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815249" y="1688656"/>
                <a:ext cx="71006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249" y="1688656"/>
                <a:ext cx="710066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61207" t="-128947" r="-87069" b="-196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805186" y="2604359"/>
            <a:ext cx="2231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superposition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11560" y="4000852"/>
                <a:ext cx="2387320" cy="783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000852"/>
                <a:ext cx="2387320" cy="78386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495356" y="3933056"/>
                <a:ext cx="3138231" cy="917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356" y="3933056"/>
                <a:ext cx="3138231" cy="9178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6805186" y="3972511"/>
            <a:ext cx="2231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entanglement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82070" y="5171204"/>
                <a:ext cx="3741858" cy="783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00...00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1…11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70" y="5171204"/>
                <a:ext cx="3741858" cy="78386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170073" y="5103408"/>
                <a:ext cx="4949625" cy="917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0….00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11….111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073" y="5103408"/>
                <a:ext cx="4949625" cy="91788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/>
          <p:nvPr/>
        </p:nvCxnSpPr>
        <p:spPr bwMode="auto">
          <a:xfrm>
            <a:off x="2843808" y="3068960"/>
            <a:ext cx="432048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3059832" y="4437112"/>
            <a:ext cx="432048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3851920" y="5661248"/>
            <a:ext cx="432048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 26"/>
          <p:cNvSpPr/>
          <p:nvPr/>
        </p:nvSpPr>
        <p:spPr bwMode="auto">
          <a:xfrm>
            <a:off x="611560" y="3861048"/>
            <a:ext cx="8496944" cy="12423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82070" y="5013176"/>
            <a:ext cx="892643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6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82070" y="5013176"/>
            <a:ext cx="172563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8100392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Quantum Sensing</a:t>
            </a:r>
            <a:endParaRPr lang="en-GB" altLang="en-US" kern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82070" y="5171204"/>
                <a:ext cx="3741858" cy="783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00...00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1…11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70" y="5171204"/>
                <a:ext cx="3741858" cy="78386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170073" y="5103408"/>
                <a:ext cx="4949625" cy="917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0….00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11….111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073" y="5103408"/>
                <a:ext cx="4949625" cy="91788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26646" y="1504965"/>
                <a:ext cx="6409650" cy="2343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𝑁</m:t>
                    </m:r>
                    <m:r>
                      <a:rPr lang="en-GB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GB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classical sensors: SNR improves as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𝑁</m:t>
                        </m:r>
                      </m:e>
                    </m:rad>
                  </m:oMath>
                </a14:m>
                <a:endParaRPr lang="en-GB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GB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𝑁</m:t>
                    </m:r>
                    <m:r>
                      <a:rPr lang="en-GB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GB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quantum sensors: SNR can improve as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𝑁</m:t>
                    </m:r>
                  </m:oMath>
                </a14:m>
                <a:endParaRPr lang="en-GB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GB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GB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But it requires </a:t>
                </a:r>
                <a:r>
                  <a:rPr lang="en-GB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entanglement, and </a:t>
                </a:r>
                <a:r>
                  <a:rPr lang="en-GB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imperfections lower the quantum advantage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46" y="1504965"/>
                <a:ext cx="6409650" cy="2343077"/>
              </a:xfrm>
              <a:prstGeom prst="rect">
                <a:avLst/>
              </a:prstGeom>
              <a:blipFill rotWithShape="0">
                <a:blip r:embed="rId5"/>
                <a:stretch>
                  <a:fillRect l="-1522" t="-781" b="-49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 bwMode="auto">
          <a:xfrm>
            <a:off x="3851920" y="5661248"/>
            <a:ext cx="432048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8201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82070" y="5013176"/>
            <a:ext cx="172563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8100392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Practical Quantum Sensing</a:t>
            </a:r>
            <a:endParaRPr lang="en-GB" altLang="en-US" kern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82070" y="5171204"/>
                <a:ext cx="3741858" cy="783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00...00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1…11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70" y="5171204"/>
                <a:ext cx="3741858" cy="78386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170073" y="5103408"/>
                <a:ext cx="4949625" cy="917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0….00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11….111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073" y="5103408"/>
                <a:ext cx="4949625" cy="91788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611560" y="1700808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use maximally entangled states because of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decoherence</a:t>
            </a:r>
            <a:endParaRPr lang="en-GB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Tx/>
              <a:buChar char="-"/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Quantum sensing is useful when averaging is limited e.g. by size, time, fragile samples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851920" y="5661248"/>
            <a:ext cx="432048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" name="Straight Connector 2"/>
          <p:cNvCxnSpPr/>
          <p:nvPr/>
        </p:nvCxnSpPr>
        <p:spPr bwMode="auto">
          <a:xfrm flipV="1">
            <a:off x="395536" y="5103408"/>
            <a:ext cx="8640960" cy="773864"/>
          </a:xfrm>
          <a:prstGeom prst="line">
            <a:avLst/>
          </a:prstGeom>
          <a:noFill/>
          <a:ln w="57150" cap="flat" cmpd="sng" algn="ctr">
            <a:solidFill>
              <a:srgbClr val="9900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755576" y="5013176"/>
            <a:ext cx="7632848" cy="864096"/>
          </a:xfrm>
          <a:prstGeom prst="line">
            <a:avLst/>
          </a:prstGeom>
          <a:noFill/>
          <a:ln w="57150" cap="flat" cmpd="sng" algn="ctr">
            <a:solidFill>
              <a:srgbClr val="9900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743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8100392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Practical Quantum Sensing</a:t>
            </a:r>
            <a:endParaRPr lang="en-GB" altLang="en-US" kern="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1556792"/>
            <a:ext cx="7772400" cy="3960440"/>
          </a:xfrm>
          <a:prstGeom prst="rect">
            <a:avLst/>
          </a:prstGeom>
        </p:spPr>
        <p:txBody>
          <a:bodyPr/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sz="2400" kern="0" dirty="0" smtClean="0"/>
              <a:t> </a:t>
            </a:r>
          </a:p>
          <a:p>
            <a:pPr lvl="1" eaLnBrk="1" hangingPunct="1"/>
            <a:r>
              <a:rPr lang="en-US" sz="2000" kern="0" dirty="0" smtClean="0"/>
              <a:t>Magnetometry</a:t>
            </a:r>
          </a:p>
          <a:p>
            <a:pPr lvl="1" eaLnBrk="1" hangingPunct="1"/>
            <a:r>
              <a:rPr lang="en-US" sz="2000" kern="0" dirty="0" smtClean="0"/>
              <a:t>Thermometry</a:t>
            </a:r>
          </a:p>
          <a:p>
            <a:pPr lvl="1" eaLnBrk="1" hangingPunct="1"/>
            <a:r>
              <a:rPr lang="en-US" sz="2000" kern="0" dirty="0" smtClean="0">
                <a:solidFill>
                  <a:srgbClr val="008000"/>
                </a:solidFill>
              </a:rPr>
              <a:t>Accelerometers</a:t>
            </a:r>
          </a:p>
          <a:p>
            <a:pPr lvl="1" eaLnBrk="1" hangingPunct="1"/>
            <a:r>
              <a:rPr lang="en-US" sz="2000" kern="0" dirty="0" err="1" smtClean="0">
                <a:solidFill>
                  <a:srgbClr val="008000"/>
                </a:solidFill>
              </a:rPr>
              <a:t>Gravimetry</a:t>
            </a:r>
            <a:endParaRPr lang="en-US" sz="2000" kern="0" dirty="0" smtClean="0">
              <a:solidFill>
                <a:srgbClr val="008000"/>
              </a:solidFill>
            </a:endParaRPr>
          </a:p>
          <a:p>
            <a:pPr lvl="1" eaLnBrk="1" hangingPunct="1"/>
            <a:r>
              <a:rPr lang="en-US" sz="2000" kern="0" dirty="0" smtClean="0">
                <a:solidFill>
                  <a:srgbClr val="FF0000"/>
                </a:solidFill>
              </a:rPr>
              <a:t>Microscopy</a:t>
            </a:r>
          </a:p>
          <a:p>
            <a:pPr lvl="1" eaLnBrk="1" hangingPunct="1"/>
            <a:r>
              <a:rPr lang="en-US" sz="2000" kern="0" dirty="0" smtClean="0">
                <a:solidFill>
                  <a:srgbClr val="FF0000"/>
                </a:solidFill>
              </a:rPr>
              <a:t>Imaging</a:t>
            </a:r>
            <a:endParaRPr lang="en-US" sz="2000" kern="0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3275856" y="3501008"/>
            <a:ext cx="1728192" cy="648072"/>
          </a:xfrm>
          <a:prstGeom prst="rightArrow">
            <a:avLst>
              <a:gd name="adj1" fmla="val 50000"/>
              <a:gd name="adj2" fmla="val 35722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3275856" y="2060848"/>
            <a:ext cx="1656184" cy="648072"/>
          </a:xfrm>
          <a:prstGeom prst="rightArrow">
            <a:avLst>
              <a:gd name="adj1" fmla="val 50000"/>
              <a:gd name="adj2" fmla="val 35722"/>
            </a:avLst>
          </a:prstGeom>
          <a:solidFill>
            <a:schemeClr val="tx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491" y="3501007"/>
            <a:ext cx="2623861" cy="792088"/>
          </a:xfrm>
          <a:prstGeom prst="rect">
            <a:avLst/>
          </a:prstGeom>
        </p:spPr>
      </p:pic>
      <p:pic>
        <p:nvPicPr>
          <p:cNvPr id="11" name="Picture 10" descr="bhmhu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817365"/>
            <a:ext cx="2692400" cy="755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0" y="2060848"/>
            <a:ext cx="2267744" cy="72008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 bwMode="auto">
          <a:xfrm>
            <a:off x="3275856" y="2780928"/>
            <a:ext cx="1656184" cy="639688"/>
          </a:xfrm>
          <a:prstGeom prst="rightArrow">
            <a:avLst>
              <a:gd name="adj1" fmla="val 50000"/>
              <a:gd name="adj2" fmla="val 35722"/>
            </a:avLst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9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 txBox="1">
            <a:spLocks/>
          </p:cNvSpPr>
          <p:nvPr/>
        </p:nvSpPr>
        <p:spPr bwMode="auto">
          <a:xfrm>
            <a:off x="770570" y="980728"/>
            <a:ext cx="763297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 smtClean="0"/>
              <a:t>Quantum Sensors</a:t>
            </a:r>
            <a:endParaRPr lang="en-GB" altLang="en-US" sz="3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dirty="0" smtClean="0"/>
          </a:p>
          <a:p>
            <a:pPr marL="571500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dirty="0" smtClean="0"/>
              <a:t>Cold atom interferometers</a:t>
            </a:r>
          </a:p>
          <a:p>
            <a:pPr marL="1314450" lvl="1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sz="2400" dirty="0" smtClean="0"/>
              <a:t>Gravity, magnetic field, time, rotation</a:t>
            </a:r>
          </a:p>
          <a:p>
            <a:pPr marL="571500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dirty="0" smtClean="0"/>
              <a:t>Ion trap </a:t>
            </a:r>
          </a:p>
          <a:p>
            <a:pPr marL="1314450" lvl="1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sz="2400" dirty="0" smtClean="0"/>
              <a:t>Magnetic field, time </a:t>
            </a:r>
          </a:p>
          <a:p>
            <a:pPr marL="571500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dirty="0" smtClean="0"/>
              <a:t>Atomic vapour cell </a:t>
            </a:r>
          </a:p>
          <a:p>
            <a:pPr marL="1314450" lvl="1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sz="2400" dirty="0" smtClean="0"/>
              <a:t>Magnetic field</a:t>
            </a:r>
          </a:p>
          <a:p>
            <a:pPr marL="571500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dirty="0" smtClean="0"/>
              <a:t>Nitrogen vacancy centres in diamond</a:t>
            </a:r>
          </a:p>
          <a:p>
            <a:pPr marL="1314450" lvl="1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sz="2400" dirty="0" smtClean="0"/>
              <a:t>Magnetic field, electric field, temperature</a:t>
            </a:r>
          </a:p>
        </p:txBody>
      </p:sp>
      <p:pic>
        <p:nvPicPr>
          <p:cNvPr id="1026" name="Picture 2" descr="http://jimsmith.uk/qthub/wp-content/uploads/2016/03/11559-QT-HUB-logo-RGB-black-500p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19" y="238009"/>
            <a:ext cx="3655147" cy="103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067269">
            <a:off x="4613081" y="1451005"/>
            <a:ext cx="426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Optical spectroscopy of atoms</a:t>
            </a:r>
            <a:endParaRPr lang="en-GB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304280">
            <a:off x="2833188" y="2857099"/>
            <a:ext cx="426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Optical spectroscopy of atoms</a:t>
            </a:r>
            <a:endParaRPr lang="en-GB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304280">
            <a:off x="4023007" y="4009227"/>
            <a:ext cx="426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Optical spectroscopy of atoms</a:t>
            </a:r>
            <a:endParaRPr lang="en-GB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304280">
            <a:off x="4417364" y="5449387"/>
            <a:ext cx="426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Optical spectroscopy of atoms</a:t>
            </a:r>
            <a:endParaRPr lang="en-GB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2" y="4763087"/>
            <a:ext cx="1587420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5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 txBox="1">
            <a:spLocks/>
          </p:cNvSpPr>
          <p:nvPr/>
        </p:nvSpPr>
        <p:spPr bwMode="auto">
          <a:xfrm>
            <a:off x="770570" y="980728"/>
            <a:ext cx="763297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 smtClean="0"/>
              <a:t>Quantum Sensors</a:t>
            </a:r>
            <a:endParaRPr lang="en-GB" altLang="en-US" sz="3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dirty="0" smtClean="0"/>
          </a:p>
          <a:p>
            <a:pPr marL="571500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dirty="0" smtClean="0"/>
              <a:t>Cold atom interferometers</a:t>
            </a:r>
          </a:p>
          <a:p>
            <a:pPr marL="1314450" lvl="1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sz="2400" dirty="0" smtClean="0"/>
              <a:t>Gravity, magnetic field, time, rotation</a:t>
            </a:r>
          </a:p>
          <a:p>
            <a:pPr marL="571500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dirty="0" smtClean="0"/>
              <a:t>Ion trap </a:t>
            </a:r>
          </a:p>
          <a:p>
            <a:pPr marL="1314450" lvl="1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sz="2400" dirty="0" smtClean="0"/>
              <a:t>Magnetic field, time </a:t>
            </a:r>
          </a:p>
          <a:p>
            <a:pPr marL="571500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dirty="0" smtClean="0"/>
              <a:t>Atomic vapour cell </a:t>
            </a:r>
          </a:p>
          <a:p>
            <a:pPr marL="1314450" lvl="1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sz="2400" dirty="0" smtClean="0"/>
              <a:t>Magnetic field</a:t>
            </a:r>
          </a:p>
          <a:p>
            <a:pPr marL="571500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dirty="0" smtClean="0"/>
              <a:t>Nitrogen vacancy centres in diamond</a:t>
            </a:r>
          </a:p>
          <a:p>
            <a:pPr marL="1314450" lvl="1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sz="2400" dirty="0" smtClean="0"/>
              <a:t>Magnetic field, electric field, temperature</a:t>
            </a:r>
          </a:p>
        </p:txBody>
      </p:sp>
      <p:pic>
        <p:nvPicPr>
          <p:cNvPr id="1026" name="Picture 2" descr="http://jimsmith.uk/qthub/wp-content/uploads/2016/03/11559-QT-HUB-logo-RGB-black-500p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19" y="238009"/>
            <a:ext cx="3655147" cy="103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2" y="4763087"/>
            <a:ext cx="1587420" cy="5040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80603" y="2736502"/>
            <a:ext cx="19988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 atom or many?</a:t>
            </a:r>
            <a:endParaRPr lang="en-GB" sz="2800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67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 txBox="1">
            <a:spLocks/>
          </p:cNvSpPr>
          <p:nvPr/>
        </p:nvSpPr>
        <p:spPr bwMode="auto">
          <a:xfrm>
            <a:off x="755452" y="332656"/>
            <a:ext cx="5976788" cy="171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 smtClean="0"/>
              <a:t>Quantum Sensors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 smtClean="0"/>
              <a:t>for gravity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 smtClean="0"/>
              <a:t>(also time, rotation and magnetic fields)</a:t>
            </a:r>
            <a:endParaRPr lang="en-GB" altLang="en-US" sz="2800" dirty="0"/>
          </a:p>
        </p:txBody>
      </p:sp>
      <p:pic>
        <p:nvPicPr>
          <p:cNvPr id="1026" name="Picture 2" descr="http://jimsmith.uk/qthub/wp-content/uploads/2016/03/11559-QT-HUB-logo-RGB-black-500p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19" y="238009"/>
            <a:ext cx="3655147" cy="103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97781" y="3092913"/>
            <a:ext cx="2112406" cy="25087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2867" y="2564904"/>
            <a:ext cx="2721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n-lt"/>
              </a:rPr>
              <a:t>UK cost of digging up the roads : £5bn/</a:t>
            </a:r>
            <a:r>
              <a:rPr lang="en-GB" sz="2000" dirty="0" err="1" smtClean="0">
                <a:latin typeface="+mn-lt"/>
              </a:rPr>
              <a:t>yr</a:t>
            </a:r>
            <a:endParaRPr lang="en-GB" sz="2000" dirty="0">
              <a:latin typeface="+mn-lt"/>
            </a:endParaRPr>
          </a:p>
        </p:txBody>
      </p:sp>
      <p:pic>
        <p:nvPicPr>
          <p:cNvPr id="8" name="Picture 2" descr="C:\Users\bongsk\AppData\Local\Microsoft\Windows\Temporary Internet Files\Content.IE5\TRPYSRQO\Petroleum_drilling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885045"/>
            <a:ext cx="2981459" cy="181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.telegraph.co.uk/multimedia/archive/03459/St_Albans_sinkhole_3459764b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2204864"/>
            <a:ext cx="2376264" cy="158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4C21A44D-BB9D-4EBD-9DA0-B7CFD3699E45}" type="slidenum">
              <a:rPr lang="en-US" altLang="en-US" sz="14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 smtClean="0">
              <a:latin typeface="Times New Roman" panose="02020603050405020304" pitchFamily="18" charset="0"/>
            </a:endParaRPr>
          </a:p>
        </p:txBody>
      </p:sp>
      <p:sp>
        <p:nvSpPr>
          <p:cNvPr id="10244" name="AutoShape 6" descr="data:image/jpeg;base64,/9j/4AAQSkZJRgABAQAAAQABAAD/2wCEAAkGBxMQEhQUEhQQFhQVFxUYGBYYFBUYFRgZGBQXFxQXFBcYHCggHBwlGxQUJDEhJSkrLi4uFx8zODMtNygtLiwBCgoKDg0OGhAQGy0kICQsLSwvLC8tNDcsLCw3LSwsLCwsMiwvLCwsLDEsNiwsLDcsLCwsLC8sLCw0LCwsLCwsLP/AABEIAKAAoAMBIgACEQEDEQH/xAAcAAEAAgMBAQEAAAAAAAAAAAAABQYDBAcBAgj/xABIEAABAwIEAgUIBwQGCwAAAAABAAIDBBEFEiExBkETUWFxsQciMkJygZHBFCMzUoKh0SSSk6MVQ2KzwtIWFzREU2Rzg7Lw8f/EABoBAQADAQEBAAAAAAAAAAAAAAACAwQBBQb/xAAvEQACAgECAgYLAQEAAAAAAAAAAQIDEQQxEiEFQUJRcZETFCIyM1JhgZKhwbEV/9oADAMBAAIRAxEAPwDuKIiAIiIAiKvce1b4aORzHFpu0XGhsTrYrqWXgG9X49TwEiSRoI3AuT+ShajyiULPXefw/qvz3Utle4lwlcCT949ywVeFTEDJE8C3JpC0xoj1sHfn+VOjHqzH3R/N6x/62KL7s38v/OuAUmCVA3jeAt92Ez2sI3fkp+hq+Y5z7juTPKtRH1Zv5f8AnWdnlOoTuZR+EfIr88TYHO132ZPdY+ClDTyAWLJOXqlcdNfUxzP0BScfUEu01u9pCsNJVxyjNG5rh1g+K/J1ZTym1mSdXokqz+SvEpoapoLnjM9oLSSLguAOh3GqhOhJZTB+kUXgXqzHQiIgCIiAIiIAiIgC16+jZMwskaHNPIi4vyK2FiqZgxpceSA5riGDua4hoGhttpp2LRbhUhOwB7GXVkqg55vmIJJOnasLMO5kknvKhKSZYkyGhwiS/wA8rfDMpEYS4gfWCw2+qb8fSW2cJadwszcP6iR3ErmUSwyuDCZXuOR2ax6gDvva62arCJhvlP4B+ql/6Gb2rKMPI2c8e8omg0yqyYXINwPcLK0cG4OLlzw1wbYgEah24KSUh5uf8Vt4DL0DiDezt/kV1SRFplrCLwL1TKwiIgCIiAIiIAiIgCg8cnuQ3kPFTiqeLSfWuv1qMnhEoLmY2BbUbQtWF4WfpVQXmy1qztiWvBMOa3c91JEWzGY146NfbiV4T3oDXexakzQFmmmWjUSrhIsuEzZmW5t0/RbqheHHXD/w/NTSvWxnluERF04EREAREQBERAFzbjSqq2VDhBDE9t93SZeQ5WK6SqXxCy87u/5BZdZc6q+KKyX6eKlLDKxS1WJHeClH/ecfkt1ktfzjpv4jlMQU5t1dvUo2arMbryzwMbc7vaNM1x+WiwVanV2+7BeRbZCqO8mvuZqd1ZzbB+85SjJ6lo1bD8XKs0fE9LE4dJWwSaAaF2lr3sALEm4Gu2Xt0+JuMKGLJnqyRpcBr/Otl1GuhOU39pbIw177C/Eoca32n5lmkrqrkyD3lyxyVVa4GzaYHvefkqi7jvDbRj6TJdjMpPRyecc0Zzb/ANh41v6fxzUvGdC5hDaw3zMOYskBsDqD3rvo+kOuK/E7GNXVJ+ZI1QxDkaP39Ko6f+kv+R/nLZpOIKR5A+nQbN/rLEmzs3pNFgbt/NTAZnYHeYb/AHXBzfc4brHfdrq94r8TRCFT635kzwT0nRO6Xo82Yehe23b3qxqF4XFmP9oeAU0vTpk5VqTMliSm0giIrSAREQBERAEREAXNvKHiz6RlRMwNLmOaBm287KL/AJrpJXJ/LB/s1V1Xj8Qq5xUpQT70WV9ZzBuM1Vbcu6efVoIDy2JpebMFmAWJOgu4KQPD1a17Y/otHHIWSSDOGufljAzkkuOvnDdW+OFgiDg+7yMIzMykZA15ynNsb3Og2t2r3D4ojilUYWSB2SqEjnFpzPI2aGjQDXfU3XtxmknwrYz2SSKphf011OakSxtjbIIyBFC11yARazNvOHNWLGKHEWRUrm1Un7Q4Nble4WLgCA7Qdu3UVtYNhcn9Guj6OTMaiJ2XKc3oM1tvyVsNQxkTekGlPTsqG+0wzNd/hClbYovKS3/hTVZKax9P6c+lwbExWfRBiEuYMzl/SS5ALX158kp8NxFz6qIz53Uwu/MGuzAC/mZmm+nX1q010V5KySR/RuNHBGZC0nK6VmW9m6k6O2UkycQ1FTUCxa+GnkJtoWueGuNj3OUHc8bLbu6yUW0/v+jlOKYPW+eTFSzZGROdeOO4E32ZGUN1Nj3KFqBVYeRLEx8Lh6ZjLzG12Yjo5gQW300F+a7U6BsdRUw+q5lFDc+zIGH4gLn/ABPM59NXRsJaYqipc5pack0T6hpL2HbOx7QOeju1FZxrDSLk+Z2nhKQuizHdwYT3lgJU6q/wX9g32Yv7tqsC8eCwiye4REUiIREQBERAEREAXKPK+P2ar23j79xuurrn/HGFsqjLC8uAksLjcEWIIB7VVZNQcZPqaLao8TaOOx8XSnRrWNBbTNO7j+z3MZudrk3K3JOK6qV4c6eS4zWy5W2zWzWygb2C8reAqiAm0YqG8nRPySe9rgR4qDqqGON1pJZ4D1TUzh8HMcb9+UL6DT36ezbDM2oom1yeC6YLUyTOI6WY+s4maS52aT6WtgArBitHCGtDJWvzNALS/MQL+jYHa/Ky57hMOV1462lB2vncw2O485qk6vDnZbiajv19MNfeQrpShxLDx9jGtHNxeWyxU1LE55FRN0YuHHNJYuIHmmzj8NFr4lIY2nz3lrxYfWO1a3a4vbLc7bKmT4c4+lUYf75x+i2GtaB9ZW0zrAAEPkksOoWbe2qk3HOc/orr0cl358TPiHEMzSXCV5JdG43N7mI3jvfWwPJQ2IcXTSQSQuEZ6Rz3GS3ngSPD5WN5ZXOaCtqPB/pH2La2p/6cPRx/xXl3/ip/CfJo95DqkMgjFiY2uL5XdjnnRvbb3WWbU6rT1xzLBvpoknjc7PwUb07fZj/u2qwqD4VYGxua0WaC0AdQyqcXhVyUo5RomsSCIimQCIiAIiIAiIgCpnEbLzHvHgrmqfjzbzO93gsHSPwTRpniZowvDAXONgNSeoLejxKDIXOkZlvlN9rkXsQexQuKi8T4gRnkFgL2vdzWn83D4rVmjuWlpveoD87HszuZ0ZEWXMbX1IHslefoE8uWD0/RV2L2pYLHJRUT2te6OlLXmzXFjPOPYbdiwVfD9ESWdBTkixLcovbrso7F4panzmhto2Dow6RvSFxLS57Q3Qn0BuN+1boqbTyPe02eI2tOZlha+a+vWD+6Vu1Mp8Lw2ilaeCWVLnz5cvpgxN4foWf7tTfw2lSNFBCz7OGJvUWsaPALGZWuIIIIOxGoPcthk4AJNgBzXmetXYw5M46o74PqaoKjKmRfNXizBoLk9XPvtv8AkouTEy4/Zv8AeHfNqyWK6b5llaiXbhM+Y/vHgp1QXCR+rd3jwU6vqNN8KPgeZd77CIivKgiIgCIiAIiIAqdjjvr3f+8griuIeU/EJ6ese6N72A21HonzR16Km7TPUR4E8FtMuGWS21VEyWxeL221Itf/AOBZ4cNhsQAQDvYnaxBb3WJXKaPjqsGhdG7vYPkpqi41qHepEevR3x0Kor6H1tXOLXmW2aunaRfmYTACMuYEG4sdj5l7d/RtuOeq+X4REGkAvtYDfUAZ9Ad9ekdfvVeZjFQ12rIHC9rtc7e5HM/2SpMV01gSxmpt6XcP8QUp9H66e/8ApWtbpo7t+RIUdMGtDbkhoAF9/ett0IaFXjiNQw3ayIjtcf17VrTY5Unf6K0X+9e2l+tQh0Nfj2ks+J3/AKlMn7LePA1agVAABmyaG4N9SQMxBa37zSR2OWKKFzj6RIsRs43u0C7nPA2sbWCisZ4tq4jlD4D2sAP5qqux+qmflMshvs1unwDRdXvoS9rLaSLa9dW3yTP0Pwg67H9hHgp9UjyVU72Uz87SCXNOu/o81d1bCv0cVHOcGayXFJsIiKRAIiIAiIgCIiAKn45EHTPBFwevuCuCr3EcFnNfyOh7xt+Xgoy2JR3KvJw7TP1MMX7oHgvj/RGl/wCGB3EhS7HrM1yirpraT8ybhF7ohRwpTjZrv3itmPAYm6WdbvKlQV93U/WbfmZW9NU+yiDPDsRvcO131QcLU33L95Km7rwuXPWbX2mI6aqO0UQ7eGqUf1MfvF/FbUVCyP0Gtb3ADwW456wveoOcpbstUUtkTPDgsH/h+amVH4LDljufWN/dyUgrFsVPcIiLpwIiIAiIgCIiALFUwCRpa4aFZUQFKxOifT3JBLPvgafiHLwWlFXNOzh8V0JaNTg1PIbvijJ68oB+IVbr7ian3lSFUOsLIKgdYU3JwnSn1HN9l7h81hPB8HJ0w/H+oUeCRLjRFfSR1hfLqodYUu3hCDm6Y/j/AEC2IeF6ZvqF3tOcfmnAxxorT61t7X1OwG57gpvCsJc8h0gLW8mnc945BTlNRRxfZsY32WgH3kLYU1DBFzPAvURTIBERAERE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/>
          </a:p>
        </p:txBody>
      </p:sp>
      <p:sp>
        <p:nvSpPr>
          <p:cNvPr id="10245" name="AutoShape 8" descr="data:image/jpeg;base64,/9j/4AAQSkZJRgABAQAAAQABAAD/2wCEAAkGBxMQEhQUEhQQFhQVFxUYGBYYFBUYFRgZGBQXFxQXFBcYHCggHBwlGxQUJDEhJSkrLi4uFx8zODMtNygtLiwBCgoKDg0OGhAQGy0kICQsLSwvLC8tNDcsLCw3LSwsLCwsMiwvLCwsLDEsNiwsLDcsLCwsLC8sLCw0LCwsLCwsLP/AABEIAKAAoAMBIgACEQEDEQH/xAAcAAEAAgMBAQEAAAAAAAAAAAAABQYDBAcBAgj/xABIEAABAwIEAgUIBwQGCwAAAAABAAIDBBEFEiExBkETUWFxsQciMkJygZHBFCMzUoKh0SSSk6MVQ2KzwtIWFzREU2Rzg7Lw8f/EABoBAQADAQEBAAAAAAAAAAAAAAACAwQBBQb/xAAvEQACAgECAgYLAQEAAAAAAAAAAQIDEQQxEiEFQUJRcZETFCIyM1JhgZKhwbEV/9oADAMBAAIRAxEAPwDuKIiAIiIAiKvce1b4aORzHFpu0XGhsTrYrqWXgG9X49TwEiSRoI3AuT+ShajyiULPXefw/qvz3Utle4lwlcCT949ywVeFTEDJE8C3JpC0xoj1sHfn+VOjHqzH3R/N6x/62KL7s38v/OuAUmCVA3jeAt92Ez2sI3fkp+hq+Y5z7juTPKtRH1Zv5f8AnWdnlOoTuZR+EfIr88TYHO132ZPdY+ClDTyAWLJOXqlcdNfUxzP0BScfUEu01u9pCsNJVxyjNG5rh1g+K/J1ZTym1mSdXokqz+SvEpoapoLnjM9oLSSLguAOh3GqhOhJZTB+kUXgXqzHQiIgCIiAIiIAiIgC16+jZMwskaHNPIi4vyK2FiqZgxpceSA5riGDua4hoGhttpp2LRbhUhOwB7GXVkqg55vmIJJOnasLMO5kknvKhKSZYkyGhwiS/wA8rfDMpEYS4gfWCw2+qb8fSW2cJadwszcP6iR3ErmUSwyuDCZXuOR2ax6gDvva62arCJhvlP4B+ql/6Gb2rKMPI2c8e8omg0yqyYXINwPcLK0cG4OLlzw1wbYgEah24KSUh5uf8Vt4DL0DiDezt/kV1SRFplrCLwL1TKwiIgCIiAIiIAiIgCg8cnuQ3kPFTiqeLSfWuv1qMnhEoLmY2BbUbQtWF4WfpVQXmy1qztiWvBMOa3c91JEWzGY146NfbiV4T3oDXexakzQFmmmWjUSrhIsuEzZmW5t0/RbqheHHXD/w/NTSvWxnluERF04EREAREQBERAFzbjSqq2VDhBDE9t93SZeQ5WK6SqXxCy87u/5BZdZc6q+KKyX6eKlLDKxS1WJHeClH/ecfkt1ktfzjpv4jlMQU5t1dvUo2arMbryzwMbc7vaNM1x+WiwVanV2+7BeRbZCqO8mvuZqd1ZzbB+85SjJ6lo1bD8XKs0fE9LE4dJWwSaAaF2lr3sALEm4Gu2Xt0+JuMKGLJnqyRpcBr/Otl1GuhOU39pbIw177C/Eoca32n5lmkrqrkyD3lyxyVVa4GzaYHvefkqi7jvDbRj6TJdjMpPRyecc0Zzb/ANh41v6fxzUvGdC5hDaw3zMOYskBsDqD3rvo+kOuK/E7GNXVJ+ZI1QxDkaP39Ko6f+kv+R/nLZpOIKR5A+nQbN/rLEmzs3pNFgbt/NTAZnYHeYb/AHXBzfc4brHfdrq94r8TRCFT635kzwT0nRO6Xo82Yehe23b3qxqF4XFmP9oeAU0vTpk5VqTMliSm0giIrSAREQBERAEREAXNvKHiz6RlRMwNLmOaBm287KL/AJrpJXJ/LB/s1V1Xj8Qq5xUpQT70WV9ZzBuM1Vbcu6efVoIDy2JpebMFmAWJOgu4KQPD1a17Y/otHHIWSSDOGufljAzkkuOvnDdW+OFgiDg+7yMIzMykZA15ynNsb3Og2t2r3D4ojilUYWSB2SqEjnFpzPI2aGjQDXfU3XtxmknwrYz2SSKphf011OakSxtjbIIyBFC11yARazNvOHNWLGKHEWRUrm1Un7Q4Nble4WLgCA7Qdu3UVtYNhcn9Guj6OTMaiJ2XKc3oM1tvyVsNQxkTekGlPTsqG+0wzNd/hClbYovKS3/hTVZKax9P6c+lwbExWfRBiEuYMzl/SS5ALX158kp8NxFz6qIz53Uwu/MGuzAC/mZmm+nX1q010V5KySR/RuNHBGZC0nK6VmW9m6k6O2UkycQ1FTUCxa+GnkJtoWueGuNj3OUHc8bLbu6yUW0/v+jlOKYPW+eTFSzZGROdeOO4E32ZGUN1Nj3KFqBVYeRLEx8Lh6ZjLzG12Yjo5gQW300F+a7U6BsdRUw+q5lFDc+zIGH4gLn/ABPM59NXRsJaYqipc5pack0T6hpL2HbOx7QOeju1FZxrDSLk+Z2nhKQuizHdwYT3lgJU6q/wX9g32Yv7tqsC8eCwiye4REUiIREQBERAEREAXKPK+P2ar23j79xuurrn/HGFsqjLC8uAksLjcEWIIB7VVZNQcZPqaLao8TaOOx8XSnRrWNBbTNO7j+z3MZudrk3K3JOK6qV4c6eS4zWy5W2zWzWygb2C8reAqiAm0YqG8nRPySe9rgR4qDqqGON1pJZ4D1TUzh8HMcb9+UL6DT36ezbDM2oom1yeC6YLUyTOI6WY+s4maS52aT6WtgArBitHCGtDJWvzNALS/MQL+jYHa/Ky57hMOV1462lB2vncw2O485qk6vDnZbiajv19MNfeQrpShxLDx9jGtHNxeWyxU1LE55FRN0YuHHNJYuIHmmzj8NFr4lIY2nz3lrxYfWO1a3a4vbLc7bKmT4c4+lUYf75x+i2GtaB9ZW0zrAAEPkksOoWbe2qk3HOc/orr0cl358TPiHEMzSXCV5JdG43N7mI3jvfWwPJQ2IcXTSQSQuEZ6Rz3GS3ngSPD5WN5ZXOaCtqPB/pH2La2p/6cPRx/xXl3/ip/CfJo95DqkMgjFiY2uL5XdjnnRvbb3WWbU6rT1xzLBvpoknjc7PwUb07fZj/u2qwqD4VYGxua0WaC0AdQyqcXhVyUo5RomsSCIimQCIiAIiIAiIgCpnEbLzHvHgrmqfjzbzO93gsHSPwTRpniZowvDAXONgNSeoLejxKDIXOkZlvlN9rkXsQexQuKi8T4gRnkFgL2vdzWn83D4rVmjuWlpveoD87HszuZ0ZEWXMbX1IHslefoE8uWD0/RV2L2pYLHJRUT2te6OlLXmzXFjPOPYbdiwVfD9ESWdBTkixLcovbrso7F4panzmhto2Dow6RvSFxLS57Q3Qn0BuN+1boqbTyPe02eI2tOZlha+a+vWD+6Vu1Mp8Lw2ilaeCWVLnz5cvpgxN4foWf7tTfw2lSNFBCz7OGJvUWsaPALGZWuIIIIOxGoPcthk4AJNgBzXmetXYw5M46o74PqaoKjKmRfNXizBoLk9XPvtv8AkouTEy4/Zv8AeHfNqyWK6b5llaiXbhM+Y/vHgp1QXCR+rd3jwU6vqNN8KPgeZd77CIivKgiIgCIiAIiIAqdjjvr3f+8griuIeU/EJ6ese6N72A21HonzR16Km7TPUR4E8FtMuGWS21VEyWxeL221Itf/AOBZ4cNhsQAQDvYnaxBb3WJXKaPjqsGhdG7vYPkpqi41qHepEevR3x0Kor6H1tXOLXmW2aunaRfmYTACMuYEG4sdj5l7d/RtuOeq+X4REGkAvtYDfUAZ9Ad9ekdfvVeZjFQ12rIHC9rtc7e5HM/2SpMV01gSxmpt6XcP8QUp9H66e/8ApWtbpo7t+RIUdMGtDbkhoAF9/ett0IaFXjiNQw3ayIjtcf17VrTY5Unf6K0X+9e2l+tQh0Nfj2ks+J3/AKlMn7LePA1agVAABmyaG4N9SQMxBa37zSR2OWKKFzj6RIsRs43u0C7nPA2sbWCisZ4tq4jlD4D2sAP5qqux+qmflMshvs1unwDRdXvoS9rLaSLa9dW3yTP0Pwg67H9hHgp9UjyVU72Uz87SCXNOu/o81d1bCv0cVHOcGayXFJsIiKRAIiIAiIgCIiAKn45EHTPBFwevuCuCr3EcFnNfyOh7xt+Xgoy2JR3KvJw7TP1MMX7oHgvj/RGl/wCGB3EhS7HrM1yirpraT8ybhF7ohRwpTjZrv3itmPAYm6WdbvKlQV93U/WbfmZW9NU+yiDPDsRvcO131QcLU33L95Km7rwuXPWbX2mI6aqO0UQ7eGqUf1MfvF/FbUVCyP0Gtb3ADwW456wveoOcpbstUUtkTPDgsH/h+amVH4LDljufWN/dyUgrFsVPcIiLpwIiIAiIgCIiALFUwCRpa4aFZUQFKxOifT3JBLPvgafiHLwWlFXNOzh8V0JaNTg1PIbvijJ68oB+IVbr7ian3lSFUOsLIKgdYU3JwnSn1HN9l7h81hPB8HJ0w/H+oUeCRLjRFfSR1hfLqodYUu3hCDm6Y/j/AEC2IeF6ZvqF3tOcfmnAxxorT61t7X1OwG57gpvCsJc8h0gLW8mnc945BTlNRRxfZsY32WgH3kLYU1DBFzPAvURTIBERAEREB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/>
          </a:p>
        </p:txBody>
      </p:sp>
      <p:pic>
        <p:nvPicPr>
          <p:cNvPr id="10246" name="Picture 7" descr="Extreme Proper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916113"/>
            <a:ext cx="69215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Rectangle 10"/>
          <p:cNvSpPr>
            <a:spLocks noChangeArrowheads="1"/>
          </p:cNvSpPr>
          <p:nvPr/>
        </p:nvSpPr>
        <p:spPr bwMode="auto">
          <a:xfrm>
            <a:off x="460375" y="908050"/>
            <a:ext cx="663190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4000" dirty="0"/>
              <a:t>Diamond properties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0" t="-9706" r="-1232" b="-1"/>
          <a:stretch/>
        </p:blipFill>
        <p:spPr bwMode="auto">
          <a:xfrm>
            <a:off x="539552" y="3573015"/>
            <a:ext cx="2993709" cy="2130719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55576" y="2708920"/>
            <a:ext cx="2880320" cy="10142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5000" rIns="90000" bIns="4500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US" sz="2000" dirty="0" err="1" smtClean="0">
                <a:solidFill>
                  <a:srgbClr val="000000"/>
                </a:solidFill>
                <a:latin typeface="Calibri"/>
              </a:rPr>
              <a:t>AOSense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(from Mark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</a:rPr>
              <a:t>Kasevich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lab, Stanford, California, 2010)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6" name="Picture 2" descr="http://jimsmith.uk/qthub/wp-content/uploads/2016/03/11559-QT-HUB-logo-RGB-black-500p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19" y="238009"/>
            <a:ext cx="3655147" cy="103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uquans Absolute Quantum Gravimet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3695791"/>
            <a:ext cx="2765924" cy="203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23928" y="3172906"/>
            <a:ext cx="2918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Muquans</a:t>
            </a:r>
            <a:r>
              <a:rPr lang="en-GB" sz="2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Paris, 2016</a:t>
            </a:r>
            <a:endParaRPr lang="en-GB" sz="2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36" r="35759"/>
          <a:stretch/>
        </p:blipFill>
        <p:spPr>
          <a:xfrm>
            <a:off x="7150419" y="3343611"/>
            <a:ext cx="1886077" cy="24168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25882" y="2348880"/>
            <a:ext cx="1910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Kai Bongs, Birmingham Hub, 2015</a:t>
            </a:r>
            <a:endParaRPr lang="en-GB" sz="2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755452" y="332656"/>
            <a:ext cx="5976788" cy="171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 smtClean="0"/>
              <a:t>Quantum Sensors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 smtClean="0"/>
              <a:t>for gravity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 smtClean="0"/>
              <a:t>(also time, rotation and magnetic fields)</a:t>
            </a:r>
            <a:endParaRPr lang="en-GB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4219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/>
              <a:t>Ion magnetometer</a:t>
            </a:r>
            <a:endParaRPr lang="en-US" sz="3600" b="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307" y="1362277"/>
            <a:ext cx="6157933" cy="298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5133" y="1417637"/>
            <a:ext cx="18669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Z:\#Members\Bjoern\Pictures\New folder\2D Array detailed.t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108" y="3961587"/>
            <a:ext cx="1873221" cy="17478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609329" y="5063132"/>
            <a:ext cx="1746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N-ion array chip fabricated by B. Lekitsch, Sussex</a:t>
            </a:r>
            <a:endParaRPr lang="en-GB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634" y="581301"/>
            <a:ext cx="1147583" cy="49059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615996" y="160011"/>
            <a:ext cx="1275348" cy="1257626"/>
            <a:chOff x="7295604" y="122237"/>
            <a:chExt cx="1664409" cy="161796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260648"/>
              <a:ext cx="1507693" cy="147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 bwMode="auto">
            <a:xfrm>
              <a:off x="7295604" y="122237"/>
              <a:ext cx="451396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48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 txBox="1">
            <a:spLocks/>
          </p:cNvSpPr>
          <p:nvPr/>
        </p:nvSpPr>
        <p:spPr bwMode="auto">
          <a:xfrm>
            <a:off x="827584" y="359973"/>
            <a:ext cx="8820150" cy="171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 smtClean="0">
                <a:cs typeface="Arial" panose="020B0604020202020204" pitchFamily="34" charset="0"/>
              </a:rPr>
              <a:t>Atomic vapour cells for sensing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 smtClean="0"/>
              <a:t>magnetic fields</a:t>
            </a:r>
            <a:endParaRPr lang="en-GB" altLang="en-US" sz="4400" dirty="0">
              <a:cs typeface="Arial" panose="020B0604020202020204" pitchFamily="34" charset="0"/>
            </a:endParaRPr>
          </a:p>
        </p:txBody>
      </p:sp>
      <p:pic>
        <p:nvPicPr>
          <p:cNvPr id="8" name="Picture 2" descr="http://www.twinleaf.com/static/images/SERF-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966230"/>
            <a:ext cx="2073134" cy="146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0121" y="2629229"/>
            <a:ext cx="24669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88499" y="2385111"/>
            <a:ext cx="1357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Twinleaf:</a:t>
            </a:r>
            <a:endParaRPr lang="en-GB" sz="24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3950285"/>
            <a:ext cx="4758575" cy="106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555776" y="4040869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QuSpin</a:t>
            </a:r>
            <a:r>
              <a:rPr lang="en-GB" sz="2400" dirty="0" smtClean="0"/>
              <a:t>:</a:t>
            </a:r>
            <a:endParaRPr lang="en-GB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11560" y="5397835"/>
            <a:ext cx="7687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Very good sensitivity in zero magnetic field (with magnetic shielding)</a:t>
            </a:r>
          </a:p>
        </p:txBody>
      </p:sp>
    </p:spTree>
    <p:extLst>
      <p:ext uri="{BB962C8B-B14F-4D97-AF65-F5344CB8AC3E}">
        <p14:creationId xmlns:p14="http://schemas.microsoft.com/office/powerpoint/2010/main" val="405591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8" y="1628775"/>
            <a:ext cx="7200900" cy="4968875"/>
          </a:xfrm>
        </p:spPr>
        <p:txBody>
          <a:bodyPr rtlCol="0">
            <a:noAutofit/>
          </a:bodyPr>
          <a:lstStyle/>
          <a:p>
            <a:pPr marL="914400" lvl="2" indent="0" eaLnBrk="1" fontAlgn="auto" hangingPunct="1">
              <a:spcAft>
                <a:spcPts val="0"/>
              </a:spcAft>
              <a:buNone/>
              <a:defRPr/>
            </a:pPr>
            <a:endParaRPr lang="en-GB" sz="2800" dirty="0"/>
          </a:p>
          <a:p>
            <a:pPr marL="914400" lvl="2" indent="0" eaLnBrk="1" fontAlgn="auto" hangingPunct="1">
              <a:spcAft>
                <a:spcPts val="0"/>
              </a:spcAft>
              <a:buNone/>
              <a:defRPr/>
            </a:pPr>
            <a:r>
              <a:rPr lang="en-GB" sz="2800" dirty="0" smtClean="0"/>
              <a:t>1. Properties</a:t>
            </a:r>
            <a:endParaRPr lang="en-GB" sz="2800" dirty="0" smtClean="0"/>
          </a:p>
          <a:p>
            <a:pPr marL="1828800" lvl="3" indent="-457200" eaLnBrk="1" fontAlgn="auto" hangingPunct="1">
              <a:spcAft>
                <a:spcPts val="0"/>
              </a:spcAft>
              <a:buFont typeface="Arial" panose="020B0604020202020204" pitchFamily="34" charset="0"/>
              <a:buAutoNum type="alphaLcParenR"/>
              <a:defRPr/>
            </a:pPr>
            <a:r>
              <a:rPr lang="en-GB" dirty="0" smtClean="0"/>
              <a:t>Geometric structure</a:t>
            </a:r>
          </a:p>
          <a:p>
            <a:pPr marL="1828800" lvl="3" indent="-457200" eaLnBrk="1" fontAlgn="auto" hangingPunct="1">
              <a:spcAft>
                <a:spcPts val="0"/>
              </a:spcAft>
              <a:buFont typeface="Arial" panose="020B0604020202020204" pitchFamily="34" charset="0"/>
              <a:buAutoNum type="alphaLcParenR"/>
              <a:defRPr/>
            </a:pPr>
            <a:r>
              <a:rPr lang="en-GB" dirty="0" smtClean="0"/>
              <a:t>Optical properties</a:t>
            </a:r>
          </a:p>
          <a:p>
            <a:pPr marL="1828800" lvl="3" indent="-457200" eaLnBrk="1" fontAlgn="auto" hangingPunct="1">
              <a:spcAft>
                <a:spcPts val="0"/>
              </a:spcAft>
              <a:buFont typeface="Arial" panose="020B0604020202020204" pitchFamily="34" charset="0"/>
              <a:buAutoNum type="alphaLcParenR"/>
              <a:defRPr/>
            </a:pPr>
            <a:r>
              <a:rPr lang="en-GB" dirty="0" smtClean="0"/>
              <a:t>Spin properties</a:t>
            </a:r>
          </a:p>
          <a:p>
            <a:pPr marL="1828800" lvl="3" indent="-457200" eaLnBrk="1" fontAlgn="auto" hangingPunct="1">
              <a:spcAft>
                <a:spcPts val="0"/>
              </a:spcAft>
              <a:buFont typeface="Arial" panose="020B0604020202020204" pitchFamily="34" charset="0"/>
              <a:buAutoNum type="alphaLcParenR"/>
              <a:defRPr/>
            </a:pPr>
            <a:r>
              <a:rPr lang="en-GB" dirty="0" smtClean="0"/>
              <a:t>Energy levels and transitions</a:t>
            </a:r>
          </a:p>
          <a:p>
            <a:pPr marL="1828800" lvl="3" indent="-457200" eaLnBrk="1" fontAlgn="auto" hangingPunct="1">
              <a:spcAft>
                <a:spcPts val="0"/>
              </a:spcAft>
              <a:buFont typeface="Arial" panose="020B0604020202020204" pitchFamily="34" charset="0"/>
              <a:buAutoNum type="alphaLcParenR"/>
              <a:defRPr/>
            </a:pPr>
            <a:endParaRPr lang="en-GB" dirty="0" smtClean="0"/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800" dirty="0" smtClean="0"/>
              <a:t>2. Magnetometry</a:t>
            </a: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611560" y="631379"/>
            <a:ext cx="8532440" cy="12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 smtClean="0">
                <a:cs typeface="Arial" panose="020B0604020202020204" pitchFamily="34" charset="0"/>
              </a:rPr>
              <a:t>Nitrogen-Vacancy Centres</a:t>
            </a:r>
            <a:endParaRPr lang="en-GB" altLang="en-US" sz="4400" dirty="0"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219700" y="1628775"/>
            <a:ext cx="3673475" cy="3259138"/>
            <a:chOff x="5219700" y="1916113"/>
            <a:chExt cx="3673475" cy="3259137"/>
          </a:xfrm>
        </p:grpSpPr>
        <p:pic>
          <p:nvPicPr>
            <p:cNvPr id="7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9700" y="2420938"/>
              <a:ext cx="3673475" cy="275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31"/>
            <p:cNvSpPr txBox="1">
              <a:spLocks noChangeArrowheads="1"/>
            </p:cNvSpPr>
            <p:nvPr/>
          </p:nvSpPr>
          <p:spPr bwMode="auto">
            <a:xfrm>
              <a:off x="5364163" y="1916113"/>
              <a:ext cx="33226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/>
                <a:t>Nitrogen-vacancy (NV</a:t>
              </a:r>
              <a:r>
                <a:rPr lang="en-GB" altLang="en-US" sz="2000" baseline="30000"/>
                <a:t>-</a:t>
              </a:r>
              <a:r>
                <a:rPr lang="en-GB" altLang="en-US" sz="2000"/>
                <a:t>) centre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165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219700" y="1628775"/>
            <a:ext cx="3673475" cy="3259138"/>
            <a:chOff x="5219700" y="1916113"/>
            <a:chExt cx="3673475" cy="3259137"/>
          </a:xfrm>
        </p:grpSpPr>
        <p:pic>
          <p:nvPicPr>
            <p:cNvPr id="20496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9700" y="2420938"/>
              <a:ext cx="3673475" cy="275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7" name="TextBox 31"/>
            <p:cNvSpPr txBox="1">
              <a:spLocks noChangeArrowheads="1"/>
            </p:cNvSpPr>
            <p:nvPr/>
          </p:nvSpPr>
          <p:spPr bwMode="auto">
            <a:xfrm>
              <a:off x="5364163" y="1916113"/>
              <a:ext cx="33226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/>
                <a:t>Nitrogen-vacancy (NV</a:t>
              </a:r>
              <a:r>
                <a:rPr lang="en-GB" altLang="en-US" sz="2000" baseline="30000"/>
                <a:t>-</a:t>
              </a:r>
              <a:r>
                <a:rPr lang="en-GB" altLang="en-US" sz="2000"/>
                <a:t>) centre</a:t>
              </a:r>
            </a:p>
          </p:txBody>
        </p:sp>
      </p:grpSp>
      <p:sp>
        <p:nvSpPr>
          <p:cNvPr id="20483" name="Title 1"/>
          <p:cNvSpPr txBox="1">
            <a:spLocks/>
          </p:cNvSpPr>
          <p:nvPr/>
        </p:nvSpPr>
        <p:spPr bwMode="auto">
          <a:xfrm>
            <a:off x="755576" y="539750"/>
            <a:ext cx="7931224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Geometric structure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20484" name="Rectangle 15"/>
          <p:cNvSpPr>
            <a:spLocks noChangeArrowheads="1"/>
          </p:cNvSpPr>
          <p:nvPr/>
        </p:nvSpPr>
        <p:spPr bwMode="auto">
          <a:xfrm>
            <a:off x="751635" y="4579938"/>
            <a:ext cx="3492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Diamond, from John Singleton</a:t>
            </a:r>
          </a:p>
        </p:txBody>
      </p:sp>
      <p:pic>
        <p:nvPicPr>
          <p:cNvPr id="20485" name="Picture 2" descr="C:\Users\Admin\Documents\Teaching\CMP\Oxford CMP major option C3\CMP Singleton book\singleton diamond crystal stru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16" y="1754981"/>
            <a:ext cx="338613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334000" y="2359025"/>
            <a:ext cx="3606800" cy="3495675"/>
            <a:chOff x="5334000" y="2646363"/>
            <a:chExt cx="3606502" cy="3495735"/>
          </a:xfrm>
        </p:grpSpPr>
        <p:sp>
          <p:nvSpPr>
            <p:cNvPr id="20488" name="TextBox 3"/>
            <p:cNvSpPr txBox="1">
              <a:spLocks noChangeArrowheads="1"/>
            </p:cNvSpPr>
            <p:nvPr/>
          </p:nvSpPr>
          <p:spPr bwMode="auto">
            <a:xfrm>
              <a:off x="6637338" y="5741988"/>
              <a:ext cx="16417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/>
                <a:t>Carbon atoms</a:t>
              </a:r>
            </a:p>
          </p:txBody>
        </p:sp>
        <p:sp>
          <p:nvSpPr>
            <p:cNvPr id="20489" name="TextBox 10"/>
            <p:cNvSpPr txBox="1">
              <a:spLocks noChangeArrowheads="1"/>
            </p:cNvSpPr>
            <p:nvPr/>
          </p:nvSpPr>
          <p:spPr bwMode="auto">
            <a:xfrm>
              <a:off x="5334000" y="2646363"/>
              <a:ext cx="1465263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/>
                <a:t>Missing carbon</a:t>
              </a:r>
            </a:p>
          </p:txBody>
        </p:sp>
        <p:sp>
          <p:nvSpPr>
            <p:cNvPr id="20490" name="TextBox 11"/>
            <p:cNvSpPr txBox="1">
              <a:spLocks noChangeArrowheads="1"/>
            </p:cNvSpPr>
            <p:nvPr/>
          </p:nvSpPr>
          <p:spPr bwMode="auto">
            <a:xfrm>
              <a:off x="7740352" y="2852738"/>
              <a:ext cx="12001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/>
                <a:t>Nitrogen atom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6211815" y="3244861"/>
              <a:ext cx="547642" cy="3349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7361071" y="2805116"/>
              <a:ext cx="446050" cy="2000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6499129" y="4664111"/>
              <a:ext cx="304775" cy="10779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7510283" y="4724437"/>
              <a:ext cx="446050" cy="10318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7308687" y="5097505"/>
              <a:ext cx="0" cy="6445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704165" y="5069682"/>
            <a:ext cx="451553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700" b="1" dirty="0">
                <a:solidFill>
                  <a:srgbClr val="000000"/>
                </a:solidFill>
                <a:latin typeface="+mn-lt"/>
              </a:rPr>
              <a:t>NV</a:t>
            </a:r>
            <a:r>
              <a:rPr lang="en-GB" sz="1700" b="1" baseline="30000" dirty="0">
                <a:solidFill>
                  <a:srgbClr val="000000"/>
                </a:solidFill>
                <a:latin typeface="+mn-lt"/>
              </a:rPr>
              <a:t>-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 Review paper: 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Phys Rep 528, 1 (2013)</a:t>
            </a:r>
            <a:endParaRPr lang="en-GB" sz="17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750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 txBox="1">
            <a:spLocks/>
          </p:cNvSpPr>
          <p:nvPr/>
        </p:nvSpPr>
        <p:spPr bwMode="auto">
          <a:xfrm>
            <a:off x="662880" y="539750"/>
            <a:ext cx="8229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Optical properties of NV</a:t>
            </a:r>
            <a:r>
              <a:rPr lang="en-GB" altLang="en-US" sz="4400" baseline="30000" dirty="0">
                <a:cs typeface="Arial" panose="020B0604020202020204" pitchFamily="34" charset="0"/>
              </a:rPr>
              <a:t>-</a:t>
            </a:r>
            <a:r>
              <a:rPr lang="en-GB" altLang="en-US" sz="4400" dirty="0">
                <a:cs typeface="Arial" panose="020B0604020202020204" pitchFamily="34" charset="0"/>
              </a:rPr>
              <a:t> centres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 t="10957" r="28793" b="1135"/>
          <a:stretch>
            <a:fillRect/>
          </a:stretch>
        </p:blipFill>
        <p:spPr bwMode="auto">
          <a:xfrm>
            <a:off x="1045500" y="2506390"/>
            <a:ext cx="2881313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1045500" y="1793602"/>
            <a:ext cx="2881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Photograph by Jon Newland (Warwick)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93" y="1988840"/>
            <a:ext cx="4032448" cy="315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6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 txBox="1">
            <a:spLocks/>
          </p:cNvSpPr>
          <p:nvPr/>
        </p:nvSpPr>
        <p:spPr bwMode="auto">
          <a:xfrm>
            <a:off x="662880" y="539750"/>
            <a:ext cx="8229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Optical properties of NV</a:t>
            </a:r>
            <a:r>
              <a:rPr lang="en-GB" altLang="en-US" sz="4400" baseline="30000" dirty="0">
                <a:cs typeface="Arial" panose="020B0604020202020204" pitchFamily="34" charset="0"/>
              </a:rPr>
              <a:t>-</a:t>
            </a:r>
            <a:r>
              <a:rPr lang="en-GB" altLang="en-US" sz="4400" dirty="0">
                <a:cs typeface="Arial" panose="020B0604020202020204" pitchFamily="34" charset="0"/>
              </a:rPr>
              <a:t> centres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5156200" y="1628775"/>
            <a:ext cx="3035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Confocal microscope image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28825"/>
            <a:ext cx="3754760" cy="3754760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 t="10957" r="28793" b="1135"/>
          <a:stretch>
            <a:fillRect/>
          </a:stretch>
        </p:blipFill>
        <p:spPr bwMode="auto">
          <a:xfrm>
            <a:off x="1045500" y="2506390"/>
            <a:ext cx="2881313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045500" y="1793602"/>
            <a:ext cx="2881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Photograph by Jon Newland (Warwick)</a:t>
            </a:r>
          </a:p>
        </p:txBody>
      </p:sp>
    </p:spTree>
    <p:extLst>
      <p:ext uri="{BB962C8B-B14F-4D97-AF65-F5344CB8AC3E}">
        <p14:creationId xmlns:p14="http://schemas.microsoft.com/office/powerpoint/2010/main" val="389818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le 1"/>
          <p:cNvSpPr txBox="1">
            <a:spLocks/>
          </p:cNvSpPr>
          <p:nvPr/>
        </p:nvSpPr>
        <p:spPr bwMode="auto">
          <a:xfrm>
            <a:off x="662880" y="539750"/>
            <a:ext cx="8229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Spin properties of NV</a:t>
            </a:r>
            <a:r>
              <a:rPr lang="en-GB" altLang="en-US" sz="4400" baseline="30000" dirty="0">
                <a:cs typeface="Arial" panose="020B0604020202020204" pitchFamily="34" charset="0"/>
              </a:rPr>
              <a:t>-</a:t>
            </a:r>
            <a:r>
              <a:rPr lang="en-GB" altLang="en-US" sz="4400" dirty="0">
                <a:cs typeface="Arial" panose="020B0604020202020204" pitchFamily="34" charset="0"/>
              </a:rPr>
              <a:t> centres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5197013" y="2564904"/>
            <a:ext cx="38163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/>
              <a:t>     Green excitation </a:t>
            </a:r>
            <a:r>
              <a:rPr lang="en-GB" altLang="en-US" sz="2400" dirty="0">
                <a:sym typeface="Wingdings" panose="05000000000000000000" pitchFamily="2" charset="2"/>
              </a:rPr>
              <a:t></a:t>
            </a:r>
            <a:r>
              <a:rPr lang="en-GB" altLang="en-US" sz="2400" dirty="0"/>
              <a:t>	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dirty="0"/>
              <a:t>	1. Spin polarization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/>
              <a:t>	2. Spin-dependent 	     florescence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25876"/>
            <a:ext cx="3960440" cy="4243329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66377" y="4645766"/>
            <a:ext cx="407762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Review: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L </a:t>
            </a:r>
            <a:r>
              <a:rPr lang="en-GB" altLang="en-US" sz="2000" dirty="0" err="1"/>
              <a:t>Rondin</a:t>
            </a:r>
            <a:r>
              <a:rPr lang="en-GB" altLang="en-US" sz="2000" i="1" dirty="0"/>
              <a:t> et al.</a:t>
            </a:r>
            <a:r>
              <a:rPr lang="en-GB" altLang="en-US" sz="2000" dirty="0"/>
              <a:t>, </a:t>
            </a:r>
            <a:r>
              <a:rPr lang="en-GB" altLang="en-US" sz="2000" i="1" dirty="0"/>
              <a:t>Magnetometry with nitrogen-vacancy defects in diamond</a:t>
            </a:r>
            <a:r>
              <a:rPr lang="en-GB" altLang="en-US" sz="2000" dirty="0"/>
              <a:t>, Rep </a:t>
            </a:r>
            <a:r>
              <a:rPr lang="en-GB" altLang="en-US" sz="2000" dirty="0" err="1"/>
              <a:t>Prog</a:t>
            </a:r>
            <a:r>
              <a:rPr lang="en-GB" altLang="en-US" sz="2000" dirty="0"/>
              <a:t> Phys </a:t>
            </a:r>
            <a:r>
              <a:rPr lang="en-GB" altLang="en-US" sz="2000" b="1" dirty="0"/>
              <a:t>77</a:t>
            </a:r>
            <a:r>
              <a:rPr lang="en-GB" altLang="en-US" sz="2000" dirty="0"/>
              <a:t>, 056503 (2014)</a:t>
            </a:r>
          </a:p>
        </p:txBody>
      </p:sp>
    </p:spTree>
    <p:extLst>
      <p:ext uri="{BB962C8B-B14F-4D97-AF65-F5344CB8AC3E}">
        <p14:creationId xmlns:p14="http://schemas.microsoft.com/office/powerpoint/2010/main" val="337843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 txBox="1">
            <a:spLocks/>
          </p:cNvSpPr>
          <p:nvPr/>
        </p:nvSpPr>
        <p:spPr bwMode="auto">
          <a:xfrm>
            <a:off x="601889" y="463551"/>
            <a:ext cx="850741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Nitrogen-vacancy (NV</a:t>
            </a:r>
            <a:r>
              <a:rPr lang="en-GB" altLang="en-US" sz="4400" baseline="30000" dirty="0">
                <a:cs typeface="Arial" panose="020B0604020202020204" pitchFamily="34" charset="0"/>
              </a:rPr>
              <a:t>-</a:t>
            </a:r>
            <a:r>
              <a:rPr lang="en-GB" altLang="en-US" sz="4400" dirty="0">
                <a:cs typeface="Arial" panose="020B0604020202020204" pitchFamily="34" charset="0"/>
              </a:rPr>
              <a:t>) energy levels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692275" y="55895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2275" y="4868863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92275" y="49418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92275" y="27813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92275" y="206057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2275" y="21336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08400" y="414972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08400" y="306863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1" name="TextBox 6"/>
          <p:cNvSpPr txBox="1">
            <a:spLocks noChangeArrowheads="1"/>
          </p:cNvSpPr>
          <p:nvPr/>
        </p:nvSpPr>
        <p:spPr bwMode="auto">
          <a:xfrm>
            <a:off x="776288" y="4921250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612" name="TextBox 16"/>
          <p:cNvSpPr txBox="1">
            <a:spLocks noChangeArrowheads="1"/>
          </p:cNvSpPr>
          <p:nvPr/>
        </p:nvSpPr>
        <p:spPr bwMode="auto">
          <a:xfrm>
            <a:off x="854075" y="2170113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25613" name="TextBox 17"/>
          <p:cNvSpPr txBox="1">
            <a:spLocks noChangeArrowheads="1"/>
          </p:cNvSpPr>
          <p:nvPr/>
        </p:nvSpPr>
        <p:spPr bwMode="auto">
          <a:xfrm>
            <a:off x="4872038" y="2905125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614" name="TextBox 20"/>
          <p:cNvSpPr txBox="1">
            <a:spLocks noChangeArrowheads="1"/>
          </p:cNvSpPr>
          <p:nvPr/>
        </p:nvSpPr>
        <p:spPr bwMode="auto">
          <a:xfrm>
            <a:off x="4949825" y="3881438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25615" name="TextBox 21"/>
          <p:cNvSpPr txBox="1">
            <a:spLocks noChangeArrowheads="1"/>
          </p:cNvSpPr>
          <p:nvPr/>
        </p:nvSpPr>
        <p:spPr bwMode="auto">
          <a:xfrm>
            <a:off x="2170113" y="17002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25616" name="TextBox 22"/>
          <p:cNvSpPr txBox="1">
            <a:spLocks noChangeArrowheads="1"/>
          </p:cNvSpPr>
          <p:nvPr/>
        </p:nvSpPr>
        <p:spPr bwMode="auto">
          <a:xfrm>
            <a:off x="2166938" y="45085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25617" name="TextBox 23"/>
          <p:cNvSpPr txBox="1">
            <a:spLocks noChangeArrowheads="1"/>
          </p:cNvSpPr>
          <p:nvPr/>
        </p:nvSpPr>
        <p:spPr bwMode="auto">
          <a:xfrm>
            <a:off x="2166938" y="24114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25618" name="TextBox 24"/>
          <p:cNvSpPr txBox="1">
            <a:spLocks noChangeArrowheads="1"/>
          </p:cNvSpPr>
          <p:nvPr/>
        </p:nvSpPr>
        <p:spPr bwMode="auto">
          <a:xfrm>
            <a:off x="2166938" y="5291138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25619" name="TextBox 25"/>
          <p:cNvSpPr txBox="1">
            <a:spLocks noChangeArrowheads="1"/>
          </p:cNvSpPr>
          <p:nvPr/>
        </p:nvSpPr>
        <p:spPr bwMode="auto">
          <a:xfrm>
            <a:off x="6227763" y="5056113"/>
            <a:ext cx="2592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FF0000"/>
                </a:solidFill>
              </a:rPr>
              <a:t>Red names come from the C</a:t>
            </a:r>
            <a:r>
              <a:rPr lang="en-GB" altLang="en-US" sz="1800" baseline="-25000">
                <a:solidFill>
                  <a:srgbClr val="FF0000"/>
                </a:solidFill>
              </a:rPr>
              <a:t>3v</a:t>
            </a:r>
            <a:r>
              <a:rPr lang="en-GB" altLang="en-US" sz="1800">
                <a:solidFill>
                  <a:srgbClr val="FF0000"/>
                </a:solidFill>
              </a:rPr>
              <a:t> point group: see appendix of Doherty et al</a:t>
            </a:r>
            <a:endParaRPr lang="en-GB" altLang="en-US" sz="1800" baseline="-25000">
              <a:solidFill>
                <a:srgbClr val="FF0000"/>
              </a:solidFill>
            </a:endParaRPr>
          </a:p>
        </p:txBody>
      </p:sp>
      <p:sp>
        <p:nvSpPr>
          <p:cNvPr id="25620" name="TextBox 26"/>
          <p:cNvSpPr txBox="1">
            <a:spLocks noChangeArrowheads="1"/>
          </p:cNvSpPr>
          <p:nvPr/>
        </p:nvSpPr>
        <p:spPr bwMode="auto">
          <a:xfrm>
            <a:off x="6227763" y="4221088"/>
            <a:ext cx="2881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Black numbers are spin state (in zero magnetic field)</a:t>
            </a:r>
            <a:endParaRPr lang="en-GB" altLang="en-US" sz="1800" baseline="-25000"/>
          </a:p>
        </p:txBody>
      </p:sp>
      <p:sp>
        <p:nvSpPr>
          <p:cNvPr id="20" name="Rectangle 19"/>
          <p:cNvSpPr/>
          <p:nvPr/>
        </p:nvSpPr>
        <p:spPr>
          <a:xfrm>
            <a:off x="6227763" y="4221088"/>
            <a:ext cx="2844800" cy="18002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1808163" y="5486400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1808163" y="4833938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1808163" y="4770438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692275" y="55895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2275" y="4868863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92275" y="49418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92275" y="27813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92275" y="206057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2275" y="21336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08400" y="414972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08400" y="306863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8" name="TextBox 6"/>
          <p:cNvSpPr txBox="1">
            <a:spLocks noChangeArrowheads="1"/>
          </p:cNvSpPr>
          <p:nvPr/>
        </p:nvSpPr>
        <p:spPr bwMode="auto">
          <a:xfrm>
            <a:off x="776288" y="4921250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659" name="TextBox 16"/>
          <p:cNvSpPr txBox="1">
            <a:spLocks noChangeArrowheads="1"/>
          </p:cNvSpPr>
          <p:nvPr/>
        </p:nvSpPr>
        <p:spPr bwMode="auto">
          <a:xfrm>
            <a:off x="854075" y="2170113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27660" name="TextBox 17"/>
          <p:cNvSpPr txBox="1">
            <a:spLocks noChangeArrowheads="1"/>
          </p:cNvSpPr>
          <p:nvPr/>
        </p:nvSpPr>
        <p:spPr bwMode="auto">
          <a:xfrm>
            <a:off x="4872038" y="2905125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661" name="TextBox 20"/>
          <p:cNvSpPr txBox="1">
            <a:spLocks noChangeArrowheads="1"/>
          </p:cNvSpPr>
          <p:nvPr/>
        </p:nvSpPr>
        <p:spPr bwMode="auto">
          <a:xfrm>
            <a:off x="4949825" y="3881438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27662" name="TextBox 21"/>
          <p:cNvSpPr txBox="1">
            <a:spLocks noChangeArrowheads="1"/>
          </p:cNvSpPr>
          <p:nvPr/>
        </p:nvSpPr>
        <p:spPr bwMode="auto">
          <a:xfrm>
            <a:off x="2170113" y="17002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27663" name="TextBox 22"/>
          <p:cNvSpPr txBox="1">
            <a:spLocks noChangeArrowheads="1"/>
          </p:cNvSpPr>
          <p:nvPr/>
        </p:nvSpPr>
        <p:spPr bwMode="auto">
          <a:xfrm>
            <a:off x="2166938" y="45085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27664" name="TextBox 23"/>
          <p:cNvSpPr txBox="1">
            <a:spLocks noChangeArrowheads="1"/>
          </p:cNvSpPr>
          <p:nvPr/>
        </p:nvSpPr>
        <p:spPr bwMode="auto">
          <a:xfrm>
            <a:off x="2166938" y="24114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27665" name="TextBox 24"/>
          <p:cNvSpPr txBox="1">
            <a:spLocks noChangeArrowheads="1"/>
          </p:cNvSpPr>
          <p:nvPr/>
        </p:nvSpPr>
        <p:spPr bwMode="auto">
          <a:xfrm>
            <a:off x="2166938" y="5291138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28" name="Oval 27"/>
          <p:cNvSpPr/>
          <p:nvPr/>
        </p:nvSpPr>
        <p:spPr>
          <a:xfrm>
            <a:off x="1808163" y="5486400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63228" y="3732213"/>
            <a:ext cx="66357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8" name="TextBox 33"/>
          <p:cNvSpPr txBox="1">
            <a:spLocks noChangeArrowheads="1"/>
          </p:cNvSpPr>
          <p:nvPr/>
        </p:nvSpPr>
        <p:spPr bwMode="auto">
          <a:xfrm>
            <a:off x="502890" y="3024188"/>
            <a:ext cx="1620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B050"/>
                </a:solidFill>
              </a:rPr>
              <a:t>Green excitation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601889" y="463551"/>
            <a:ext cx="850741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Nitrogen-vacancy (NV</a:t>
            </a:r>
            <a:r>
              <a:rPr lang="en-GB" altLang="en-US" sz="4400" baseline="30000" dirty="0">
                <a:cs typeface="Arial" panose="020B0604020202020204" pitchFamily="34" charset="0"/>
              </a:rPr>
              <a:t>-</a:t>
            </a:r>
            <a:r>
              <a:rPr lang="en-GB" altLang="en-US" sz="4400" dirty="0">
                <a:cs typeface="Arial" panose="020B0604020202020204" pitchFamily="34" charset="0"/>
              </a:rPr>
              <a:t>) energy levels</a:t>
            </a:r>
          </a:p>
        </p:txBody>
      </p:sp>
    </p:spTree>
    <p:extLst>
      <p:ext uri="{BB962C8B-B14F-4D97-AF65-F5344CB8AC3E}">
        <p14:creationId xmlns:p14="http://schemas.microsoft.com/office/powerpoint/2010/main" val="295719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68033 L 0 -0.54884 L 0.01528 -0.54884 L 0.01666 -0.40857 " pathEditMode="relative" ptsTypes="AAAAA">
                                      <p:cBhvr>
                                        <p:cTn id="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7058025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Sensing</a:t>
            </a:r>
            <a:endParaRPr lang="en-GB" altLang="en-US" kern="0" dirty="0" smtClean="0"/>
          </a:p>
        </p:txBody>
      </p:sp>
      <p:pic>
        <p:nvPicPr>
          <p:cNvPr id="10" name="Picture 2" descr="C:\Users\Admin\Videos\GWM_MRI_video\individual slides\tmp-4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8653"/>
            <a:ext cx="4174485" cy="55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ocuments\By us\talks\GWM_MRI_vide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8654"/>
            <a:ext cx="4174485" cy="556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05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692275" y="55895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2275" y="4868863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92275" y="49418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92275" y="27813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92275" y="206057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2275" y="21336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08400" y="414972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08400" y="306863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6" name="TextBox 6"/>
          <p:cNvSpPr txBox="1">
            <a:spLocks noChangeArrowheads="1"/>
          </p:cNvSpPr>
          <p:nvPr/>
        </p:nvSpPr>
        <p:spPr bwMode="auto">
          <a:xfrm>
            <a:off x="776288" y="4921250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707" name="TextBox 16"/>
          <p:cNvSpPr txBox="1">
            <a:spLocks noChangeArrowheads="1"/>
          </p:cNvSpPr>
          <p:nvPr/>
        </p:nvSpPr>
        <p:spPr bwMode="auto">
          <a:xfrm>
            <a:off x="854075" y="2170113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29708" name="TextBox 17"/>
          <p:cNvSpPr txBox="1">
            <a:spLocks noChangeArrowheads="1"/>
          </p:cNvSpPr>
          <p:nvPr/>
        </p:nvSpPr>
        <p:spPr bwMode="auto">
          <a:xfrm>
            <a:off x="4872038" y="2905125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9709" name="TextBox 20"/>
          <p:cNvSpPr txBox="1">
            <a:spLocks noChangeArrowheads="1"/>
          </p:cNvSpPr>
          <p:nvPr/>
        </p:nvSpPr>
        <p:spPr bwMode="auto">
          <a:xfrm>
            <a:off x="4949825" y="3881438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29710" name="TextBox 21"/>
          <p:cNvSpPr txBox="1">
            <a:spLocks noChangeArrowheads="1"/>
          </p:cNvSpPr>
          <p:nvPr/>
        </p:nvSpPr>
        <p:spPr bwMode="auto">
          <a:xfrm>
            <a:off x="2170113" y="17002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29711" name="TextBox 22"/>
          <p:cNvSpPr txBox="1">
            <a:spLocks noChangeArrowheads="1"/>
          </p:cNvSpPr>
          <p:nvPr/>
        </p:nvSpPr>
        <p:spPr bwMode="auto">
          <a:xfrm>
            <a:off x="2166938" y="45085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29712" name="TextBox 23"/>
          <p:cNvSpPr txBox="1">
            <a:spLocks noChangeArrowheads="1"/>
          </p:cNvSpPr>
          <p:nvPr/>
        </p:nvSpPr>
        <p:spPr bwMode="auto">
          <a:xfrm>
            <a:off x="2166938" y="24114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29713" name="TextBox 24"/>
          <p:cNvSpPr txBox="1">
            <a:spLocks noChangeArrowheads="1"/>
          </p:cNvSpPr>
          <p:nvPr/>
        </p:nvSpPr>
        <p:spPr bwMode="auto">
          <a:xfrm>
            <a:off x="2166938" y="5291138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28" name="Oval 27"/>
          <p:cNvSpPr/>
          <p:nvPr/>
        </p:nvSpPr>
        <p:spPr>
          <a:xfrm>
            <a:off x="1944688" y="2689225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02890" y="3244850"/>
            <a:ext cx="1620838" cy="1323975"/>
            <a:chOff x="-34280" y="3244914"/>
            <a:chExt cx="1619672" cy="1323439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125943" y="3732080"/>
              <a:ext cx="66309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18" name="TextBox 26"/>
            <p:cNvSpPr txBox="1">
              <a:spLocks noChangeArrowheads="1"/>
            </p:cNvSpPr>
            <p:nvPr/>
          </p:nvSpPr>
          <p:spPr bwMode="auto">
            <a:xfrm>
              <a:off x="-34280" y="3244914"/>
              <a:ext cx="1619672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rgbClr val="FF0000"/>
                  </a:solidFill>
                </a:rPr>
                <a:t>Red Emission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GB" altLang="en-US" sz="2000" dirty="0">
                <a:solidFill>
                  <a:srgbClr val="FF0000"/>
                </a:solidFill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rgbClr val="FF0000"/>
                  </a:solidFill>
                </a:rPr>
                <a:t>Decay time ~</a:t>
              </a:r>
              <a:r>
                <a:rPr lang="en-GB" altLang="en-US" sz="2000" dirty="0" smtClean="0">
                  <a:solidFill>
                    <a:srgbClr val="FF0000"/>
                  </a:solidFill>
                </a:rPr>
                <a:t>12ns</a:t>
              </a:r>
              <a:endParaRPr lang="en-GB" alt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 bwMode="auto">
          <a:xfrm>
            <a:off x="601889" y="463551"/>
            <a:ext cx="850741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Nitrogen-vacancy (NV</a:t>
            </a:r>
            <a:r>
              <a:rPr lang="en-GB" altLang="en-US" sz="4400" baseline="30000" dirty="0">
                <a:cs typeface="Arial" panose="020B0604020202020204" pitchFamily="34" charset="0"/>
              </a:rPr>
              <a:t>-</a:t>
            </a:r>
            <a:r>
              <a:rPr lang="en-GB" altLang="en-US" sz="4400" dirty="0">
                <a:cs typeface="Arial" panose="020B0604020202020204" pitchFamily="34" charset="0"/>
              </a:rPr>
              <a:t>) energy levels</a:t>
            </a:r>
          </a:p>
        </p:txBody>
      </p:sp>
    </p:spTree>
    <p:extLst>
      <p:ext uri="{BB962C8B-B14F-4D97-AF65-F5344CB8AC3E}">
        <p14:creationId xmlns:p14="http://schemas.microsoft.com/office/powerpoint/2010/main" val="3306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0.4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692275" y="55895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2275" y="4868863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92275" y="49418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92275" y="27813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92275" y="206057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2275" y="21336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08400" y="414972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08400" y="306863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6"/>
          <p:cNvSpPr txBox="1">
            <a:spLocks noChangeArrowheads="1"/>
          </p:cNvSpPr>
          <p:nvPr/>
        </p:nvSpPr>
        <p:spPr bwMode="auto">
          <a:xfrm>
            <a:off x="776288" y="4921250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755" name="TextBox 16"/>
          <p:cNvSpPr txBox="1">
            <a:spLocks noChangeArrowheads="1"/>
          </p:cNvSpPr>
          <p:nvPr/>
        </p:nvSpPr>
        <p:spPr bwMode="auto">
          <a:xfrm>
            <a:off x="854075" y="2170113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31756" name="TextBox 17"/>
          <p:cNvSpPr txBox="1">
            <a:spLocks noChangeArrowheads="1"/>
          </p:cNvSpPr>
          <p:nvPr/>
        </p:nvSpPr>
        <p:spPr bwMode="auto">
          <a:xfrm>
            <a:off x="4872038" y="2905125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1757" name="TextBox 20"/>
          <p:cNvSpPr txBox="1">
            <a:spLocks noChangeArrowheads="1"/>
          </p:cNvSpPr>
          <p:nvPr/>
        </p:nvSpPr>
        <p:spPr bwMode="auto">
          <a:xfrm>
            <a:off x="4949825" y="3881438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31758" name="TextBox 21"/>
          <p:cNvSpPr txBox="1">
            <a:spLocks noChangeArrowheads="1"/>
          </p:cNvSpPr>
          <p:nvPr/>
        </p:nvSpPr>
        <p:spPr bwMode="auto">
          <a:xfrm>
            <a:off x="2170113" y="17002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31759" name="TextBox 22"/>
          <p:cNvSpPr txBox="1">
            <a:spLocks noChangeArrowheads="1"/>
          </p:cNvSpPr>
          <p:nvPr/>
        </p:nvSpPr>
        <p:spPr bwMode="auto">
          <a:xfrm>
            <a:off x="2166938" y="45085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31760" name="TextBox 23"/>
          <p:cNvSpPr txBox="1">
            <a:spLocks noChangeArrowheads="1"/>
          </p:cNvSpPr>
          <p:nvPr/>
        </p:nvSpPr>
        <p:spPr bwMode="auto">
          <a:xfrm>
            <a:off x="2166938" y="24114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31761" name="TextBox 24"/>
          <p:cNvSpPr txBox="1">
            <a:spLocks noChangeArrowheads="1"/>
          </p:cNvSpPr>
          <p:nvPr/>
        </p:nvSpPr>
        <p:spPr bwMode="auto">
          <a:xfrm>
            <a:off x="2166938" y="5291138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29" name="Oval 28"/>
          <p:cNvSpPr/>
          <p:nvPr/>
        </p:nvSpPr>
        <p:spPr>
          <a:xfrm>
            <a:off x="1944688" y="5486400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4060825" y="4813300"/>
            <a:ext cx="1620838" cy="1014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Microwave excitation (2.9 GHz)</a:t>
            </a:r>
          </a:p>
        </p:txBody>
      </p:sp>
      <p:grpSp>
        <p:nvGrpSpPr>
          <p:cNvPr id="32" name="Group 52"/>
          <p:cNvGrpSpPr>
            <a:grpSpLocks/>
          </p:cNvGrpSpPr>
          <p:nvPr/>
        </p:nvGrpSpPr>
        <p:grpSpPr bwMode="auto">
          <a:xfrm flipH="1">
            <a:off x="3132138" y="5219700"/>
            <a:ext cx="920750" cy="296863"/>
            <a:chOff x="3560" y="1570"/>
            <a:chExt cx="580" cy="187"/>
          </a:xfrm>
        </p:grpSpPr>
        <p:sp>
          <p:nvSpPr>
            <p:cNvPr id="33" name="Freeform 54"/>
            <p:cNvSpPr>
              <a:spLocks/>
            </p:cNvSpPr>
            <p:nvPr/>
          </p:nvSpPr>
          <p:spPr bwMode="auto">
            <a:xfrm>
              <a:off x="3560" y="1570"/>
              <a:ext cx="181" cy="182"/>
            </a:xfrm>
            <a:custGeom>
              <a:avLst/>
              <a:gdLst>
                <a:gd name="T0" fmla="*/ 0 w 181"/>
                <a:gd name="T1" fmla="*/ 5 h 273"/>
                <a:gd name="T2" fmla="*/ 45 w 181"/>
                <a:gd name="T3" fmla="*/ 0 h 273"/>
                <a:gd name="T4" fmla="*/ 91 w 181"/>
                <a:gd name="T5" fmla="*/ 5 h 273"/>
                <a:gd name="T6" fmla="*/ 136 w 181"/>
                <a:gd name="T7" fmla="*/ 11 h 273"/>
                <a:gd name="T8" fmla="*/ 181 w 181"/>
                <a:gd name="T9" fmla="*/ 5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4" name="Freeform 55"/>
            <p:cNvSpPr>
              <a:spLocks/>
            </p:cNvSpPr>
            <p:nvPr/>
          </p:nvSpPr>
          <p:spPr bwMode="auto">
            <a:xfrm>
              <a:off x="3740" y="1573"/>
              <a:ext cx="181" cy="182"/>
            </a:xfrm>
            <a:custGeom>
              <a:avLst/>
              <a:gdLst>
                <a:gd name="T0" fmla="*/ 0 w 181"/>
                <a:gd name="T1" fmla="*/ 5 h 273"/>
                <a:gd name="T2" fmla="*/ 45 w 181"/>
                <a:gd name="T3" fmla="*/ 0 h 273"/>
                <a:gd name="T4" fmla="*/ 91 w 181"/>
                <a:gd name="T5" fmla="*/ 5 h 273"/>
                <a:gd name="T6" fmla="*/ 136 w 181"/>
                <a:gd name="T7" fmla="*/ 11 h 273"/>
                <a:gd name="T8" fmla="*/ 181 w 181"/>
                <a:gd name="T9" fmla="*/ 5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6" name="Freeform 56"/>
            <p:cNvSpPr>
              <a:spLocks/>
            </p:cNvSpPr>
            <p:nvPr/>
          </p:nvSpPr>
          <p:spPr bwMode="auto">
            <a:xfrm>
              <a:off x="3921" y="1575"/>
              <a:ext cx="181" cy="182"/>
            </a:xfrm>
            <a:custGeom>
              <a:avLst/>
              <a:gdLst>
                <a:gd name="T0" fmla="*/ 0 w 181"/>
                <a:gd name="T1" fmla="*/ 5 h 273"/>
                <a:gd name="T2" fmla="*/ 45 w 181"/>
                <a:gd name="T3" fmla="*/ 0 h 273"/>
                <a:gd name="T4" fmla="*/ 91 w 181"/>
                <a:gd name="T5" fmla="*/ 5 h 273"/>
                <a:gd name="T6" fmla="*/ 136 w 181"/>
                <a:gd name="T7" fmla="*/ 11 h 273"/>
                <a:gd name="T8" fmla="*/ 181 w 181"/>
                <a:gd name="T9" fmla="*/ 5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7" name="Line 57"/>
            <p:cNvSpPr>
              <a:spLocks noChangeShapeType="1"/>
            </p:cNvSpPr>
            <p:nvPr/>
          </p:nvSpPr>
          <p:spPr bwMode="auto">
            <a:xfrm flipV="1">
              <a:off x="4094" y="1591"/>
              <a:ext cx="46" cy="91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 bwMode="auto">
          <a:xfrm>
            <a:off x="601889" y="463551"/>
            <a:ext cx="850741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Nitrogen-vacancy (NV</a:t>
            </a:r>
            <a:r>
              <a:rPr lang="en-GB" altLang="en-US" sz="4400" baseline="30000" dirty="0">
                <a:cs typeface="Arial" panose="020B0604020202020204" pitchFamily="34" charset="0"/>
              </a:rPr>
              <a:t>-</a:t>
            </a:r>
            <a:r>
              <a:rPr lang="en-GB" altLang="en-US" sz="4400" dirty="0">
                <a:cs typeface="Arial" panose="020B0604020202020204" pitchFamily="34" charset="0"/>
              </a:rPr>
              <a:t>) energy levels</a:t>
            </a:r>
          </a:p>
        </p:txBody>
      </p:sp>
    </p:spTree>
    <p:extLst>
      <p:ext uri="{BB962C8B-B14F-4D97-AF65-F5344CB8AC3E}">
        <p14:creationId xmlns:p14="http://schemas.microsoft.com/office/powerpoint/2010/main" val="71050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0017 -0.098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49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692275" y="55895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2275" y="4868863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92275" y="49418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92275" y="27813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92275" y="206057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2275" y="21336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08400" y="414972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08400" y="306863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2" name="TextBox 6"/>
          <p:cNvSpPr txBox="1">
            <a:spLocks noChangeArrowheads="1"/>
          </p:cNvSpPr>
          <p:nvPr/>
        </p:nvSpPr>
        <p:spPr bwMode="auto">
          <a:xfrm>
            <a:off x="776288" y="4921250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803" name="TextBox 16"/>
          <p:cNvSpPr txBox="1">
            <a:spLocks noChangeArrowheads="1"/>
          </p:cNvSpPr>
          <p:nvPr/>
        </p:nvSpPr>
        <p:spPr bwMode="auto">
          <a:xfrm>
            <a:off x="854075" y="2170113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33804" name="TextBox 17"/>
          <p:cNvSpPr txBox="1">
            <a:spLocks noChangeArrowheads="1"/>
          </p:cNvSpPr>
          <p:nvPr/>
        </p:nvSpPr>
        <p:spPr bwMode="auto">
          <a:xfrm>
            <a:off x="4872038" y="2905125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3805" name="TextBox 20"/>
          <p:cNvSpPr txBox="1">
            <a:spLocks noChangeArrowheads="1"/>
          </p:cNvSpPr>
          <p:nvPr/>
        </p:nvSpPr>
        <p:spPr bwMode="auto">
          <a:xfrm>
            <a:off x="4949825" y="3881438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33806" name="TextBox 21"/>
          <p:cNvSpPr txBox="1">
            <a:spLocks noChangeArrowheads="1"/>
          </p:cNvSpPr>
          <p:nvPr/>
        </p:nvSpPr>
        <p:spPr bwMode="auto">
          <a:xfrm>
            <a:off x="2170113" y="17002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33807" name="TextBox 22"/>
          <p:cNvSpPr txBox="1">
            <a:spLocks noChangeArrowheads="1"/>
          </p:cNvSpPr>
          <p:nvPr/>
        </p:nvSpPr>
        <p:spPr bwMode="auto">
          <a:xfrm>
            <a:off x="2166938" y="45085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33808" name="TextBox 23"/>
          <p:cNvSpPr txBox="1">
            <a:spLocks noChangeArrowheads="1"/>
          </p:cNvSpPr>
          <p:nvPr/>
        </p:nvSpPr>
        <p:spPr bwMode="auto">
          <a:xfrm>
            <a:off x="2166938" y="24114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33809" name="TextBox 24"/>
          <p:cNvSpPr txBox="1">
            <a:spLocks noChangeArrowheads="1"/>
          </p:cNvSpPr>
          <p:nvPr/>
        </p:nvSpPr>
        <p:spPr bwMode="auto">
          <a:xfrm>
            <a:off x="2166938" y="5291138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28" name="Oval 27"/>
          <p:cNvSpPr/>
          <p:nvPr/>
        </p:nvSpPr>
        <p:spPr>
          <a:xfrm>
            <a:off x="1908175" y="4833938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99890" y="3732213"/>
            <a:ext cx="560887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12" name="TextBox 31"/>
          <p:cNvSpPr txBox="1">
            <a:spLocks noChangeArrowheads="1"/>
          </p:cNvSpPr>
          <p:nvPr/>
        </p:nvSpPr>
        <p:spPr bwMode="auto">
          <a:xfrm>
            <a:off x="539552" y="3024188"/>
            <a:ext cx="1370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B050"/>
                </a:solidFill>
              </a:rPr>
              <a:t>Green excitation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601889" y="463551"/>
            <a:ext cx="850741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Nitrogen-vacancy (NV</a:t>
            </a:r>
            <a:r>
              <a:rPr lang="en-GB" altLang="en-US" sz="4400" baseline="30000" dirty="0">
                <a:cs typeface="Arial" panose="020B0604020202020204" pitchFamily="34" charset="0"/>
              </a:rPr>
              <a:t>-</a:t>
            </a:r>
            <a:r>
              <a:rPr lang="en-GB" altLang="en-US" sz="4400" dirty="0">
                <a:cs typeface="Arial" panose="020B0604020202020204" pitchFamily="34" charset="0"/>
              </a:rPr>
              <a:t>) energy levels</a:t>
            </a:r>
          </a:p>
        </p:txBody>
      </p:sp>
    </p:spTree>
    <p:extLst>
      <p:ext uri="{BB962C8B-B14F-4D97-AF65-F5344CB8AC3E}">
        <p14:creationId xmlns:p14="http://schemas.microsoft.com/office/powerpoint/2010/main" val="404871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85185E-6 L -0.00382 -0.69051 L -0.00382 -0.56412 L 0.01527 -0.56412 L 0.01666 -0.40694 L 0.01666 -0.40671 C 0.02135 -0.40741 0.02604 -0.40787 0.03073 -0.40856 C 0.03698 -0.40972 0.0342 -0.41041 0.03958 -0.41204 C 0.04392 -0.41342 0.04826 -0.41412 0.05243 -0.41551 C 0.0559 -0.41666 0.0592 -0.41805 0.06267 -0.41875 C 0.06649 -0.41967 0.07048 -0.41991 0.0743 -0.4206 C 0.07795 -0.42222 0.0901 -0.42801 0.09479 -0.42916 C 0.09809 -0.43009 0.10156 -0.43032 0.10503 -0.43079 C 0.11198 -0.43403 0.10798 -0.43241 0.11909 -0.43426 C 0.14739 -0.43866 0.11493 -0.43333 0.14097 -0.43773 C 0.14895 -0.43704 0.15711 -0.4368 0.16527 -0.43588 C 0.17083 -0.43541 0.17586 -0.43032 0.18055 -0.42731 C 0.18281 -0.42616 0.1875 -0.42477 0.18958 -0.42407 C 0.19166 -0.42176 0.19375 -0.41898 0.196 -0.41713 C 0.20468 -0.40995 0.19461 -0.42592 0.20764 -0.40856 C 0.21232 -0.40231 0.20972 -0.40416 0.21527 -0.40185 C 0.21614 -0.4 0.21684 -0.39815 0.21788 -0.39676 C 0.22083 -0.39166 0.2217 -0.39143 0.22552 -0.38819 C 0.22847 -0.37639 0.22621 -0.38032 0.23055 -0.37454 C 0.23385 -0.36157 0.22951 -0.37731 0.23454 -0.36412 C 0.23819 -0.35416 0.23229 -0.36366 0.23958 -0.35393 C 0.2401 -0.35231 0.24027 -0.35046 0.24079 -0.34884 C 0.24149 -0.34699 0.24305 -0.3456 0.2434 -0.34375 C 0.24427 -0.33912 0.24427 -0.33449 0.24479 -0.33009 C 0.24496 -0.32708 0.24566 -0.3243 0.246 -0.32153 C 0.24635 -0.31528 0.2467 -0.30879 0.24722 -0.30254 C 0.24757 -0.2993 0.24843 -0.29583 0.24861 -0.29236 C 0.24878 -0.28565 0.24861 -0.2787 0.24861 -0.27199 L 0.25121 -0.27199 L 0.24861 -0.27199 L 0.25121 -0.11296 " pathEditMode="relative" rAng="0" ptsTypes="AAAAAAAAAAAAAAAAAAAAAAAAAAAAAAAAAAAA">
                                      <p:cBhvr>
                                        <p:cTn id="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61" y="-3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692275" y="55895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2275" y="4868863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92275" y="49418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92275" y="27813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92275" y="206057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2275" y="21336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08400" y="414972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08400" y="306863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0" name="TextBox 6"/>
          <p:cNvSpPr txBox="1">
            <a:spLocks noChangeArrowheads="1"/>
          </p:cNvSpPr>
          <p:nvPr/>
        </p:nvSpPr>
        <p:spPr bwMode="auto">
          <a:xfrm>
            <a:off x="776288" y="4921250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851" name="TextBox 16"/>
          <p:cNvSpPr txBox="1">
            <a:spLocks noChangeArrowheads="1"/>
          </p:cNvSpPr>
          <p:nvPr/>
        </p:nvSpPr>
        <p:spPr bwMode="auto">
          <a:xfrm>
            <a:off x="854075" y="2170113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35852" name="TextBox 17"/>
          <p:cNvSpPr txBox="1">
            <a:spLocks noChangeArrowheads="1"/>
          </p:cNvSpPr>
          <p:nvPr/>
        </p:nvSpPr>
        <p:spPr bwMode="auto">
          <a:xfrm>
            <a:off x="4872038" y="2905125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853" name="TextBox 20"/>
          <p:cNvSpPr txBox="1">
            <a:spLocks noChangeArrowheads="1"/>
          </p:cNvSpPr>
          <p:nvPr/>
        </p:nvSpPr>
        <p:spPr bwMode="auto">
          <a:xfrm>
            <a:off x="4949825" y="3881438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35854" name="TextBox 21"/>
          <p:cNvSpPr txBox="1">
            <a:spLocks noChangeArrowheads="1"/>
          </p:cNvSpPr>
          <p:nvPr/>
        </p:nvSpPr>
        <p:spPr bwMode="auto">
          <a:xfrm>
            <a:off x="2170113" y="17002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35855" name="TextBox 22"/>
          <p:cNvSpPr txBox="1">
            <a:spLocks noChangeArrowheads="1"/>
          </p:cNvSpPr>
          <p:nvPr/>
        </p:nvSpPr>
        <p:spPr bwMode="auto">
          <a:xfrm>
            <a:off x="2166938" y="45085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35856" name="TextBox 23"/>
          <p:cNvSpPr txBox="1">
            <a:spLocks noChangeArrowheads="1"/>
          </p:cNvSpPr>
          <p:nvPr/>
        </p:nvSpPr>
        <p:spPr bwMode="auto">
          <a:xfrm>
            <a:off x="2166938" y="24114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35857" name="TextBox 24"/>
          <p:cNvSpPr txBox="1">
            <a:spLocks noChangeArrowheads="1"/>
          </p:cNvSpPr>
          <p:nvPr/>
        </p:nvSpPr>
        <p:spPr bwMode="auto">
          <a:xfrm>
            <a:off x="2166938" y="5291138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30" name="Oval 29"/>
          <p:cNvSpPr/>
          <p:nvPr/>
        </p:nvSpPr>
        <p:spPr>
          <a:xfrm>
            <a:off x="4103688" y="4041775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5859" name="TextBox 25"/>
          <p:cNvSpPr txBox="1">
            <a:spLocks noChangeArrowheads="1"/>
          </p:cNvSpPr>
          <p:nvPr/>
        </p:nvSpPr>
        <p:spPr bwMode="auto">
          <a:xfrm>
            <a:off x="4117975" y="4875213"/>
            <a:ext cx="3406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No red florescence (only IR), decay time &gt;300 ns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601889" y="463551"/>
            <a:ext cx="850741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Nitrogen-vacancy (NV</a:t>
            </a:r>
            <a:r>
              <a:rPr lang="en-GB" altLang="en-US" sz="4400" baseline="30000" dirty="0">
                <a:cs typeface="Arial" panose="020B0604020202020204" pitchFamily="34" charset="0"/>
              </a:rPr>
              <a:t>-</a:t>
            </a:r>
            <a:r>
              <a:rPr lang="en-GB" altLang="en-US" sz="4400" dirty="0">
                <a:cs typeface="Arial" panose="020B0604020202020204" pitchFamily="34" charset="0"/>
              </a:rPr>
              <a:t>) energy levels</a:t>
            </a:r>
          </a:p>
        </p:txBody>
      </p:sp>
    </p:spTree>
    <p:extLst>
      <p:ext uri="{BB962C8B-B14F-4D97-AF65-F5344CB8AC3E}">
        <p14:creationId xmlns:p14="http://schemas.microsoft.com/office/powerpoint/2010/main" val="404070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-0.22361 0.20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1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1628775"/>
            <a:ext cx="41211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/>
        </p:nvSpPr>
        <p:spPr>
          <a:xfrm>
            <a:off x="2058988" y="5476875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4037" name="TextBox 2"/>
          <p:cNvSpPr txBox="1">
            <a:spLocks noChangeArrowheads="1"/>
          </p:cNvSpPr>
          <p:nvPr/>
        </p:nvSpPr>
        <p:spPr bwMode="auto">
          <a:xfrm>
            <a:off x="5327650" y="2852738"/>
            <a:ext cx="38163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/>
              <a:t>     Green excitation </a:t>
            </a:r>
            <a:r>
              <a:rPr lang="en-GB" altLang="en-US" sz="2400">
                <a:sym typeface="Wingdings" panose="05000000000000000000" pitchFamily="2" charset="2"/>
              </a:rPr>
              <a:t></a:t>
            </a:r>
            <a:r>
              <a:rPr lang="en-GB" altLang="en-US" sz="2400"/>
              <a:t>	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/>
              <a:t>	1. Spin polarization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/>
              <a:t>	2. Spin-dependent 	     florescence</a:t>
            </a:r>
          </a:p>
        </p:txBody>
      </p:sp>
      <p:sp>
        <p:nvSpPr>
          <p:cNvPr id="2" name="Oval 1"/>
          <p:cNvSpPr/>
          <p:nvPr/>
        </p:nvSpPr>
        <p:spPr>
          <a:xfrm>
            <a:off x="1098550" y="4149725"/>
            <a:ext cx="2393950" cy="2159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1889" y="463551"/>
            <a:ext cx="850741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Nitrogen-vacancy (NV</a:t>
            </a:r>
            <a:r>
              <a:rPr lang="en-GB" altLang="en-US" sz="4400" baseline="30000" dirty="0">
                <a:cs typeface="Arial" panose="020B0604020202020204" pitchFamily="34" charset="0"/>
              </a:rPr>
              <a:t>-</a:t>
            </a:r>
            <a:r>
              <a:rPr lang="en-GB" altLang="en-US" sz="4400" dirty="0">
                <a:cs typeface="Arial" panose="020B0604020202020204" pitchFamily="34" charset="0"/>
              </a:rPr>
              <a:t>) energy levels</a:t>
            </a:r>
          </a:p>
        </p:txBody>
      </p:sp>
    </p:spTree>
    <p:extLst>
      <p:ext uri="{BB962C8B-B14F-4D97-AF65-F5344CB8AC3E}">
        <p14:creationId xmlns:p14="http://schemas.microsoft.com/office/powerpoint/2010/main" val="55792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 txBox="1">
            <a:spLocks/>
          </p:cNvSpPr>
          <p:nvPr/>
        </p:nvSpPr>
        <p:spPr bwMode="auto">
          <a:xfrm>
            <a:off x="66288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895740" y="939800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DC Magnetometer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638300" y="2205038"/>
            <a:ext cx="0" cy="2720975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5" name="TextBox 6"/>
          <p:cNvSpPr txBox="1">
            <a:spLocks noChangeArrowheads="1"/>
          </p:cNvSpPr>
          <p:nvPr/>
        </p:nvSpPr>
        <p:spPr bwMode="auto">
          <a:xfrm>
            <a:off x="611560" y="1625391"/>
            <a:ext cx="12049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of NV-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647825" y="4437063"/>
            <a:ext cx="4076700" cy="0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47825" y="2278063"/>
            <a:ext cx="2727325" cy="493712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38300" y="2781300"/>
            <a:ext cx="2728913" cy="493713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9" name="TextBox 38"/>
          <p:cNvSpPr txBox="1">
            <a:spLocks noChangeArrowheads="1"/>
          </p:cNvSpPr>
          <p:nvPr/>
        </p:nvSpPr>
        <p:spPr bwMode="auto">
          <a:xfrm>
            <a:off x="4859338" y="4464050"/>
            <a:ext cx="2632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field, </a:t>
            </a:r>
            <a:r>
              <a:rPr lang="en-GB" altLang="en-US" sz="2400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2400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090" name="TextBox 1"/>
          <p:cNvSpPr txBox="1">
            <a:spLocks noChangeArrowheads="1"/>
          </p:cNvSpPr>
          <p:nvPr/>
        </p:nvSpPr>
        <p:spPr bwMode="auto">
          <a:xfrm>
            <a:off x="3532188" y="1844675"/>
            <a:ext cx="12557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+1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-1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631950" y="4437063"/>
            <a:ext cx="2728913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647825" y="2779713"/>
            <a:ext cx="1030288" cy="1657350"/>
            <a:chOff x="1647825" y="2852415"/>
            <a:chExt cx="1030297" cy="1656705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647825" y="2852415"/>
              <a:ext cx="0" cy="165670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98" name="TextBox 4"/>
            <p:cNvSpPr txBox="1">
              <a:spLocks noChangeArrowheads="1"/>
            </p:cNvSpPr>
            <p:nvPr/>
          </p:nvSpPr>
          <p:spPr bwMode="auto">
            <a:xfrm>
              <a:off x="1650277" y="3615301"/>
              <a:ext cx="10278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FF0000"/>
                  </a:solidFill>
                </a:rPr>
                <a:t>2.88 GHz</a:t>
              </a:r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 flipV="1">
            <a:off x="3132138" y="3027363"/>
            <a:ext cx="0" cy="1436687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132138" y="2524125"/>
            <a:ext cx="0" cy="195103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1074738"/>
            <a:ext cx="30114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6" name="Rectangle 4"/>
          <p:cNvSpPr>
            <a:spLocks noChangeArrowheads="1"/>
          </p:cNvSpPr>
          <p:nvPr/>
        </p:nvSpPr>
        <p:spPr bwMode="auto">
          <a:xfrm>
            <a:off x="672727" y="5085184"/>
            <a:ext cx="785971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Review: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L </a:t>
            </a:r>
            <a:r>
              <a:rPr lang="en-GB" altLang="en-US" sz="2000" dirty="0" err="1"/>
              <a:t>Rondin</a:t>
            </a:r>
            <a:r>
              <a:rPr lang="en-GB" altLang="en-US" sz="2000" i="1" dirty="0"/>
              <a:t> et al.</a:t>
            </a:r>
            <a:r>
              <a:rPr lang="en-GB" altLang="en-US" sz="2000" dirty="0"/>
              <a:t>, </a:t>
            </a:r>
            <a:r>
              <a:rPr lang="en-GB" altLang="en-US" sz="2000" i="1" dirty="0"/>
              <a:t>Magnetometry with nitrogen-vacancy defects in diamond</a:t>
            </a:r>
            <a:r>
              <a:rPr lang="en-GB" altLang="en-US" sz="2000" dirty="0"/>
              <a:t>, Rep </a:t>
            </a:r>
            <a:r>
              <a:rPr lang="en-GB" altLang="en-US" sz="2000" dirty="0" err="1"/>
              <a:t>Prog</a:t>
            </a:r>
            <a:r>
              <a:rPr lang="en-GB" altLang="en-US" sz="2000" dirty="0"/>
              <a:t> Phys </a:t>
            </a:r>
            <a:r>
              <a:rPr lang="en-GB" altLang="en-US" sz="2000" b="1" dirty="0"/>
              <a:t>77</a:t>
            </a:r>
            <a:r>
              <a:rPr lang="en-GB" altLang="en-US" sz="2000" dirty="0"/>
              <a:t>, 056503 (2014)</a:t>
            </a:r>
          </a:p>
        </p:txBody>
      </p:sp>
    </p:spTree>
    <p:extLst>
      <p:ext uri="{BB962C8B-B14F-4D97-AF65-F5344CB8AC3E}">
        <p14:creationId xmlns:p14="http://schemas.microsoft.com/office/powerpoint/2010/main" val="349955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 txBox="1">
            <a:spLocks/>
          </p:cNvSpPr>
          <p:nvPr/>
        </p:nvSpPr>
        <p:spPr bwMode="auto">
          <a:xfrm>
            <a:off x="66288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895740" y="939800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DC Magnetometer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638300" y="2205038"/>
            <a:ext cx="0" cy="2720975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5" name="TextBox 6"/>
          <p:cNvSpPr txBox="1">
            <a:spLocks noChangeArrowheads="1"/>
          </p:cNvSpPr>
          <p:nvPr/>
        </p:nvSpPr>
        <p:spPr bwMode="auto">
          <a:xfrm>
            <a:off x="611560" y="1625391"/>
            <a:ext cx="12049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of NV-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647825" y="4437063"/>
            <a:ext cx="4076700" cy="0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47825" y="2278063"/>
            <a:ext cx="2727325" cy="493712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38300" y="2781300"/>
            <a:ext cx="2728913" cy="493713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9" name="TextBox 38"/>
          <p:cNvSpPr txBox="1">
            <a:spLocks noChangeArrowheads="1"/>
          </p:cNvSpPr>
          <p:nvPr/>
        </p:nvSpPr>
        <p:spPr bwMode="auto">
          <a:xfrm>
            <a:off x="4859338" y="4464050"/>
            <a:ext cx="2632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field, </a:t>
            </a:r>
            <a:r>
              <a:rPr lang="en-GB" altLang="en-US" sz="2400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2400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090" name="TextBox 1"/>
          <p:cNvSpPr txBox="1">
            <a:spLocks noChangeArrowheads="1"/>
          </p:cNvSpPr>
          <p:nvPr/>
        </p:nvSpPr>
        <p:spPr bwMode="auto">
          <a:xfrm>
            <a:off x="3532188" y="1844675"/>
            <a:ext cx="12557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+1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-1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631950" y="4437063"/>
            <a:ext cx="2728913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647827" y="2779713"/>
            <a:ext cx="1394180" cy="1657350"/>
            <a:chOff x="1647825" y="2852415"/>
            <a:chExt cx="1394191" cy="1656705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647825" y="2852415"/>
              <a:ext cx="0" cy="165670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98" name="TextBox 4"/>
            <p:cNvSpPr txBox="1">
              <a:spLocks noChangeArrowheads="1"/>
            </p:cNvSpPr>
            <p:nvPr/>
          </p:nvSpPr>
          <p:spPr bwMode="auto">
            <a:xfrm>
              <a:off x="1650277" y="3615301"/>
              <a:ext cx="1391739" cy="36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 i="1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D</a:t>
              </a:r>
              <a:r>
                <a:rPr lang="en-GB" altLang="en-US" sz="1800" dirty="0" smtClean="0">
                  <a:solidFill>
                    <a:srgbClr val="FF0000"/>
                  </a:solidFill>
                </a:rPr>
                <a:t> = 2.88 </a:t>
              </a:r>
              <a:r>
                <a:rPr lang="en-GB" altLang="en-US" sz="1800" dirty="0">
                  <a:solidFill>
                    <a:srgbClr val="FF0000"/>
                  </a:solidFill>
                </a:rPr>
                <a:t>GHz</a:t>
              </a:r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 flipV="1">
            <a:off x="3132138" y="3027363"/>
            <a:ext cx="0" cy="1436687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132138" y="2524125"/>
            <a:ext cx="0" cy="195103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2195736" y="5281613"/>
                <a:ext cx="5836243" cy="15329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b="0" i="1" dirty="0" smtClean="0">
                  <a:latin typeface="Cambria Math" panose="02040503050406030204" pitchFamily="18" charset="0"/>
                </a:endParaRPr>
              </a:p>
              <a:p>
                <a:pPr/>
                <a:endParaRPr lang="en-GB" b="0" dirty="0" smtClean="0"/>
              </a:p>
              <a:p>
                <a:pPr/>
                <a:r>
                  <a:rPr lang="en-GB" b="0" dirty="0" smtClean="0"/>
                  <a:t>	with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=28 </m:t>
                    </m:r>
                    <m:r>
                      <m:rPr>
                        <m:nor/>
                      </m:rPr>
                      <a:rPr lang="en-GB" b="0" i="0" smtClean="0">
                        <a:latin typeface="Cambria Math" panose="02040503050406030204" pitchFamily="18" charset="0"/>
                      </a:rPr>
                      <m:t>GHz</m:t>
                    </m:r>
                    <m:r>
                      <m:rPr>
                        <m:nor/>
                      </m:rPr>
                      <a:rPr lang="en-GB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GB" b="0" i="0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endParaRPr lang="en-GB" b="0" dirty="0" smtClean="0"/>
              </a:p>
              <a:p>
                <a:pPr/>
                <a:r>
                  <a:rPr lang="en-GB" dirty="0" smtClean="0"/>
                  <a:t>		</a:t>
                </a:r>
                <a:endParaRPr lang="en-GB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5281613"/>
                <a:ext cx="5836243" cy="15329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518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/>
          <p:cNvCxnSpPr/>
          <p:nvPr/>
        </p:nvCxnSpPr>
        <p:spPr>
          <a:xfrm flipH="1" flipV="1">
            <a:off x="1638300" y="2205038"/>
            <a:ext cx="0" cy="2720975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647825" y="4437063"/>
            <a:ext cx="4076700" cy="0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47825" y="2278063"/>
            <a:ext cx="2727325" cy="493712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38300" y="2781300"/>
            <a:ext cx="2728913" cy="493713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7" name="TextBox 38"/>
          <p:cNvSpPr txBox="1">
            <a:spLocks noChangeArrowheads="1"/>
          </p:cNvSpPr>
          <p:nvPr/>
        </p:nvSpPr>
        <p:spPr bwMode="auto">
          <a:xfrm>
            <a:off x="4859338" y="4464050"/>
            <a:ext cx="2632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field, </a:t>
            </a:r>
            <a:r>
              <a:rPr lang="en-GB" altLang="en-US" sz="2400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2400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8138" name="TextBox 1"/>
          <p:cNvSpPr txBox="1">
            <a:spLocks noChangeArrowheads="1"/>
          </p:cNvSpPr>
          <p:nvPr/>
        </p:nvSpPr>
        <p:spPr bwMode="auto">
          <a:xfrm>
            <a:off x="3532188" y="1844675"/>
            <a:ext cx="12557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+1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-1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631950" y="4437063"/>
            <a:ext cx="2728913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132138" y="3027363"/>
            <a:ext cx="0" cy="1436687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132138" y="2524125"/>
            <a:ext cx="0" cy="195103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42" name="Rectangle 2"/>
          <p:cNvSpPr>
            <a:spLocks noChangeArrowheads="1"/>
          </p:cNvSpPr>
          <p:nvPr/>
        </p:nvSpPr>
        <p:spPr bwMode="auto">
          <a:xfrm>
            <a:off x="5329238" y="1873250"/>
            <a:ext cx="35115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/>
              <a:t>15 pT.Hz</a:t>
            </a:r>
            <a:r>
              <a:rPr lang="en-GB" altLang="en-US" sz="2000" baseline="30000" dirty="0" smtClean="0"/>
              <a:t>-½</a:t>
            </a:r>
            <a:r>
              <a:rPr lang="en-GB" altLang="en-US" sz="2000" dirty="0" smtClean="0"/>
              <a:t> sensitivity </a:t>
            </a:r>
            <a:r>
              <a:rPr lang="en-GB" altLang="en-US" sz="2000" dirty="0"/>
              <a:t>at </a:t>
            </a:r>
            <a:r>
              <a:rPr lang="en-GB" altLang="en-US" sz="2000" dirty="0" smtClean="0"/>
              <a:t>80 - 2000 Hz from (</a:t>
            </a:r>
            <a:r>
              <a:rPr lang="en-GB" sz="2000" dirty="0" smtClean="0"/>
              <a:t>13 </a:t>
            </a:r>
            <a:r>
              <a:rPr lang="en-GB" sz="2000" dirty="0"/>
              <a:t>x 200 x 2000) µm</a:t>
            </a:r>
            <a:r>
              <a:rPr lang="en-GB" sz="2000" baseline="30000" dirty="0"/>
              <a:t>3</a:t>
            </a:r>
            <a:r>
              <a:rPr lang="en-GB" sz="2000" dirty="0"/>
              <a:t> </a:t>
            </a:r>
            <a:r>
              <a:rPr lang="en-GB" sz="2000" dirty="0" smtClean="0"/>
              <a:t>diamond</a:t>
            </a:r>
            <a:r>
              <a:rPr lang="en-GB" altLang="en-US" sz="2000" dirty="0" smtClean="0"/>
              <a:t>: JF Barry </a:t>
            </a:r>
            <a:r>
              <a:rPr lang="en-GB" altLang="en-US" sz="2000" i="1" dirty="0" smtClean="0"/>
              <a:t>et al.</a:t>
            </a:r>
            <a:r>
              <a:rPr lang="en-GB" altLang="en-US" sz="2000" dirty="0" smtClean="0"/>
              <a:t>, PNAS 2016</a:t>
            </a:r>
            <a:endParaRPr lang="en-GB" altLang="en-US" sz="2000" dirty="0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66288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895740" y="939800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DC Magnetometer</a:t>
            </a: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611560" y="1625391"/>
            <a:ext cx="12049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of NV-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82380" y="72965"/>
            <a:ext cx="208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Bulk, DC, lock-in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1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1187624" y="485529"/>
            <a:ext cx="6192688" cy="81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 smtClean="0"/>
              <a:t>Lock-in</a:t>
            </a:r>
            <a:r>
              <a:rPr lang="en-GB" altLang="en-US" sz="3600" dirty="0"/>
              <a:t> </a:t>
            </a:r>
            <a:r>
              <a:rPr lang="en-GB" altLang="en-US" sz="3600" dirty="0" smtClean="0"/>
              <a:t>detection</a:t>
            </a:r>
            <a:endParaRPr lang="en-GB" altLang="en-US" sz="3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646412" y="5991671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GB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1758" y="1304597"/>
            <a:ext cx="4798191" cy="475908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575094" y="5696451"/>
            <a:ext cx="4301161" cy="1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575094" y="1469441"/>
            <a:ext cx="0" cy="422701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37"/>
          <p:cNvSpPr>
            <a:spLocks/>
          </p:cNvSpPr>
          <p:nvPr/>
        </p:nvSpPr>
        <p:spPr bwMode="auto">
          <a:xfrm>
            <a:off x="4212456" y="1671191"/>
            <a:ext cx="863600" cy="927467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4427984" y="2609398"/>
            <a:ext cx="144016" cy="861993"/>
            <a:chOff x="4932040" y="2420888"/>
            <a:chExt cx="216024" cy="861993"/>
          </a:xfrm>
        </p:grpSpPr>
        <p:sp>
          <p:nvSpPr>
            <p:cNvPr id="18" name="Freeform 9"/>
            <p:cNvSpPr>
              <a:spLocks/>
            </p:cNvSpPr>
            <p:nvPr/>
          </p:nvSpPr>
          <p:spPr bwMode="auto">
            <a:xfrm rot="16200000">
              <a:off x="4896383" y="3031200"/>
              <a:ext cx="287338" cy="216024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 rot="16200000">
              <a:off x="4896383" y="2743883"/>
              <a:ext cx="287338" cy="216024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 rot="16200000">
              <a:off x="4896383" y="2456545"/>
              <a:ext cx="287338" cy="216024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51544" y="1985067"/>
            <a:ext cx="860617" cy="478216"/>
            <a:chOff x="5655600" y="2014684"/>
            <a:chExt cx="860617" cy="478216"/>
          </a:xfrm>
        </p:grpSpPr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5655600" y="2014684"/>
              <a:ext cx="287338" cy="478216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5941541" y="2014684"/>
              <a:ext cx="287338" cy="478216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6228879" y="2014684"/>
              <a:ext cx="287338" cy="478216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V="1">
            <a:off x="4413544" y="2463279"/>
            <a:ext cx="0" cy="100811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572000" y="1950512"/>
            <a:ext cx="0" cy="152087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797681" y="2995133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Magnetic field modulation</a:t>
            </a:r>
          </a:p>
          <a:p>
            <a:r>
              <a:rPr lang="en-GB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(~</a:t>
            </a:r>
            <a:r>
              <a:rPr lang="en-GB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GB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 100 kHz)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572000" y="1959223"/>
            <a:ext cx="1584176" cy="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427984" y="2463279"/>
            <a:ext cx="1584176" cy="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6"/>
          <p:cNvSpPr>
            <a:spLocks/>
          </p:cNvSpPr>
          <p:nvPr/>
        </p:nvSpPr>
        <p:spPr bwMode="auto">
          <a:xfrm>
            <a:off x="4299124" y="4264273"/>
            <a:ext cx="689768" cy="647278"/>
          </a:xfrm>
          <a:custGeom>
            <a:avLst/>
            <a:gdLst>
              <a:gd name="T0" fmla="*/ 0 w 181"/>
              <a:gd name="T1" fmla="*/ 2147483647 h 273"/>
              <a:gd name="T2" fmla="*/ 2147483647 w 181"/>
              <a:gd name="T3" fmla="*/ 0 h 273"/>
              <a:gd name="T4" fmla="*/ 2147483647 w 181"/>
              <a:gd name="T5" fmla="*/ 2147483647 h 273"/>
              <a:gd name="T6" fmla="*/ 2147483647 w 181"/>
              <a:gd name="T7" fmla="*/ 2147483647 h 273"/>
              <a:gd name="T8" fmla="*/ 2147483647 w 181"/>
              <a:gd name="T9" fmla="*/ 2147483647 h 2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273"/>
              <a:gd name="T17" fmla="*/ 181 w 181"/>
              <a:gd name="T18" fmla="*/ 273 h 2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273">
                <a:moveTo>
                  <a:pt x="0" y="136"/>
                </a:moveTo>
                <a:cubicBezTo>
                  <a:pt x="15" y="68"/>
                  <a:pt x="30" y="0"/>
                  <a:pt x="45" y="0"/>
                </a:cubicBezTo>
                <a:cubicBezTo>
                  <a:pt x="60" y="0"/>
                  <a:pt x="76" y="91"/>
                  <a:pt x="91" y="136"/>
                </a:cubicBezTo>
                <a:cubicBezTo>
                  <a:pt x="106" y="181"/>
                  <a:pt x="121" y="273"/>
                  <a:pt x="136" y="273"/>
                </a:cubicBezTo>
                <a:cubicBezTo>
                  <a:pt x="151" y="273"/>
                  <a:pt x="174" y="159"/>
                  <a:pt x="181" y="13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4" name="Straight Connector 33"/>
          <p:cNvCxnSpPr/>
          <p:nvPr/>
        </p:nvCxnSpPr>
        <p:spPr>
          <a:xfrm flipH="1" flipV="1">
            <a:off x="4644008" y="1670299"/>
            <a:ext cx="248" cy="3888530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241525" y="2992894"/>
            <a:ext cx="1794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Advantage: noise only at </a:t>
            </a:r>
          </a:p>
          <a:p>
            <a:r>
              <a:rPr lang="en-GB" sz="2000" dirty="0" smtClean="0"/>
              <a:t>modulation frequency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07132" y="1706258"/>
            <a:ext cx="17014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Signal</a:t>
            </a:r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/>
              <a:t>Lock-in signal</a:t>
            </a:r>
            <a:endParaRPr lang="en-GB" sz="2400" dirty="0" smtClean="0"/>
          </a:p>
        </p:txBody>
      </p:sp>
      <p:sp>
        <p:nvSpPr>
          <p:cNvPr id="39" name="TextBox 38"/>
          <p:cNvSpPr txBox="1"/>
          <p:nvPr/>
        </p:nvSpPr>
        <p:spPr>
          <a:xfrm>
            <a:off x="6782380" y="72965"/>
            <a:ext cx="208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Bulk, DC, lock-in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7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 animBg="1"/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66288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895740" y="939800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DC </a:t>
            </a:r>
            <a:r>
              <a:rPr lang="en-GB" sz="2400" dirty="0" smtClean="0">
                <a:ea typeface="+mn-ea"/>
              </a:rPr>
              <a:t>Magnetometer: lock-in detection</a:t>
            </a:r>
            <a:endParaRPr lang="en-GB" sz="2400" dirty="0" smtClean="0">
              <a:ea typeface="+mn-ea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1" b="3433"/>
          <a:stretch/>
        </p:blipFill>
        <p:spPr bwMode="auto">
          <a:xfrm>
            <a:off x="755577" y="1428981"/>
            <a:ext cx="6552728" cy="452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7445341" y="4053155"/>
            <a:ext cx="16975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 </a:t>
            </a:r>
            <a:r>
              <a:rPr lang="en-GB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Clevenson</a:t>
            </a:r>
            <a:r>
              <a:rPr lang="en-GB" alt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</a:t>
            </a:r>
            <a:r>
              <a:rPr lang="en-GB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Nat Phys </a:t>
            </a:r>
            <a:r>
              <a:rPr lang="en-GB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393 (2015)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82380" y="72965"/>
            <a:ext cx="208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Bulk, DC, lock-in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8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7058025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Sensing</a:t>
            </a:r>
            <a:endParaRPr lang="en-GB" altLang="en-US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8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2" name="Rectangle 2"/>
          <p:cNvSpPr>
            <a:spLocks noChangeArrowheads="1"/>
          </p:cNvSpPr>
          <p:nvPr/>
        </p:nvSpPr>
        <p:spPr bwMode="auto">
          <a:xfrm>
            <a:off x="5329238" y="1873250"/>
            <a:ext cx="35115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/>
              <a:t>15 pT.Hz</a:t>
            </a:r>
            <a:r>
              <a:rPr lang="en-GB" altLang="en-US" sz="2000" baseline="30000" dirty="0" smtClean="0"/>
              <a:t>-½</a:t>
            </a:r>
            <a:r>
              <a:rPr lang="en-GB" altLang="en-US" sz="2000" dirty="0" smtClean="0"/>
              <a:t> sensitivity </a:t>
            </a:r>
            <a:r>
              <a:rPr lang="en-GB" altLang="en-US" sz="2000" dirty="0"/>
              <a:t>at </a:t>
            </a:r>
            <a:r>
              <a:rPr lang="en-GB" altLang="en-US" sz="2000" dirty="0" smtClean="0"/>
              <a:t>80 - 2000 Hz from (</a:t>
            </a:r>
            <a:r>
              <a:rPr lang="en-GB" sz="2000" dirty="0" smtClean="0"/>
              <a:t>13 </a:t>
            </a:r>
            <a:r>
              <a:rPr lang="en-GB" sz="2000" dirty="0"/>
              <a:t>x 200 x 2000) µm</a:t>
            </a:r>
            <a:r>
              <a:rPr lang="en-GB" sz="2000" baseline="30000" dirty="0"/>
              <a:t>3</a:t>
            </a:r>
            <a:r>
              <a:rPr lang="en-GB" sz="2000" dirty="0"/>
              <a:t> </a:t>
            </a:r>
            <a:r>
              <a:rPr lang="en-GB" sz="2000" dirty="0" smtClean="0"/>
              <a:t>diamond</a:t>
            </a:r>
            <a:r>
              <a:rPr lang="en-GB" altLang="en-US" sz="2000" dirty="0" smtClean="0"/>
              <a:t>: JF Barry </a:t>
            </a:r>
            <a:r>
              <a:rPr lang="en-GB" altLang="en-US" sz="2000" i="1" dirty="0" smtClean="0"/>
              <a:t>et al.</a:t>
            </a:r>
            <a:r>
              <a:rPr lang="en-GB" altLang="en-US" sz="2000" dirty="0" smtClean="0"/>
              <a:t>, PNAS 2016</a:t>
            </a:r>
            <a:endParaRPr lang="en-GB" altLang="en-US" sz="2000" dirty="0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66288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895740" y="939800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DC Magnetometer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09" y="1913422"/>
            <a:ext cx="4734187" cy="37827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701909" y="1873250"/>
            <a:ext cx="413707" cy="3316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82380" y="72965"/>
            <a:ext cx="208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Bulk, DC, lock-in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82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2"/>
          <p:cNvSpPr>
            <a:spLocks noChangeArrowheads="1"/>
          </p:cNvSpPr>
          <p:nvPr/>
        </p:nvSpPr>
        <p:spPr bwMode="auto">
          <a:xfrm>
            <a:off x="6967979" y="4652419"/>
            <a:ext cx="16975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 </a:t>
            </a:r>
            <a:r>
              <a:rPr lang="en-GB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Clevenson</a:t>
            </a:r>
            <a:r>
              <a:rPr lang="en-GB" alt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</a:t>
            </a:r>
            <a:r>
              <a:rPr lang="en-GB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Nat Phys </a:t>
            </a:r>
            <a:r>
              <a:rPr lang="en-GB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393 (2015)</a:t>
            </a:r>
          </a:p>
        </p:txBody>
      </p:sp>
      <p:pic>
        <p:nvPicPr>
          <p:cNvPr id="5018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3" y="1639999"/>
            <a:ext cx="6210813" cy="438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923928" y="4221088"/>
            <a:ext cx="864096" cy="216024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Barry et al</a:t>
            </a:r>
          </a:p>
        </p:txBody>
      </p:sp>
      <p:sp>
        <p:nvSpPr>
          <p:cNvPr id="4" name="Rectangle 3"/>
          <p:cNvSpPr/>
          <p:nvPr/>
        </p:nvSpPr>
        <p:spPr>
          <a:xfrm flipH="1">
            <a:off x="6967979" y="3498103"/>
            <a:ext cx="2155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JF Barry et al., PNAS 2016</a:t>
            </a: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6288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895740" y="939800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DC Magnetometer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2380" y="72965"/>
            <a:ext cx="208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Bulk, DC, lock-in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9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90503"/>
            <a:ext cx="4512502" cy="338437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018929"/>
            <a:ext cx="2677733" cy="3570312"/>
          </a:xfr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11188" y="384175"/>
            <a:ext cx="8229600" cy="7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11188" y="1124744"/>
            <a:ext cx="864133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Warwick: </a:t>
            </a:r>
            <a:r>
              <a:rPr lang="en-GB" sz="2400" dirty="0" smtClean="0">
                <a:ea typeface="+mn-ea"/>
              </a:rPr>
              <a:t>bulk magnetometry towards medical imaging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2380" y="72965"/>
            <a:ext cx="208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Bulk, DC, lock-in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 txBox="1">
            <a:spLocks/>
          </p:cNvSpPr>
          <p:nvPr/>
        </p:nvSpPr>
        <p:spPr bwMode="auto">
          <a:xfrm>
            <a:off x="652364" y="404664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 smtClean="0">
                <a:cs typeface="Arial" panose="020B0604020202020204" pitchFamily="34" charset="0"/>
              </a:rPr>
              <a:t>Ramsey interferometry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2364" y="1904652"/>
            <a:ext cx="7527258" cy="3324548"/>
            <a:chOff x="652364" y="1904652"/>
            <a:chExt cx="7527258" cy="33245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364" y="1904652"/>
              <a:ext cx="7527258" cy="318053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964378" y="4221088"/>
              <a:ext cx="4255694" cy="100811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64379" y="5005625"/>
            <a:ext cx="81796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Review: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L </a:t>
            </a:r>
            <a:r>
              <a:rPr lang="en-GB" altLang="en-US" sz="2000" dirty="0" err="1"/>
              <a:t>Rondin</a:t>
            </a:r>
            <a:r>
              <a:rPr lang="en-GB" altLang="en-US" sz="2000" i="1" dirty="0"/>
              <a:t> et al.</a:t>
            </a:r>
            <a:r>
              <a:rPr lang="en-GB" altLang="en-US" sz="2000" dirty="0"/>
              <a:t>, </a:t>
            </a:r>
            <a:r>
              <a:rPr lang="en-GB" altLang="en-US" sz="2000" i="1" dirty="0"/>
              <a:t>Magnetometry with nitrogen-vacancy defects in diamond</a:t>
            </a:r>
            <a:r>
              <a:rPr lang="en-GB" altLang="en-US" sz="2000" dirty="0"/>
              <a:t>, Rep </a:t>
            </a:r>
            <a:r>
              <a:rPr lang="en-GB" altLang="en-US" sz="2000" dirty="0" err="1"/>
              <a:t>Prog</a:t>
            </a:r>
            <a:r>
              <a:rPr lang="en-GB" altLang="en-US" sz="2000" dirty="0"/>
              <a:t> Phys </a:t>
            </a:r>
            <a:r>
              <a:rPr lang="en-GB" altLang="en-US" sz="2000" b="1" dirty="0"/>
              <a:t>77</a:t>
            </a:r>
            <a:r>
              <a:rPr lang="en-GB" altLang="en-US" sz="2000" dirty="0"/>
              <a:t>, 056503 (2014)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168" y="116632"/>
            <a:ext cx="2993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Bulk, DC, beyond lock-in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06" y="1988840"/>
            <a:ext cx="7998034" cy="2795161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64379" y="5005625"/>
            <a:ext cx="81796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Review: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L </a:t>
            </a:r>
            <a:r>
              <a:rPr lang="en-GB" altLang="en-US" sz="2000" dirty="0" err="1"/>
              <a:t>Rondin</a:t>
            </a:r>
            <a:r>
              <a:rPr lang="en-GB" altLang="en-US" sz="2000" i="1" dirty="0"/>
              <a:t> et al.</a:t>
            </a:r>
            <a:r>
              <a:rPr lang="en-GB" altLang="en-US" sz="2000" dirty="0"/>
              <a:t>, </a:t>
            </a:r>
            <a:r>
              <a:rPr lang="en-GB" altLang="en-US" sz="2000" i="1" dirty="0"/>
              <a:t>Magnetometry with nitrogen-vacancy defects in diamond</a:t>
            </a:r>
            <a:r>
              <a:rPr lang="en-GB" altLang="en-US" sz="2000" dirty="0"/>
              <a:t>, Rep </a:t>
            </a:r>
            <a:r>
              <a:rPr lang="en-GB" altLang="en-US" sz="2000" dirty="0" err="1"/>
              <a:t>Prog</a:t>
            </a:r>
            <a:r>
              <a:rPr lang="en-GB" altLang="en-US" sz="2000" dirty="0"/>
              <a:t> Phys </a:t>
            </a:r>
            <a:r>
              <a:rPr lang="en-GB" altLang="en-US" sz="2000" b="1" dirty="0"/>
              <a:t>77</a:t>
            </a:r>
            <a:r>
              <a:rPr lang="en-GB" altLang="en-US" sz="2000" dirty="0"/>
              <a:t>, 056503 (2014)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52364" y="404664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 smtClean="0">
                <a:cs typeface="Arial" panose="020B0604020202020204" pitchFamily="34" charset="0"/>
              </a:rPr>
              <a:t>AC magnetometry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0745" y="10105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AC, pulsed readout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6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8"/>
          <p:cNvSpPr txBox="1">
            <a:spLocks noChangeArrowheads="1"/>
          </p:cNvSpPr>
          <p:nvPr/>
        </p:nvSpPr>
        <p:spPr bwMode="auto">
          <a:xfrm>
            <a:off x="0" y="549275"/>
            <a:ext cx="914400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defTabSz="914148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Spin echo</a:t>
            </a:r>
            <a:endParaRPr lang="en-US" sz="2800" dirty="0">
              <a:latin typeface="+mn-lt"/>
              <a:ea typeface="+mn-ea"/>
            </a:endParaRPr>
          </a:p>
        </p:txBody>
      </p:sp>
      <p:sp>
        <p:nvSpPr>
          <p:cNvPr id="48132" name="TextBox 1"/>
          <p:cNvSpPr txBox="1">
            <a:spLocks noChangeArrowheads="1"/>
          </p:cNvSpPr>
          <p:nvPr/>
        </p:nvSpPr>
        <p:spPr bwMode="auto">
          <a:xfrm>
            <a:off x="7825680" y="3542412"/>
            <a:ext cx="1066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In rotating frame</a:t>
            </a:r>
          </a:p>
        </p:txBody>
      </p:sp>
      <p:pic>
        <p:nvPicPr>
          <p:cNvPr id="48133" name="Picture 3" descr="C:\Users\Gavin Morley\Documents\By us\cartoons\gallery\SpinEcho_GWM_highRes_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899592" y="404663"/>
            <a:ext cx="7787208" cy="155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 smtClean="0">
                <a:cs typeface="Arial" panose="020B0604020202020204" pitchFamily="34" charset="0"/>
              </a:rPr>
              <a:t>Spin echo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0745" y="10105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AC, pulsed readout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386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8"/>
          <p:cNvSpPr txBox="1">
            <a:spLocks noChangeArrowheads="1"/>
          </p:cNvSpPr>
          <p:nvPr/>
        </p:nvSpPr>
        <p:spPr bwMode="auto">
          <a:xfrm>
            <a:off x="0" y="549275"/>
            <a:ext cx="914400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defTabSz="914148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Spin echo</a:t>
            </a:r>
            <a:endParaRPr lang="en-US" sz="2800" dirty="0">
              <a:latin typeface="+mn-lt"/>
              <a:ea typeface="+mn-ea"/>
            </a:endParaRPr>
          </a:p>
        </p:txBody>
      </p:sp>
      <p:pic>
        <p:nvPicPr>
          <p:cNvPr id="49157" name="Picture 2" descr="C:\Users\Gavin Morley\Documents\By us\cartoons\gallery\SpinEcho_GWM_highRe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825680" y="3542412"/>
            <a:ext cx="1066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In rotating frame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899592" y="404663"/>
            <a:ext cx="7787208" cy="155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 smtClean="0">
                <a:cs typeface="Arial" panose="020B0604020202020204" pitchFamily="34" charset="0"/>
              </a:rPr>
              <a:t>Spin echo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0745" y="10105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AC, pulsed readout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37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 txBox="1">
            <a:spLocks/>
          </p:cNvSpPr>
          <p:nvPr/>
        </p:nvSpPr>
        <p:spPr bwMode="auto">
          <a:xfrm>
            <a:off x="755576" y="333375"/>
            <a:ext cx="7931224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Single nitrogen-vacancy </a:t>
            </a:r>
            <a:r>
              <a:rPr lang="en-GB" altLang="en-US" sz="4400" dirty="0" smtClean="0">
                <a:cs typeface="Arial" panose="020B0604020202020204" pitchFamily="34" charset="0"/>
              </a:rPr>
              <a:t>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 smtClean="0">
                <a:cs typeface="Arial" panose="020B0604020202020204" pitchFamily="34" charset="0"/>
              </a:rPr>
              <a:t>Spin coherence times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002482"/>
              </p:ext>
            </p:extLst>
          </p:nvPr>
        </p:nvGraphicFramePr>
        <p:xfrm>
          <a:off x="4284663" y="1635298"/>
          <a:ext cx="4679949" cy="3017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983"/>
                <a:gridCol w="1559983"/>
                <a:gridCol w="1559983"/>
              </a:tblGrid>
              <a:tr h="701114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Electron spin in </a:t>
                      </a:r>
                      <a:r>
                        <a:rPr lang="en-GB" sz="2000" baseline="30000" dirty="0" smtClean="0"/>
                        <a:t>12</a:t>
                      </a:r>
                      <a:r>
                        <a:rPr lang="en-GB" sz="2000" dirty="0" smtClean="0"/>
                        <a:t>C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Nuclear</a:t>
                      </a:r>
                      <a:r>
                        <a:rPr lang="en-GB" sz="2000" baseline="0" dirty="0" smtClean="0"/>
                        <a:t> spin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</a:tr>
              <a:tr h="100594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Room temperature </a:t>
                      </a:r>
                      <a:r>
                        <a:rPr lang="en-GB" sz="2000" i="1" dirty="0" smtClean="0"/>
                        <a:t>T</a:t>
                      </a:r>
                      <a:r>
                        <a:rPr lang="en-GB" sz="2000" baseline="-25000" dirty="0" smtClean="0"/>
                        <a:t>2</a:t>
                      </a:r>
                      <a:endParaRPr lang="en-GB" sz="2000" baseline="-25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1.8 </a:t>
                      </a:r>
                      <a:r>
                        <a:rPr lang="en-GB" sz="2000" dirty="0" err="1" smtClean="0"/>
                        <a:t>ms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 s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</a:tr>
              <a:tr h="131077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cryogenic</a:t>
                      </a:r>
                    </a:p>
                    <a:p>
                      <a:pPr algn="ctr"/>
                      <a:r>
                        <a:rPr lang="en-GB" sz="2000" i="1" dirty="0" smtClean="0"/>
                        <a:t>T</a:t>
                      </a:r>
                      <a:r>
                        <a:rPr lang="en-GB" sz="2000" baseline="-25000" dirty="0" smtClean="0"/>
                        <a:t>2</a:t>
                      </a:r>
                      <a:endParaRPr lang="en-GB" sz="2000" baseline="-25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0.6</a:t>
                      </a:r>
                      <a:r>
                        <a:rPr lang="en-GB" sz="2000" baseline="0" dirty="0" smtClean="0"/>
                        <a:t> s 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(with decoupling)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10 s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</a:tr>
            </a:tbl>
          </a:graphicData>
        </a:graphic>
      </p:graphicFrame>
      <p:sp>
        <p:nvSpPr>
          <p:cNvPr id="42006" name="Rectangle 5"/>
          <p:cNvSpPr>
            <a:spLocks noChangeArrowheads="1"/>
          </p:cNvSpPr>
          <p:nvPr/>
        </p:nvSpPr>
        <p:spPr bwMode="auto">
          <a:xfrm>
            <a:off x="754831" y="4797152"/>
            <a:ext cx="7921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/>
              <a:t>1.8 </a:t>
            </a:r>
            <a:r>
              <a:rPr lang="en-GB" altLang="en-US" sz="1800" dirty="0" err="1"/>
              <a:t>ms</a:t>
            </a:r>
            <a:r>
              <a:rPr lang="en-GB" altLang="en-US" sz="1800" dirty="0"/>
              <a:t>: 	G </a:t>
            </a:r>
            <a:r>
              <a:rPr lang="en-GB" altLang="en-US" sz="1800" dirty="0" err="1"/>
              <a:t>Balasubramanian</a:t>
            </a:r>
            <a:r>
              <a:rPr lang="en-GB" altLang="en-US" sz="1800" i="1" dirty="0"/>
              <a:t> et al</a:t>
            </a:r>
            <a:r>
              <a:rPr lang="en-GB" altLang="en-US" sz="1800" dirty="0"/>
              <a:t>, Nature Materials </a:t>
            </a:r>
            <a:r>
              <a:rPr lang="en-GB" altLang="en-US" sz="1800" b="1" dirty="0"/>
              <a:t>8</a:t>
            </a:r>
            <a:r>
              <a:rPr lang="en-GB" altLang="en-US" sz="1800" dirty="0"/>
              <a:t>, 383 (2009)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1800" dirty="0"/>
              <a:t>0.6 s: 	N Bar-Gill</a:t>
            </a:r>
            <a:r>
              <a:rPr lang="da-DK" altLang="en-US" sz="1800" i="1" dirty="0"/>
              <a:t> et al</a:t>
            </a:r>
            <a:r>
              <a:rPr lang="da-DK" altLang="en-US" sz="1800" dirty="0"/>
              <a:t>, Nat Commun </a:t>
            </a:r>
            <a:r>
              <a:rPr lang="da-DK" altLang="en-US" sz="1800" b="1" dirty="0"/>
              <a:t>4</a:t>
            </a:r>
            <a:r>
              <a:rPr lang="da-DK" altLang="en-US" sz="1800" dirty="0"/>
              <a:t>, 1743 (2013)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800" dirty="0"/>
              <a:t>1 s:	PC </a:t>
            </a:r>
            <a:r>
              <a:rPr lang="fr-FR" altLang="en-US" sz="1800" dirty="0" err="1"/>
              <a:t>Maurer</a:t>
            </a:r>
            <a:r>
              <a:rPr lang="fr-FR" altLang="en-US" sz="1800" i="1" dirty="0"/>
              <a:t> et al</a:t>
            </a:r>
            <a:r>
              <a:rPr lang="fr-FR" altLang="en-US" sz="1800" dirty="0"/>
              <a:t>, Science </a:t>
            </a:r>
            <a:r>
              <a:rPr lang="fr-FR" altLang="en-US" sz="1800" b="1" dirty="0"/>
              <a:t>336</a:t>
            </a:r>
            <a:r>
              <a:rPr lang="fr-FR" altLang="en-US" sz="1800" dirty="0"/>
              <a:t>, 1283 (2012)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800" dirty="0"/>
              <a:t>10 s: 	S Yang </a:t>
            </a:r>
            <a:r>
              <a:rPr lang="fr-FR" altLang="en-US" sz="1800" i="1" dirty="0"/>
              <a:t>et al</a:t>
            </a:r>
            <a:r>
              <a:rPr lang="fr-FR" altLang="en-US" sz="1800" dirty="0"/>
              <a:t>, </a:t>
            </a:r>
            <a:r>
              <a:rPr lang="fr-FR" altLang="en-US" sz="1800" dirty="0"/>
              <a:t>Nature </a:t>
            </a:r>
            <a:r>
              <a:rPr lang="fr-FR" altLang="en-US" sz="1800" dirty="0" err="1"/>
              <a:t>Photonics</a:t>
            </a:r>
            <a:r>
              <a:rPr lang="fr-FR" altLang="en-US" sz="1800" dirty="0"/>
              <a:t> 10, 507 (2016)</a:t>
            </a:r>
            <a:endParaRPr lang="en-GB" alt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620745" y="10105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AC, pulsed readout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3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 txBox="1">
            <a:spLocks/>
          </p:cNvSpPr>
          <p:nvPr/>
        </p:nvSpPr>
        <p:spPr bwMode="auto">
          <a:xfrm>
            <a:off x="611188" y="3841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55650" y="1052736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Bulk AC Magnetometer</a:t>
            </a:r>
          </a:p>
        </p:txBody>
      </p:sp>
      <p:sp>
        <p:nvSpPr>
          <p:cNvPr id="52228" name="TextBox 10"/>
          <p:cNvSpPr txBox="1">
            <a:spLocks noChangeArrowheads="1"/>
          </p:cNvSpPr>
          <p:nvPr/>
        </p:nvSpPr>
        <p:spPr bwMode="auto">
          <a:xfrm>
            <a:off x="1019621" y="5229200"/>
            <a:ext cx="8016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/>
              <a:t>- Spin echo on the NV- centre allows through chosen frequency of </a:t>
            </a:r>
            <a:r>
              <a:rPr lang="en-GB" altLang="en-US" sz="1800" dirty="0" smtClean="0"/>
              <a:t>interest</a:t>
            </a:r>
            <a:endParaRPr lang="en-GB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/>
              <a:t>- Ensemble of ~10</a:t>
            </a:r>
            <a:r>
              <a:rPr lang="en-GB" altLang="en-US" sz="1800" baseline="30000" dirty="0"/>
              <a:t>11</a:t>
            </a:r>
            <a:r>
              <a:rPr lang="en-GB" altLang="en-US" sz="1800" dirty="0"/>
              <a:t> NV-</a:t>
            </a:r>
          </a:p>
        </p:txBody>
      </p:sp>
      <p:sp>
        <p:nvSpPr>
          <p:cNvPr id="52229" name="Rectangle 2"/>
          <p:cNvSpPr>
            <a:spLocks noChangeArrowheads="1"/>
          </p:cNvSpPr>
          <p:nvPr/>
        </p:nvSpPr>
        <p:spPr bwMode="auto">
          <a:xfrm>
            <a:off x="5535613" y="1873250"/>
            <a:ext cx="36083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/>
              <a:t>1 </a:t>
            </a:r>
            <a:r>
              <a:rPr lang="en-GB" altLang="en-US" sz="2000" dirty="0" err="1"/>
              <a:t>pT</a:t>
            </a:r>
            <a:r>
              <a:rPr lang="en-GB" altLang="en-US" sz="2000" dirty="0"/>
              <a:t>/√Hz sensitivity at 10 kHz: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T Wolf </a:t>
            </a:r>
            <a:r>
              <a:rPr lang="en-GB" altLang="en-US" sz="2000" i="1" dirty="0"/>
              <a:t>et al</a:t>
            </a:r>
            <a:r>
              <a:rPr lang="en-GB" altLang="en-US" sz="2000" dirty="0"/>
              <a:t>, </a:t>
            </a:r>
            <a:r>
              <a:rPr lang="en-GB" sz="2000" dirty="0"/>
              <a:t>Phys. Rev. X 5, 041001 (2015)</a:t>
            </a:r>
            <a:endParaRPr lang="en-GB" altLang="en-US" sz="2000" dirty="0"/>
          </a:p>
        </p:txBody>
      </p:sp>
      <p:pic>
        <p:nvPicPr>
          <p:cNvPr id="522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1779589"/>
            <a:ext cx="4186059" cy="330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750" y="4916416"/>
            <a:ext cx="431800" cy="290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100821" y="140667"/>
            <a:ext cx="2935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Bulk AC, pulsed readout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1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Nanoscale </a:t>
            </a:r>
            <a:r>
              <a:rPr lang="en-GB" sz="2400" dirty="0" smtClean="0">
                <a:ea typeface="+mn-ea"/>
              </a:rPr>
              <a:t>magnetometer for NMR</a:t>
            </a:r>
            <a:endParaRPr lang="en-GB" sz="2400" dirty="0" smtClean="0">
              <a:ea typeface="+mn-ea"/>
            </a:endParaRPr>
          </a:p>
        </p:txBody>
      </p:sp>
      <p:sp>
        <p:nvSpPr>
          <p:cNvPr id="54276" name="Rectangle 2"/>
          <p:cNvSpPr>
            <a:spLocks noChangeArrowheads="1"/>
          </p:cNvSpPr>
          <p:nvPr/>
        </p:nvSpPr>
        <p:spPr bwMode="auto">
          <a:xfrm>
            <a:off x="5535613" y="2249488"/>
            <a:ext cx="360838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AC detection of single proton spin on surface of diamond in ambient conditions: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AO </a:t>
            </a:r>
            <a:r>
              <a:rPr lang="en-GB" altLang="en-US" sz="2000" dirty="0" err="1"/>
              <a:t>Sushkov</a:t>
            </a:r>
            <a:r>
              <a:rPr lang="en-GB" altLang="en-US" sz="2000" dirty="0"/>
              <a:t> </a:t>
            </a:r>
            <a:r>
              <a:rPr lang="en-GB" altLang="en-US" sz="2000" i="1" dirty="0"/>
              <a:t>et al</a:t>
            </a:r>
            <a:r>
              <a:rPr lang="en-GB" altLang="en-US" sz="2000" dirty="0"/>
              <a:t>, Phys Rev Lett </a:t>
            </a:r>
            <a:r>
              <a:rPr lang="en-GB" altLang="en-US" sz="2000" b="1" dirty="0"/>
              <a:t>113</a:t>
            </a:r>
            <a:r>
              <a:rPr lang="en-GB" altLang="en-US" sz="2000" dirty="0"/>
              <a:t>, 197601 (2014)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/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6 </a:t>
            </a:r>
            <a:r>
              <a:rPr lang="en-GB" altLang="en-US" sz="2000" dirty="0" err="1"/>
              <a:t>nT</a:t>
            </a:r>
            <a:r>
              <a:rPr lang="en-GB" altLang="en-US" sz="2000" dirty="0"/>
              <a:t> Hz</a:t>
            </a:r>
            <a:r>
              <a:rPr lang="en-GB" altLang="en-US" sz="2000" baseline="30000" dirty="0"/>
              <a:t>-½</a:t>
            </a:r>
            <a:r>
              <a:rPr lang="en-GB" altLang="en-US" sz="2000" dirty="0"/>
              <a:t> DC (20 Hz) with wide dynamic range of 1.7 </a:t>
            </a:r>
            <a:r>
              <a:rPr lang="en-GB" altLang="en-US" sz="2000" dirty="0" err="1"/>
              <a:t>mT</a:t>
            </a:r>
            <a:r>
              <a:rPr lang="en-GB" altLang="en-US" sz="2000" dirty="0"/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C </a:t>
            </a:r>
            <a:r>
              <a:rPr lang="en-GB" altLang="en-US" sz="2000" dirty="0" err="1"/>
              <a:t>Bonato</a:t>
            </a:r>
            <a:r>
              <a:rPr lang="en-GB" altLang="en-US" sz="2000" dirty="0"/>
              <a:t> </a:t>
            </a:r>
            <a:r>
              <a:rPr lang="en-GB" altLang="en-US" sz="2000" i="1" dirty="0"/>
              <a:t>et al</a:t>
            </a:r>
            <a:r>
              <a:rPr lang="en-GB" altLang="en-US" sz="2000" dirty="0"/>
              <a:t>, </a:t>
            </a:r>
            <a:r>
              <a:rPr lang="en-GB" sz="2000" dirty="0"/>
              <a:t>Nature Nanotechnology 11, 247 (2015)</a:t>
            </a:r>
            <a:endParaRPr lang="en-GB" altLang="en-US" sz="2000" dirty="0"/>
          </a:p>
        </p:txBody>
      </p:sp>
      <p:grpSp>
        <p:nvGrpSpPr>
          <p:cNvPr id="54277" name="Group 4"/>
          <p:cNvGrpSpPr>
            <a:grpSpLocks noChangeAspect="1"/>
          </p:cNvGrpSpPr>
          <p:nvPr/>
        </p:nvGrpSpPr>
        <p:grpSpPr bwMode="auto">
          <a:xfrm>
            <a:off x="2483768" y="1773238"/>
            <a:ext cx="3130550" cy="2406650"/>
            <a:chOff x="899591" y="1958974"/>
            <a:chExt cx="4347999" cy="3342234"/>
          </a:xfrm>
        </p:grpSpPr>
        <p:pic>
          <p:nvPicPr>
            <p:cNvPr id="5428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1" y="1958974"/>
              <a:ext cx="4059597" cy="312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708592" y="4249594"/>
              <a:ext cx="1538998" cy="1051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45112" y="2047160"/>
              <a:ext cx="429950" cy="3747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542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65" y="4146450"/>
            <a:ext cx="2373312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Rectangle 2"/>
          <p:cNvSpPr>
            <a:spLocks noChangeArrowheads="1"/>
          </p:cNvSpPr>
          <p:nvPr/>
        </p:nvSpPr>
        <p:spPr bwMode="auto">
          <a:xfrm>
            <a:off x="2842890" y="4437112"/>
            <a:ext cx="20891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AC detection at ~200 kHz: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T </a:t>
            </a:r>
            <a:r>
              <a:rPr lang="en-GB" altLang="en-US" sz="2000" dirty="0" err="1"/>
              <a:t>Staudacher</a:t>
            </a:r>
            <a:r>
              <a:rPr lang="en-GB" altLang="en-US" sz="2000" dirty="0"/>
              <a:t> </a:t>
            </a:r>
            <a:r>
              <a:rPr lang="en-GB" altLang="en-US" sz="2000" i="1" dirty="0"/>
              <a:t>et al</a:t>
            </a:r>
            <a:r>
              <a:rPr lang="en-GB" altLang="en-US" sz="2000" dirty="0"/>
              <a:t>, Science 339, 561 (2013)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11188" y="384175"/>
            <a:ext cx="822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3024" y="140667"/>
            <a:ext cx="3625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Single NV, AC, pulsed readout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4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7058025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Sensing</a:t>
            </a:r>
            <a:endParaRPr lang="en-GB" altLang="en-US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372200" y="4581128"/>
            <a:ext cx="144016" cy="144016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3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Warwick: </a:t>
            </a:r>
            <a:r>
              <a:rPr lang="en-GB" sz="2400" dirty="0" smtClean="0">
                <a:ea typeface="+mn-ea"/>
              </a:rPr>
              <a:t>single spin magnetometry</a:t>
            </a:r>
          </a:p>
        </p:txBody>
      </p:sp>
      <p:pic>
        <p:nvPicPr>
          <p:cNvPr id="5837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45" y="1727201"/>
            <a:ext cx="3166193" cy="422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67" y="2340233"/>
            <a:ext cx="4361253" cy="322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11188" y="384175"/>
            <a:ext cx="8229600" cy="7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3024" y="140667"/>
            <a:ext cx="3625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Single NV, AC, pulsed readout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2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83533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Nanoscale </a:t>
            </a:r>
            <a:r>
              <a:rPr lang="en-GB" sz="2400" dirty="0" smtClean="0">
                <a:ea typeface="+mn-ea"/>
              </a:rPr>
              <a:t>magnetometer for scanning over a sample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11188" y="384175"/>
            <a:ext cx="853281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56427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83768" y="6165304"/>
            <a:ext cx="5328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Calibri" panose="020F0502020204030204" pitchFamily="34" charset="0"/>
              </a:rPr>
              <a:t>P. </a:t>
            </a:r>
            <a:r>
              <a:rPr lang="en-US" sz="2000" dirty="0" err="1" smtClean="0">
                <a:latin typeface="Calibri" panose="020F0502020204030204" pitchFamily="34" charset="0"/>
              </a:rPr>
              <a:t>Maletinsky</a:t>
            </a:r>
            <a:r>
              <a:rPr lang="en-US" sz="2000" dirty="0" smtClean="0">
                <a:latin typeface="Calibri" panose="020F0502020204030204" pitchFamily="34" charset="0"/>
              </a:rPr>
              <a:t> et al., Nature </a:t>
            </a:r>
            <a:r>
              <a:rPr lang="en-US" sz="2000" dirty="0" err="1" smtClean="0">
                <a:latin typeface="Calibri" panose="020F0502020204030204" pitchFamily="34" charset="0"/>
              </a:rPr>
              <a:t>Nano</a:t>
            </a:r>
            <a:r>
              <a:rPr lang="en-US" sz="2000" dirty="0" smtClean="0">
                <a:latin typeface="Calibri" panose="020F0502020204030204" pitchFamily="34" charset="0"/>
              </a:rPr>
              <a:t>. </a:t>
            </a:r>
            <a:r>
              <a:rPr lang="en-US" sz="2000" b="1" dirty="0" smtClean="0">
                <a:latin typeface="Calibri" panose="020F0502020204030204" pitchFamily="34" charset="0"/>
              </a:rPr>
              <a:t>7</a:t>
            </a:r>
            <a:r>
              <a:rPr lang="en-US" sz="2000" dirty="0" smtClean="0">
                <a:latin typeface="Calibri" panose="020F0502020204030204" pitchFamily="34" charset="0"/>
              </a:rPr>
              <a:t>, 320 (2012)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1680" y="3573016"/>
            <a:ext cx="3024336" cy="23762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3024" y="140667"/>
            <a:ext cx="3625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Single NV, AC, pulsed readout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7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83533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Nanoscale AC magnetometer for scanning over a sample</a:t>
            </a:r>
          </a:p>
        </p:txBody>
      </p:sp>
      <p:sp>
        <p:nvSpPr>
          <p:cNvPr id="60420" name="TextBox 10"/>
          <p:cNvSpPr txBox="1">
            <a:spLocks noChangeArrowheads="1"/>
          </p:cNvSpPr>
          <p:nvPr/>
        </p:nvSpPr>
        <p:spPr bwMode="auto">
          <a:xfrm>
            <a:off x="6315645" y="3644900"/>
            <a:ext cx="2828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- Dynamic decoupling allows through chosen frequency of interest</a:t>
            </a:r>
          </a:p>
        </p:txBody>
      </p:sp>
      <p:sp>
        <p:nvSpPr>
          <p:cNvPr id="60421" name="Rectangle 2"/>
          <p:cNvSpPr>
            <a:spLocks noChangeArrowheads="1"/>
          </p:cNvSpPr>
          <p:nvPr/>
        </p:nvSpPr>
        <p:spPr bwMode="auto">
          <a:xfrm>
            <a:off x="5829870" y="2249488"/>
            <a:ext cx="331413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Detect a single electron spin  50 nm away from NV- sensor: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MS </a:t>
            </a:r>
            <a:r>
              <a:rPr lang="en-GB" altLang="en-US" sz="2000" dirty="0" err="1"/>
              <a:t>Grinolds</a:t>
            </a:r>
            <a:r>
              <a:rPr lang="en-GB" altLang="en-US" sz="2000" i="1" dirty="0"/>
              <a:t> et al</a:t>
            </a:r>
            <a:r>
              <a:rPr lang="en-GB" altLang="en-US" sz="2000" dirty="0"/>
              <a:t>, Nat Phys </a:t>
            </a:r>
            <a:r>
              <a:rPr lang="en-GB" altLang="en-US" sz="2000" b="1" dirty="0"/>
              <a:t>9</a:t>
            </a:r>
            <a:r>
              <a:rPr lang="en-GB" altLang="en-US" sz="2000" dirty="0"/>
              <a:t>, 215 (2013)</a:t>
            </a:r>
          </a:p>
        </p:txBody>
      </p:sp>
      <p:pic>
        <p:nvPicPr>
          <p:cNvPr id="604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87333"/>
            <a:ext cx="4901896" cy="30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68" y="4930776"/>
            <a:ext cx="65881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11188" y="384175"/>
            <a:ext cx="853281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3024" y="140667"/>
            <a:ext cx="3625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Single NV, AC, pulsed readout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8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78628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Wide-field magnetometry</a:t>
            </a:r>
          </a:p>
        </p:txBody>
      </p:sp>
      <p:sp>
        <p:nvSpPr>
          <p:cNvPr id="62468" name="Rectangle 2"/>
          <p:cNvSpPr>
            <a:spLocks noChangeArrowheads="1"/>
          </p:cNvSpPr>
          <p:nvPr/>
        </p:nvSpPr>
        <p:spPr bwMode="auto">
          <a:xfrm>
            <a:off x="5647471" y="1267457"/>
            <a:ext cx="30194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Optical magnetic imaging of living cells, D Le Sage</a:t>
            </a:r>
            <a:r>
              <a:rPr lang="en-GB" altLang="en-US" sz="2000" i="1" dirty="0"/>
              <a:t> et al</a:t>
            </a:r>
            <a:r>
              <a:rPr lang="en-GB" altLang="en-US" sz="2000" dirty="0"/>
              <a:t>, Nature </a:t>
            </a:r>
            <a:r>
              <a:rPr lang="en-GB" altLang="en-US" sz="2000" b="1" dirty="0"/>
              <a:t>496</a:t>
            </a:r>
            <a:r>
              <a:rPr lang="en-GB" altLang="en-US" sz="2000" dirty="0"/>
              <a:t>, 486 (2013)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Diamond is bio-compatible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11188" y="3841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3382" y="2009775"/>
            <a:ext cx="4554197" cy="4011513"/>
            <a:chOff x="683382" y="2009775"/>
            <a:chExt cx="4554197" cy="401151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2060848"/>
              <a:ext cx="4482003" cy="370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3995936" y="2009775"/>
              <a:ext cx="1080120" cy="40115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ts val="36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990033"/>
                </a:buClr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203848" y="2204864"/>
              <a:ext cx="1880592" cy="16268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ts val="36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990033"/>
                </a:buClr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915816" y="2060848"/>
              <a:ext cx="1080120" cy="3974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ts val="36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990033"/>
                </a:buClr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83382" y="2009775"/>
              <a:ext cx="432234" cy="3974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ts val="36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990033"/>
                </a:buClr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6246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93491"/>
            <a:ext cx="4638626" cy="254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00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 txBox="1">
            <a:spLocks/>
          </p:cNvSpPr>
          <p:nvPr/>
        </p:nvSpPr>
        <p:spPr bwMode="auto">
          <a:xfrm>
            <a:off x="663575" y="508000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Summary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-180528" y="980728"/>
            <a:ext cx="6336704" cy="5472113"/>
          </a:xfrm>
        </p:spPr>
        <p:txBody>
          <a:bodyPr rtlCol="0">
            <a:noAutofit/>
          </a:bodyPr>
          <a:lstStyle/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800" dirty="0" smtClean="0"/>
          </a:p>
          <a:p>
            <a:pPr marL="914400" lvl="2" indent="0" eaLnBrk="1" fontAlgn="auto" hangingPunct="1">
              <a:spcAft>
                <a:spcPts val="0"/>
              </a:spcAft>
              <a:buNone/>
              <a:defRPr/>
            </a:pPr>
            <a:r>
              <a:rPr lang="en-GB" sz="2800" dirty="0" smtClean="0"/>
              <a:t>1. Properties</a:t>
            </a:r>
          </a:p>
          <a:p>
            <a:pPr marL="1828800" lvl="3" indent="-457200" eaLnBrk="1" fontAlgn="auto" hangingPunct="1">
              <a:spcAft>
                <a:spcPts val="0"/>
              </a:spcAft>
              <a:buFont typeface="Arial" panose="020B0604020202020204" pitchFamily="34" charset="0"/>
              <a:buAutoNum type="alphaLcParenR"/>
              <a:defRPr/>
            </a:pPr>
            <a:r>
              <a:rPr lang="en-GB" dirty="0" smtClean="0"/>
              <a:t>Geometric structure</a:t>
            </a:r>
          </a:p>
          <a:p>
            <a:pPr marL="1828800" lvl="3" indent="-457200" eaLnBrk="1" fontAlgn="auto" hangingPunct="1">
              <a:spcAft>
                <a:spcPts val="0"/>
              </a:spcAft>
              <a:buFont typeface="Arial" panose="020B0604020202020204" pitchFamily="34" charset="0"/>
              <a:buAutoNum type="alphaLcParenR"/>
              <a:defRPr/>
            </a:pPr>
            <a:r>
              <a:rPr lang="en-GB" dirty="0" smtClean="0"/>
              <a:t>Optical properties</a:t>
            </a:r>
          </a:p>
          <a:p>
            <a:pPr marL="1828800" lvl="3" indent="-457200" eaLnBrk="1" fontAlgn="auto" hangingPunct="1">
              <a:spcAft>
                <a:spcPts val="0"/>
              </a:spcAft>
              <a:buFont typeface="Arial" panose="020B0604020202020204" pitchFamily="34" charset="0"/>
              <a:buAutoNum type="alphaLcParenR"/>
              <a:defRPr/>
            </a:pPr>
            <a:r>
              <a:rPr lang="en-GB" dirty="0" smtClean="0"/>
              <a:t>Spin properties</a:t>
            </a:r>
          </a:p>
          <a:p>
            <a:pPr marL="1828800" lvl="3" indent="-457200" eaLnBrk="1" fontAlgn="auto" hangingPunct="1">
              <a:spcAft>
                <a:spcPts val="0"/>
              </a:spcAft>
              <a:buFont typeface="Arial" panose="020B0604020202020204" pitchFamily="34" charset="0"/>
              <a:buAutoNum type="alphaLcParenR"/>
              <a:defRPr/>
            </a:pPr>
            <a:r>
              <a:rPr lang="en-GB" dirty="0" smtClean="0"/>
              <a:t>Energy levels and transitions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800" dirty="0" smtClean="0"/>
              <a:t>2. Applications</a:t>
            </a:r>
          </a:p>
          <a:p>
            <a:pPr marL="1828800" lvl="3" indent="-457200" eaLnBrk="1" fontAlgn="auto" hangingPunct="1">
              <a:spcAft>
                <a:spcPts val="0"/>
              </a:spcAft>
              <a:buFont typeface="Arial" panose="020B0604020202020204" pitchFamily="34" charset="0"/>
              <a:buAutoNum type="alphaLcParenR"/>
              <a:defRPr/>
            </a:pPr>
            <a:r>
              <a:rPr lang="en-GB" dirty="0" err="1" smtClean="0"/>
              <a:t>Magnetometry</a:t>
            </a:r>
            <a:endParaRPr lang="en-GB" dirty="0" smtClean="0"/>
          </a:p>
          <a:p>
            <a:pPr marL="2343150" lvl="4" indent="-514350" eaLnBrk="1" fontAlgn="auto" hangingPunct="1">
              <a:spcAft>
                <a:spcPts val="0"/>
              </a:spcAft>
              <a:buFont typeface="+mj-lt"/>
              <a:buAutoNum type="romanLcPeriod"/>
              <a:defRPr/>
            </a:pPr>
            <a:r>
              <a:rPr lang="en-GB" dirty="0" smtClean="0"/>
              <a:t>DC vs AC</a:t>
            </a:r>
          </a:p>
          <a:p>
            <a:pPr marL="2343150" lvl="4" indent="-514350" eaLnBrk="1" fontAlgn="auto" hangingPunct="1">
              <a:spcAft>
                <a:spcPts val="0"/>
              </a:spcAft>
              <a:buFont typeface="+mj-lt"/>
              <a:buAutoNum type="romanLcPeriod"/>
              <a:defRPr/>
            </a:pPr>
            <a:r>
              <a:rPr lang="en-GB" dirty="0" smtClean="0"/>
              <a:t>Bulk vs nanoscale</a:t>
            </a:r>
          </a:p>
          <a:p>
            <a:pPr marL="2343150" lvl="4" indent="-514350" eaLnBrk="1" fontAlgn="auto" hangingPunct="1">
              <a:spcAft>
                <a:spcPts val="0"/>
              </a:spcAft>
              <a:buFont typeface="+mj-lt"/>
              <a:buAutoNum type="romanLcPeriod"/>
              <a:defRPr/>
            </a:pPr>
            <a:r>
              <a:rPr lang="en-GB" dirty="0" smtClean="0"/>
              <a:t>Room temperature vs cryogenic</a:t>
            </a:r>
          </a:p>
          <a:p>
            <a:pPr marL="2343150" lvl="4" indent="-514350" eaLnBrk="1" fontAlgn="auto" hangingPunct="1">
              <a:spcAft>
                <a:spcPts val="0"/>
              </a:spcAft>
              <a:buFont typeface="+mj-lt"/>
              <a:buAutoNum type="romanLcPeriod"/>
              <a:defRPr/>
            </a:pPr>
            <a:r>
              <a:rPr lang="en-GB" dirty="0" smtClean="0"/>
              <a:t>Scanning vs </a:t>
            </a:r>
            <a:r>
              <a:rPr lang="en-GB" dirty="0" err="1" smtClean="0"/>
              <a:t>widefield</a:t>
            </a:r>
            <a:endParaRPr lang="en-GB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133600"/>
            <a:ext cx="3673475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3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3" name="Group 2"/>
          <p:cNvGrpSpPr>
            <a:grpSpLocks noChangeAspect="1"/>
          </p:cNvGrpSpPr>
          <p:nvPr/>
        </p:nvGrpSpPr>
        <p:grpSpPr bwMode="auto">
          <a:xfrm>
            <a:off x="611188" y="1998070"/>
            <a:ext cx="3600400" cy="3957906"/>
            <a:chOff x="539552" y="1844824"/>
            <a:chExt cx="4060876" cy="4464495"/>
          </a:xfrm>
        </p:grpSpPr>
        <p:pic>
          <p:nvPicPr>
            <p:cNvPr id="73734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24" y="1958974"/>
              <a:ext cx="4015004" cy="4350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39552" y="1844824"/>
              <a:ext cx="431805" cy="373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8785225" cy="12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Nanoscale thermometry for inside living cells &amp; computer chips</a:t>
            </a:r>
          </a:p>
        </p:txBody>
      </p:sp>
      <p:sp>
        <p:nvSpPr>
          <p:cNvPr id="73732" name="Rectangle 2"/>
          <p:cNvSpPr>
            <a:spLocks noChangeArrowheads="1"/>
          </p:cNvSpPr>
          <p:nvPr/>
        </p:nvSpPr>
        <p:spPr bwMode="auto">
          <a:xfrm>
            <a:off x="5535613" y="2249488"/>
            <a:ext cx="360838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2000" dirty="0"/>
              <a:t>G Kucsko</a:t>
            </a:r>
            <a:r>
              <a:rPr lang="da-DK" altLang="en-US" sz="2000" i="1" dirty="0"/>
              <a:t> et al</a:t>
            </a:r>
            <a:r>
              <a:rPr lang="da-DK" altLang="en-US" sz="2000" dirty="0"/>
              <a:t>, Nature </a:t>
            </a:r>
            <a:r>
              <a:rPr lang="da-DK" altLang="en-US" sz="2000" b="1" dirty="0"/>
              <a:t>500</a:t>
            </a:r>
            <a:r>
              <a:rPr lang="da-DK" altLang="en-US" sz="2000" dirty="0"/>
              <a:t>, 54 (2013)</a:t>
            </a:r>
          </a:p>
          <a:p>
            <a:pPr>
              <a:spcBef>
                <a:spcPct val="0"/>
              </a:spcBef>
              <a:buFontTx/>
              <a:buNone/>
            </a:pPr>
            <a:endParaRPr lang="da-DK" altLang="en-US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nb-NO" altLang="en-US" sz="2000" dirty="0"/>
              <a:t>P Neumann</a:t>
            </a:r>
            <a:r>
              <a:rPr lang="nb-NO" altLang="en-US" sz="2000" i="1" dirty="0"/>
              <a:t> et al</a:t>
            </a:r>
            <a:r>
              <a:rPr lang="nb-NO" altLang="en-US" sz="2000" dirty="0"/>
              <a:t>, Nano Lett </a:t>
            </a:r>
            <a:r>
              <a:rPr lang="nb-NO" altLang="en-US" sz="2000" b="1" dirty="0"/>
              <a:t>13</a:t>
            </a:r>
            <a:r>
              <a:rPr lang="nb-NO" altLang="en-US" sz="2000" dirty="0"/>
              <a:t>, 2738 (2013)</a:t>
            </a:r>
          </a:p>
          <a:p>
            <a:pPr>
              <a:spcBef>
                <a:spcPct val="0"/>
              </a:spcBef>
              <a:buFontTx/>
              <a:buNone/>
            </a:pPr>
            <a:endParaRPr lang="nb-NO" altLang="en-US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DM </a:t>
            </a:r>
            <a:r>
              <a:rPr lang="en-GB" altLang="en-US" sz="2000" dirty="0" err="1"/>
              <a:t>Toyli</a:t>
            </a:r>
            <a:r>
              <a:rPr lang="en-GB" altLang="en-US" sz="2000" i="1" dirty="0"/>
              <a:t> et al</a:t>
            </a:r>
            <a:r>
              <a:rPr lang="en-GB" altLang="en-US" sz="2000" dirty="0"/>
              <a:t>, PNAS </a:t>
            </a:r>
            <a:r>
              <a:rPr lang="en-GB" altLang="en-US" sz="2000" b="1" dirty="0"/>
              <a:t>110</a:t>
            </a:r>
            <a:r>
              <a:rPr lang="en-GB" altLang="en-US" sz="2000" dirty="0"/>
              <a:t>, 8417 (2013)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11188" y="3841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499992" y="5157192"/>
                <a:ext cx="4644008" cy="12774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sSubSup>
                        <m:sSub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000" b="0" i="1" dirty="0" smtClean="0">
                  <a:latin typeface="Cambria Math" panose="02040503050406030204" pitchFamily="18" charset="0"/>
                </a:endParaRPr>
              </a:p>
              <a:p>
                <a:pPr/>
                <a:endParaRPr lang="en-GB" sz="2000" b="0" dirty="0" smtClean="0">
                  <a:latin typeface="Calibri" panose="020F0502020204030204" pitchFamily="34" charset="0"/>
                </a:endParaRPr>
              </a:p>
              <a:p>
                <a:pPr/>
                <a:r>
                  <a:rPr lang="en-GB" sz="2000" b="0" dirty="0" smtClean="0">
                    <a:latin typeface="Calibri" panose="020F0502020204030204" pitchFamily="34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sz="2000" b="0" dirty="0" smtClean="0">
                    <a:latin typeface="Calibri" panose="020F0502020204030204" pitchFamily="34" charset="0"/>
                  </a:rPr>
                  <a:t>  </a:t>
                </a:r>
              </a:p>
              <a:p>
                <a:pPr/>
                <a:r>
                  <a:rPr lang="en-GB" sz="2000" dirty="0" smtClean="0"/>
                  <a:t>and </a:t>
                </a:r>
                <a:r>
                  <a:rPr lang="el-GR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β</a:t>
                </a:r>
                <a:r>
                  <a:rPr lang="en-GB" sz="2000" i="1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GB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=</a:t>
                </a:r>
                <a:r>
                  <a:rPr lang="en-GB" sz="2000" dirty="0" smtClean="0"/>
                  <a:t> 74 kHz/K</a:t>
                </a:r>
                <a:endParaRPr lang="en-GB" sz="20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5157192"/>
                <a:ext cx="4644008" cy="1277401"/>
              </a:xfrm>
              <a:prstGeom prst="rect">
                <a:avLst/>
              </a:prstGeom>
              <a:blipFill rotWithShape="0">
                <a:blip r:embed="rId5"/>
                <a:stretch>
                  <a:fillRect l="-3281" b="-1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693890"/>
              </p:ext>
            </p:extLst>
          </p:nvPr>
        </p:nvGraphicFramePr>
        <p:xfrm>
          <a:off x="3923928" y="1726905"/>
          <a:ext cx="4441825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6" imgW="2234880" imgH="241200" progId="Equation.DSMT4">
                  <p:embed/>
                </p:oleObj>
              </mc:Choice>
              <mc:Fallback>
                <p:oleObj name="Equation" r:id="rId6" imgW="22348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1726905"/>
                        <a:ext cx="4441825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979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82819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err="1" smtClean="0">
                <a:ea typeface="+mn-ea"/>
              </a:rPr>
              <a:t>Electrometry</a:t>
            </a:r>
            <a:r>
              <a:rPr lang="en-GB" sz="2400" dirty="0" smtClean="0">
                <a:ea typeface="+mn-ea"/>
              </a:rPr>
              <a:t>: Stark shift</a:t>
            </a:r>
          </a:p>
        </p:txBody>
      </p:sp>
      <p:sp>
        <p:nvSpPr>
          <p:cNvPr id="75780" name="Rectangle 2"/>
          <p:cNvSpPr>
            <a:spLocks noChangeArrowheads="1"/>
          </p:cNvSpPr>
          <p:nvPr/>
        </p:nvSpPr>
        <p:spPr bwMode="auto">
          <a:xfrm>
            <a:off x="4368800" y="1638300"/>
            <a:ext cx="399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2000"/>
              <a:t>F Dolde</a:t>
            </a:r>
            <a:r>
              <a:rPr lang="da-DK" altLang="en-US" sz="2000" i="1"/>
              <a:t> et al</a:t>
            </a:r>
            <a:r>
              <a:rPr lang="da-DK" altLang="en-US" sz="2000"/>
              <a:t>, Nat Phys </a:t>
            </a:r>
            <a:r>
              <a:rPr lang="da-DK" altLang="en-US" sz="2000" b="1"/>
              <a:t>7</a:t>
            </a:r>
            <a:r>
              <a:rPr lang="da-DK" altLang="en-US" sz="2000"/>
              <a:t>, 459 (2011)</a:t>
            </a:r>
            <a:endParaRPr lang="en-GB" altLang="en-US" sz="2000"/>
          </a:p>
        </p:txBody>
      </p:sp>
      <p:pic>
        <p:nvPicPr>
          <p:cNvPr id="7578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165475"/>
            <a:ext cx="28797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3052763"/>
            <a:ext cx="34036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11188" y="3841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2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460851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Violating Bell’s inequalities</a:t>
            </a:r>
          </a:p>
        </p:txBody>
      </p:sp>
      <p:sp>
        <p:nvSpPr>
          <p:cNvPr id="77828" name="Rectangle 2"/>
          <p:cNvSpPr>
            <a:spLocks noChangeArrowheads="1"/>
          </p:cNvSpPr>
          <p:nvPr/>
        </p:nvSpPr>
        <p:spPr bwMode="auto">
          <a:xfrm>
            <a:off x="4932040" y="2877904"/>
            <a:ext cx="421196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The first experiment in which the “detection” and “locality” loopholes have both been closed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B Henson </a:t>
            </a:r>
            <a:r>
              <a:rPr lang="en-GB" altLang="en-US" sz="2000" i="1" dirty="0"/>
              <a:t>et al</a:t>
            </a:r>
            <a:r>
              <a:rPr lang="en-GB" altLang="en-US" sz="2000" dirty="0"/>
              <a:t>, Nature 526, 682 (2015)</a:t>
            </a:r>
          </a:p>
        </p:txBody>
      </p:sp>
      <p:pic>
        <p:nvPicPr>
          <p:cNvPr id="7782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461450"/>
            <a:ext cx="5019476" cy="163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41" y="1819275"/>
            <a:ext cx="309721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Rectangle 2"/>
          <p:cNvSpPr>
            <a:spLocks noChangeArrowheads="1"/>
          </p:cNvSpPr>
          <p:nvPr/>
        </p:nvSpPr>
        <p:spPr bwMode="auto">
          <a:xfrm>
            <a:off x="859978" y="3352800"/>
            <a:ext cx="385603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Proposal for entangling remote NV-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SD Barrett and P Kok, Physical Review A </a:t>
            </a:r>
            <a:r>
              <a:rPr lang="en-GB" altLang="en-US" sz="2000" b="1"/>
              <a:t>71</a:t>
            </a:r>
            <a:r>
              <a:rPr lang="en-GB" altLang="en-US" sz="2000"/>
              <a:t>, 060310 (2005)</a:t>
            </a:r>
          </a:p>
        </p:txBody>
      </p:sp>
      <p:sp>
        <p:nvSpPr>
          <p:cNvPr id="4" name="Rectangle 3"/>
          <p:cNvSpPr/>
          <p:nvPr/>
        </p:nvSpPr>
        <p:spPr>
          <a:xfrm>
            <a:off x="610741" y="1773238"/>
            <a:ext cx="4105275" cy="25923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11188" y="3841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11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 txBox="1">
            <a:spLocks/>
          </p:cNvSpPr>
          <p:nvPr/>
        </p:nvSpPr>
        <p:spPr bwMode="auto">
          <a:xfrm>
            <a:off x="734888" y="476672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 smtClean="0">
                <a:cs typeface="Arial" panose="020B0604020202020204" pitchFamily="34" charset="0"/>
              </a:rPr>
              <a:t>Conclusions: Quantum Sensors</a:t>
            </a:r>
            <a:endParaRPr lang="en-GB" altLang="en-US" sz="4000" dirty="0"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34888" y="836712"/>
            <a:ext cx="763297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dirty="0" smtClean="0"/>
          </a:p>
          <a:p>
            <a:pPr marL="571500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dirty="0" smtClean="0"/>
              <a:t>Cold atom interferometers</a:t>
            </a:r>
          </a:p>
          <a:p>
            <a:pPr marL="1314450" lvl="1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sz="2400" dirty="0" smtClean="0"/>
              <a:t>Gravity, magnetic field, time, rotation</a:t>
            </a:r>
          </a:p>
          <a:p>
            <a:pPr marL="571500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dirty="0" smtClean="0"/>
              <a:t>Ion trap </a:t>
            </a:r>
          </a:p>
          <a:p>
            <a:pPr marL="1314450" lvl="1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sz="2400" dirty="0" smtClean="0"/>
              <a:t>Magnetic field, time </a:t>
            </a:r>
          </a:p>
          <a:p>
            <a:pPr marL="571500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dirty="0" smtClean="0"/>
              <a:t>Atomic vapour cell </a:t>
            </a:r>
          </a:p>
          <a:p>
            <a:pPr marL="1314450" lvl="1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sz="2400" dirty="0" smtClean="0"/>
              <a:t>Magnetic field</a:t>
            </a:r>
          </a:p>
          <a:p>
            <a:pPr marL="571500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dirty="0" smtClean="0"/>
              <a:t>Nitrogen vacancy centres in diamond</a:t>
            </a:r>
          </a:p>
          <a:p>
            <a:pPr marL="1314450" lvl="1" indent="-571500" eaLnBrk="1" hangingPunct="1">
              <a:spcBef>
                <a:spcPct val="0"/>
              </a:spcBef>
              <a:buFontTx/>
              <a:buChar char="-"/>
            </a:pPr>
            <a:r>
              <a:rPr lang="en-GB" altLang="en-US" sz="2400" dirty="0" smtClean="0"/>
              <a:t>Magnetic field, electric field, temperature</a:t>
            </a:r>
            <a:endParaRPr lang="en-GB" altLang="en-US" sz="2400" dirty="0"/>
          </a:p>
          <a:p>
            <a:pPr marL="1314450" lvl="1" indent="-571500" eaLnBrk="1" hangingPunct="1">
              <a:spcBef>
                <a:spcPct val="0"/>
              </a:spcBef>
              <a:buFontTx/>
              <a:buChar char="-"/>
            </a:pPr>
            <a:endParaRPr lang="en-GB" altLang="en-US" sz="2400" dirty="0" smtClean="0"/>
          </a:p>
          <a:p>
            <a:pPr lvl="1" indent="0" eaLnBrk="1" hangingPunct="1">
              <a:spcBef>
                <a:spcPct val="0"/>
              </a:spcBef>
              <a:buNone/>
            </a:pPr>
            <a:r>
              <a:rPr lang="en-GB" altLang="en-US" sz="2400" dirty="0" smtClean="0"/>
              <a:t>Optical spectroscopy of atoms</a:t>
            </a:r>
          </a:p>
          <a:p>
            <a:pPr lvl="1" indent="0" eaLnBrk="1" hangingPunct="1">
              <a:spcBef>
                <a:spcPct val="0"/>
              </a:spcBef>
              <a:buNone/>
            </a:pPr>
            <a:r>
              <a:rPr lang="en-GB" altLang="en-US" sz="2400" dirty="0" smtClean="0"/>
              <a:t>Single atom vs many </a:t>
            </a:r>
          </a:p>
        </p:txBody>
      </p:sp>
    </p:spTree>
    <p:extLst>
      <p:ext uri="{BB962C8B-B14F-4D97-AF65-F5344CB8AC3E}">
        <p14:creationId xmlns:p14="http://schemas.microsoft.com/office/powerpoint/2010/main" val="334688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7058025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Sensing</a:t>
            </a:r>
            <a:endParaRPr lang="en-GB" altLang="en-US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7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7058025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Sensing</a:t>
            </a:r>
            <a:endParaRPr lang="en-GB" altLang="en-US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422"/>
            <a:ext cx="4180390" cy="557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5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7058025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Sensing</a:t>
            </a:r>
            <a:endParaRPr lang="en-GB" altLang="en-US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422"/>
            <a:ext cx="4180390" cy="5573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26" y="303420"/>
            <a:ext cx="4180390" cy="55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1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7058025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Sensing</a:t>
            </a:r>
            <a:endParaRPr lang="en-GB" altLang="en-US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422"/>
            <a:ext cx="4180390" cy="5573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26" y="303420"/>
            <a:ext cx="4180390" cy="5573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69" y="303413"/>
            <a:ext cx="4180847" cy="557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B01C2E"/>
      </a:accent1>
      <a:accent2>
        <a:srgbClr val="081C5A"/>
      </a:accent2>
      <a:accent3>
        <a:srgbClr val="FFFFFF"/>
      </a:accent3>
      <a:accent4>
        <a:srgbClr val="000000"/>
      </a:accent4>
      <a:accent5>
        <a:srgbClr val="D4ABAD"/>
      </a:accent5>
      <a:accent6>
        <a:srgbClr val="061851"/>
      </a:accent6>
      <a:hlink>
        <a:srgbClr val="B2B2B2"/>
      </a:hlink>
      <a:folHlink>
        <a:srgbClr val="EAEAE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ts val="3600"/>
          </a:lnSpc>
          <a:spcBef>
            <a:spcPts val="500"/>
          </a:spcBef>
          <a:spcAft>
            <a:spcPct val="0"/>
          </a:spcAft>
          <a:buClr>
            <a:srgbClr val="990033"/>
          </a:buClr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B01C2E"/>
        </a:accent1>
        <a:accent2>
          <a:srgbClr val="081C5A"/>
        </a:accent2>
        <a:accent3>
          <a:srgbClr val="FFFFFF"/>
        </a:accent3>
        <a:accent4>
          <a:srgbClr val="000000"/>
        </a:accent4>
        <a:accent5>
          <a:srgbClr val="D4ABAD"/>
        </a:accent5>
        <a:accent6>
          <a:srgbClr val="061851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26084</TotalTime>
  <Words>1738</Words>
  <Application>Microsoft Office PowerPoint</Application>
  <PresentationFormat>On-screen Show (4:3)</PresentationFormat>
  <Paragraphs>472</Paragraphs>
  <Slides>58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MS PGothic</vt:lpstr>
      <vt:lpstr>MS PGothic</vt:lpstr>
      <vt:lpstr>Arial</vt:lpstr>
      <vt:lpstr>Calibri</vt:lpstr>
      <vt:lpstr>Cambria Math</vt:lpstr>
      <vt:lpstr>Tahoma</vt:lpstr>
      <vt:lpstr>Times New Roman</vt:lpstr>
      <vt:lpstr>Wingdings</vt:lpstr>
      <vt:lpstr>Default Design</vt:lpstr>
      <vt:lpstr>Equation</vt:lpstr>
      <vt:lpstr>Gavin W Morley Department of Physics University of Warwick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Sensitivity</vt:lpstr>
      <vt:lpstr>Sensitivity (cont.)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Ion magnetometer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UoB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space is for the name and role of the speaker.  A sans serif typeface of 18 pt is recommended.</dc:title>
  <dc:creator>Gavin W Morley</dc:creator>
  <cp:lastModifiedBy>Gavin Morley</cp:lastModifiedBy>
  <cp:revision>903</cp:revision>
  <cp:lastPrinted>2015-08-12T09:07:29Z</cp:lastPrinted>
  <dcterms:created xsi:type="dcterms:W3CDTF">2003-04-01T14:58:27Z</dcterms:created>
  <dcterms:modified xsi:type="dcterms:W3CDTF">2017-02-20T17:38:51Z</dcterms:modified>
</cp:coreProperties>
</file>