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75"/>
  </p:notesMasterIdLst>
  <p:sldIdLst>
    <p:sldId id="259" r:id="rId2"/>
    <p:sldId id="367" r:id="rId3"/>
    <p:sldId id="508" r:id="rId4"/>
    <p:sldId id="509" r:id="rId5"/>
    <p:sldId id="533" r:id="rId6"/>
    <p:sldId id="534" r:id="rId7"/>
    <p:sldId id="445" r:id="rId8"/>
    <p:sldId id="566" r:id="rId9"/>
    <p:sldId id="446" r:id="rId10"/>
    <p:sldId id="447" r:id="rId11"/>
    <p:sldId id="449" r:id="rId12"/>
    <p:sldId id="450" r:id="rId13"/>
    <p:sldId id="452" r:id="rId14"/>
    <p:sldId id="570" r:id="rId15"/>
    <p:sldId id="518" r:id="rId16"/>
    <p:sldId id="510" r:id="rId17"/>
    <p:sldId id="567" r:id="rId18"/>
    <p:sldId id="511" r:id="rId19"/>
    <p:sldId id="513" r:id="rId20"/>
    <p:sldId id="514" r:id="rId21"/>
    <p:sldId id="515" r:id="rId22"/>
    <p:sldId id="522" r:id="rId23"/>
    <p:sldId id="523" r:id="rId24"/>
    <p:sldId id="524" r:id="rId25"/>
    <p:sldId id="525" r:id="rId26"/>
    <p:sldId id="526" r:id="rId27"/>
    <p:sldId id="527" r:id="rId28"/>
    <p:sldId id="528" r:id="rId29"/>
    <p:sldId id="529" r:id="rId30"/>
    <p:sldId id="530" r:id="rId31"/>
    <p:sldId id="531" r:id="rId32"/>
    <p:sldId id="535" r:id="rId33"/>
    <p:sldId id="536" r:id="rId34"/>
    <p:sldId id="537" r:id="rId35"/>
    <p:sldId id="565" r:id="rId36"/>
    <p:sldId id="564" r:id="rId37"/>
    <p:sldId id="538" r:id="rId38"/>
    <p:sldId id="539" r:id="rId39"/>
    <p:sldId id="540" r:id="rId40"/>
    <p:sldId id="532" r:id="rId41"/>
    <p:sldId id="542" r:id="rId42"/>
    <p:sldId id="543" r:id="rId43"/>
    <p:sldId id="544" r:id="rId44"/>
    <p:sldId id="545" r:id="rId45"/>
    <p:sldId id="546" r:id="rId46"/>
    <p:sldId id="547" r:id="rId47"/>
    <p:sldId id="548" r:id="rId48"/>
    <p:sldId id="549" r:id="rId49"/>
    <p:sldId id="429" r:id="rId50"/>
    <p:sldId id="551" r:id="rId51"/>
    <p:sldId id="568" r:id="rId52"/>
    <p:sldId id="569" r:id="rId53"/>
    <p:sldId id="550" r:id="rId54"/>
    <p:sldId id="472" r:id="rId55"/>
    <p:sldId id="457" r:id="rId56"/>
    <p:sldId id="458" r:id="rId57"/>
    <p:sldId id="552" r:id="rId58"/>
    <p:sldId id="553" r:id="rId59"/>
    <p:sldId id="554" r:id="rId60"/>
    <p:sldId id="479" r:id="rId61"/>
    <p:sldId id="556" r:id="rId62"/>
    <p:sldId id="557" r:id="rId63"/>
    <p:sldId id="562" r:id="rId64"/>
    <p:sldId id="558" r:id="rId65"/>
    <p:sldId id="559" r:id="rId66"/>
    <p:sldId id="480" r:id="rId67"/>
    <p:sldId id="430" r:id="rId68"/>
    <p:sldId id="431" r:id="rId69"/>
    <p:sldId id="433" r:id="rId70"/>
    <p:sldId id="434" r:id="rId71"/>
    <p:sldId id="560" r:id="rId72"/>
    <p:sldId id="561" r:id="rId73"/>
    <p:sldId id="563" r:id="rId74"/>
  </p:sldIdLst>
  <p:sldSz cx="9144000" cy="6858000" type="screen4x3"/>
  <p:notesSz cx="6858000" cy="9144000"/>
  <p:defaultTextStyle>
    <a:defPPr>
      <a:defRPr lang="en-US"/>
    </a:defPPr>
    <a:lvl1pPr marL="0" algn="l" defTabSz="914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74" algn="l" defTabSz="914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48" algn="l" defTabSz="914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23" algn="l" defTabSz="914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96" algn="l" defTabSz="914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71" algn="l" defTabSz="914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45" algn="l" defTabSz="914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21" algn="l" defTabSz="914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94" algn="l" defTabSz="914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FF00"/>
    <a:srgbClr val="0000FF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41" autoAdjust="0"/>
  </p:normalViewPr>
  <p:slideViewPr>
    <p:cSldViewPr>
      <p:cViewPr varScale="1">
        <p:scale>
          <a:sx n="53" d="100"/>
          <a:sy n="53" d="100"/>
        </p:scale>
        <p:origin x="812" y="32"/>
      </p:cViewPr>
      <p:guideLst>
        <p:guide orient="horz" pos="2161"/>
        <p:guide pos="28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4DE5A-F373-46BB-AE07-C104260AB845}" type="datetimeFigureOut">
              <a:rPr lang="en-GB" smtClean="0"/>
              <a:pPr/>
              <a:t>28/02/2017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0876F-A1BD-43F9-A739-1FE16A7AEC5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25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4" algn="l" defTabSz="914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48" algn="l" defTabSz="914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23" algn="l" defTabSz="914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96" algn="l" defTabSz="914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71" algn="l" defTabSz="914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45" algn="l" defTabSz="914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21" algn="l" defTabSz="914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94" algn="l" defTabSz="914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305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1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730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554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Zeeman effect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090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Zeeman effect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924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626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aseline="0" dirty="0" err="1" smtClean="0"/>
              <a:t>mu_N</a:t>
            </a:r>
            <a:r>
              <a:rPr lang="en-GB" baseline="0" dirty="0" smtClean="0"/>
              <a:t> is the nuclear magneton and it is ~1000 times smaller than </a:t>
            </a:r>
            <a:r>
              <a:rPr lang="en-GB" baseline="0" dirty="0" err="1" smtClean="0"/>
              <a:t>mu_B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414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862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121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96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167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10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66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214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820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884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8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274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356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843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68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3447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2530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2762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464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6445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0133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9041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0452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4560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307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aseline="0" dirty="0" smtClean="0"/>
              <a:t>Hahn echo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166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9193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6968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9951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3871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6953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 normal computer stores information as bits that can be 1 or 0. A quantum</a:t>
            </a:r>
            <a:r>
              <a:rPr lang="en-GB" baseline="0" dirty="0" smtClean="0"/>
              <a:t> computer uses qubits: two level quantum systems such as spins 1/2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9002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Phosphorus atoms in silicon are called donors because</a:t>
            </a:r>
            <a:r>
              <a:rPr lang="en-GB" baseline="0" dirty="0" smtClean="0"/>
              <a:t> they donate an electron to the silicon at RT. This </a:t>
            </a:r>
            <a:r>
              <a:rPr lang="en-GB" dirty="0" smtClean="0"/>
              <a:t>is used in modern computers. I work</a:t>
            </a:r>
            <a:r>
              <a:rPr lang="en-GB" baseline="0" dirty="0" smtClean="0"/>
              <a:t> at helium temperatures where the atoms bind their electrons. The donor nucleus has a nuclear spin and the bound electron has a spin also. This is an envelope </a:t>
            </a:r>
            <a:r>
              <a:rPr lang="en-GB" baseline="0" dirty="0" err="1" smtClean="0"/>
              <a:t>wavefunction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5333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0536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4567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4743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546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7186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9640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Show these energy levels again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901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…including the hyperfine term, and then redraw the energy levels at</a:t>
            </a:r>
            <a:r>
              <a:rPr lang="en-GB" baseline="0" dirty="0" smtClean="0"/>
              <a:t> some fixed magnetic field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6017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At 8.6T and 3K, electronic polarization is 95% and nuclear polarization is 0.06%.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020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8961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0593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3255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7672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Breit</a:t>
            </a:r>
            <a:r>
              <a:rPr lang="en-GB" dirty="0" smtClean="0"/>
              <a:t>-Rabi</a:t>
            </a:r>
            <a:r>
              <a:rPr lang="en-GB" baseline="0" dirty="0" smtClean="0"/>
              <a:t> diagram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3328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38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4634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0789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3245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8844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9402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555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1256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81134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5405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4762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Need resolved</a:t>
            </a:r>
            <a:r>
              <a:rPr lang="en-GB" baseline="0" dirty="0" smtClean="0"/>
              <a:t> HFS. </a:t>
            </a:r>
            <a:r>
              <a:rPr lang="en-GB" dirty="0" smtClean="0"/>
              <a:t>Intrinsic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linewidth</a:t>
            </a:r>
            <a:r>
              <a:rPr lang="en-GB" baseline="0" dirty="0" smtClean="0"/>
              <a:t> less than 0.3microTesla: 80kHz! Hyperfine A=16MHz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512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89523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High field resonance is</a:t>
            </a:r>
            <a:r>
              <a:rPr lang="en-GB" baseline="0" dirty="0" smtClean="0"/>
              <a:t> </a:t>
            </a:r>
            <a:r>
              <a:rPr lang="en-GB" dirty="0" smtClean="0"/>
              <a:t>8% of total</a:t>
            </a:r>
            <a:r>
              <a:rPr lang="en-GB" baseline="0" dirty="0" smtClean="0"/>
              <a:t> after DNP, 33% before. 15N@C60 gives 62% polarization with enhancement of 1000. </a:t>
            </a:r>
            <a:r>
              <a:rPr lang="en-GB" dirty="0" smtClean="0"/>
              <a:t>Intrinsic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linewidth</a:t>
            </a:r>
            <a:r>
              <a:rPr lang="en-GB" baseline="0" dirty="0" smtClean="0"/>
              <a:t> less than 0.3microTesla: 80kHz! Hyperfine A=16MHz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9565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4792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7658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602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79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876F-A1BD-43F9-A739-1FE16A7AEC5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326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8" indent="0">
              <a:buNone/>
              <a:defRPr sz="1800" b="1"/>
            </a:lvl3pPr>
            <a:lvl4pPr marL="1371223" indent="0">
              <a:buNone/>
              <a:defRPr sz="1600" b="1"/>
            </a:lvl4pPr>
            <a:lvl5pPr marL="1828296" indent="0">
              <a:buNone/>
              <a:defRPr sz="1600" b="1"/>
            </a:lvl5pPr>
            <a:lvl6pPr marL="2285371" indent="0">
              <a:buNone/>
              <a:defRPr sz="1600" b="1"/>
            </a:lvl6pPr>
            <a:lvl7pPr marL="2742445" indent="0">
              <a:buNone/>
              <a:defRPr sz="1600" b="1"/>
            </a:lvl7pPr>
            <a:lvl8pPr marL="3199521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4" indent="0">
              <a:buNone/>
              <a:defRPr sz="2000" b="1"/>
            </a:lvl2pPr>
            <a:lvl3pPr marL="914148" indent="0">
              <a:buNone/>
              <a:defRPr sz="1800" b="1"/>
            </a:lvl3pPr>
            <a:lvl4pPr marL="1371223" indent="0">
              <a:buNone/>
              <a:defRPr sz="1600" b="1"/>
            </a:lvl4pPr>
            <a:lvl5pPr marL="1828296" indent="0">
              <a:buNone/>
              <a:defRPr sz="1600" b="1"/>
            </a:lvl5pPr>
            <a:lvl6pPr marL="2285371" indent="0">
              <a:buNone/>
              <a:defRPr sz="1600" b="1"/>
            </a:lvl6pPr>
            <a:lvl7pPr marL="2742445" indent="0">
              <a:buNone/>
              <a:defRPr sz="1600" b="1"/>
            </a:lvl7pPr>
            <a:lvl8pPr marL="3199521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74" indent="0">
              <a:buNone/>
              <a:defRPr sz="1200"/>
            </a:lvl2pPr>
            <a:lvl3pPr marL="914148" indent="0">
              <a:buNone/>
              <a:defRPr sz="1000"/>
            </a:lvl3pPr>
            <a:lvl4pPr marL="1371223" indent="0">
              <a:buNone/>
              <a:defRPr sz="900"/>
            </a:lvl4pPr>
            <a:lvl5pPr marL="1828296" indent="0">
              <a:buNone/>
              <a:defRPr sz="900"/>
            </a:lvl5pPr>
            <a:lvl6pPr marL="2285371" indent="0">
              <a:buNone/>
              <a:defRPr sz="900"/>
            </a:lvl6pPr>
            <a:lvl7pPr marL="2742445" indent="0">
              <a:buNone/>
              <a:defRPr sz="900"/>
            </a:lvl7pPr>
            <a:lvl8pPr marL="3199521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612777"/>
            <a:ext cx="5486400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57074" indent="0">
              <a:buNone/>
              <a:defRPr sz="2800"/>
            </a:lvl2pPr>
            <a:lvl3pPr marL="914148" indent="0">
              <a:buNone/>
              <a:defRPr sz="2400"/>
            </a:lvl3pPr>
            <a:lvl4pPr marL="1371223" indent="0">
              <a:buNone/>
              <a:defRPr sz="2000"/>
            </a:lvl4pPr>
            <a:lvl5pPr marL="1828296" indent="0">
              <a:buNone/>
              <a:defRPr sz="2000"/>
            </a:lvl5pPr>
            <a:lvl6pPr marL="2285371" indent="0">
              <a:buNone/>
              <a:defRPr sz="2000"/>
            </a:lvl6pPr>
            <a:lvl7pPr marL="2742445" indent="0">
              <a:buNone/>
              <a:defRPr sz="2000"/>
            </a:lvl7pPr>
            <a:lvl8pPr marL="3199521" indent="0">
              <a:buNone/>
              <a:defRPr sz="2000"/>
            </a:lvl8pPr>
            <a:lvl9pPr marL="3656594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74" indent="0">
              <a:buNone/>
              <a:defRPr sz="1200"/>
            </a:lvl2pPr>
            <a:lvl3pPr marL="914148" indent="0">
              <a:buNone/>
              <a:defRPr sz="1000"/>
            </a:lvl3pPr>
            <a:lvl4pPr marL="1371223" indent="0">
              <a:buNone/>
              <a:defRPr sz="900"/>
            </a:lvl4pPr>
            <a:lvl5pPr marL="1828296" indent="0">
              <a:buNone/>
              <a:defRPr sz="900"/>
            </a:lvl5pPr>
            <a:lvl6pPr marL="2285371" indent="0">
              <a:buNone/>
              <a:defRPr sz="900"/>
            </a:lvl6pPr>
            <a:lvl7pPr marL="2742445" indent="0">
              <a:buNone/>
              <a:defRPr sz="900"/>
            </a:lvl7pPr>
            <a:lvl8pPr marL="3199521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9"/>
            <a:ext cx="8229600" cy="1143000"/>
          </a:xfrm>
          <a:prstGeom prst="rect">
            <a:avLst/>
          </a:prstGeom>
        </p:spPr>
        <p:txBody>
          <a:bodyPr vert="horz" lIns="91415" tIns="45708" rIns="91415" bIns="457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02"/>
            <a:ext cx="8229600" cy="4525963"/>
          </a:xfrm>
          <a:prstGeom prst="rect">
            <a:avLst/>
          </a:prstGeom>
        </p:spPr>
        <p:txBody>
          <a:bodyPr vert="horz" lIns="91415" tIns="45708" rIns="91415" bIns="457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-36512" y="6516052"/>
            <a:ext cx="7920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Gavin W Morley, EPR and DNP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480000"/>
            <a:ext cx="2771800" cy="0"/>
          </a:xfrm>
          <a:prstGeom prst="line">
            <a:avLst/>
          </a:prstGeom>
          <a:ln w="31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4818" name="Picture 2" descr="C:\Users\Admin\Pictures\Logos\Warwick\the_warwick_uni_white.gif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049512"/>
            <a:ext cx="2150170" cy="83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/>
      </p:par>
    </p:tnLst>
  </p:timing>
  <p:txStyles>
    <p:titleStyle>
      <a:lvl1pPr algn="ctr" defTabSz="91414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6" indent="-342806" algn="l" defTabSz="91414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45" indent="-285671" algn="l" defTabSz="91414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5" indent="-228538" algn="l" defTabSz="91414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8" algn="l" defTabSz="91414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4" indent="-228538" algn="l" defTabSz="91414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9" indent="-228538" algn="l" defTabSz="9141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2" indent="-228538" algn="l" defTabSz="9141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56" indent="-228538" algn="l" defTabSz="9141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1" indent="-228538" algn="l" defTabSz="9141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4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8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3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6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1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5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1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wmf"/><Relationship Id="rId5" Type="http://schemas.openxmlformats.org/officeDocument/2006/relationships/image" Target="../media/image35.wmf"/><Relationship Id="rId4" Type="http://schemas.openxmlformats.org/officeDocument/2006/relationships/oleObject" Target="../embeddings/oleObject3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4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6800" y="950863"/>
            <a:ext cx="7772400" cy="1470025"/>
          </a:xfrm>
        </p:spPr>
        <p:txBody>
          <a:bodyPr>
            <a:noAutofit/>
          </a:bodyPr>
          <a:lstStyle/>
          <a:p>
            <a:r>
              <a:rPr lang="en-GB" sz="3600" dirty="0"/>
              <a:t>Electron Paramagnetic Resonance and Dynamic Nuclear </a:t>
            </a:r>
            <a:r>
              <a:rPr lang="en-GB" sz="3600" dirty="0" smtClean="0"/>
              <a:t>Polarisation</a:t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2800" dirty="0" smtClean="0"/>
              <a:t>CH916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9600" y="4005064"/>
            <a:ext cx="3816424" cy="1512168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Gavin W Morley,  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Department of Physics, 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University of Warwick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92226" name="Picture 2" descr="C:\Users\Admin\Pictures\screen saver\SpinEchoLessBright2096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2471936" cy="185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638991" y="1700808"/>
            <a:ext cx="1440408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4800" y="1700808"/>
            <a:ext cx="431728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3079399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1619672" y="1429791"/>
            <a:ext cx="2746855" cy="84538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1475656" y="1268760"/>
            <a:ext cx="4798190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Magnetic resonance</a:t>
            </a:r>
            <a:endParaRPr lang="en-GB" sz="4000" dirty="0"/>
          </a:p>
        </p:txBody>
      </p:sp>
      <p:pic>
        <p:nvPicPr>
          <p:cNvPr id="10" name="Picture 59" descr="Isidor_Isaac_Ra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268760"/>
            <a:ext cx="1483121" cy="1995570"/>
          </a:xfrm>
          <a:prstGeom prst="rect">
            <a:avLst/>
          </a:prstGeom>
          <a:noFill/>
        </p:spPr>
      </p:pic>
      <p:sp>
        <p:nvSpPr>
          <p:cNvPr id="13" name="Text Box 60"/>
          <p:cNvSpPr txBox="1">
            <a:spLocks noChangeArrowheads="1"/>
          </p:cNvSpPr>
          <p:nvPr/>
        </p:nvSpPr>
        <p:spPr bwMode="auto">
          <a:xfrm>
            <a:off x="6732240" y="3348281"/>
            <a:ext cx="206208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Isidor</a:t>
            </a:r>
            <a:r>
              <a:rPr lang="en-US" sz="1600" dirty="0" smtClean="0"/>
              <a:t> </a:t>
            </a:r>
            <a:r>
              <a:rPr lang="en-US" sz="1600" dirty="0"/>
              <a:t>Isaac Rabi </a:t>
            </a:r>
            <a:r>
              <a:rPr lang="en-US" sz="1600" dirty="0" smtClean="0"/>
              <a:t>(</a:t>
            </a:r>
            <a:r>
              <a:rPr lang="en-US" sz="1600" dirty="0"/>
              <a:t>1898 – 1988)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6863" y="3596823"/>
            <a:ext cx="1204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½ 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47758" y="4149080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8991" y="4653136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309" y="5847655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</a:t>
            </a:r>
            <a:endParaRPr lang="en-GB" sz="2400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511199" y="4293096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71439" y="4254187"/>
            <a:ext cx="120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Photon energy</a:t>
            </a:r>
            <a:endParaRPr lang="en-GB" sz="2400" dirty="0">
              <a:solidFill>
                <a:srgbClr val="FFFF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10309" y="2751311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</a:t>
            </a:r>
            <a:endParaRPr lang="en-GB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510000" y="1335769"/>
            <a:ext cx="0" cy="3029335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03848" y="5037597"/>
            <a:ext cx="259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+½ </a:t>
            </a:r>
            <a:endParaRPr lang="en-GB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3203161" y="3759423"/>
            <a:ext cx="259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-½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1667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7" y="1268760"/>
            <a:ext cx="4798189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Magnetic resonance</a:t>
            </a:r>
            <a:endParaRPr lang="en-GB" sz="4000" dirty="0"/>
          </a:p>
        </p:txBody>
      </p:sp>
      <p:pic>
        <p:nvPicPr>
          <p:cNvPr id="10" name="Picture 59" descr="Isidor_Isaac_Ra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268760"/>
            <a:ext cx="1483121" cy="1995570"/>
          </a:xfrm>
          <a:prstGeom prst="rect">
            <a:avLst/>
          </a:prstGeom>
          <a:noFill/>
        </p:spPr>
      </p:pic>
      <p:sp>
        <p:nvSpPr>
          <p:cNvPr id="13" name="Text Box 60"/>
          <p:cNvSpPr txBox="1">
            <a:spLocks noChangeArrowheads="1"/>
          </p:cNvSpPr>
          <p:nvPr/>
        </p:nvSpPr>
        <p:spPr bwMode="auto">
          <a:xfrm>
            <a:off x="6732240" y="3348281"/>
            <a:ext cx="206208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Isidor</a:t>
            </a:r>
            <a:r>
              <a:rPr lang="en-US" sz="1600" dirty="0" smtClean="0"/>
              <a:t> </a:t>
            </a:r>
            <a:r>
              <a:rPr lang="en-US" sz="1600" dirty="0"/>
              <a:t>Isaac Rabi </a:t>
            </a:r>
            <a:r>
              <a:rPr lang="en-US" sz="1600" dirty="0" smtClean="0"/>
              <a:t>(</a:t>
            </a:r>
            <a:r>
              <a:rPr lang="en-US" sz="1600" dirty="0"/>
              <a:t>1898 – 1988)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6863" y="3596823"/>
            <a:ext cx="1204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½ 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47758" y="4149080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8991" y="4653136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309" y="5847655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</a:t>
            </a:r>
            <a:endParaRPr lang="en-GB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83730" y="4545186"/>
            <a:ext cx="215900" cy="215900"/>
            <a:chOff x="4428108" y="5085308"/>
            <a:chExt cx="215900" cy="215900"/>
          </a:xfrm>
        </p:grpSpPr>
        <p:grpSp>
          <p:nvGrpSpPr>
            <p:cNvPr id="16" name="Group 9"/>
            <p:cNvGrpSpPr>
              <a:grpSpLocks/>
            </p:cNvGrpSpPr>
            <p:nvPr/>
          </p:nvGrpSpPr>
          <p:grpSpPr bwMode="auto">
            <a:xfrm>
              <a:off x="4428108" y="5085308"/>
              <a:ext cx="215900" cy="215900"/>
              <a:chOff x="1837" y="3135"/>
              <a:chExt cx="136" cy="136"/>
            </a:xfrm>
          </p:grpSpPr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1837" y="3135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>
                <a:off x="1837" y="320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428108" y="5085308"/>
              <a:ext cx="215900" cy="2159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9" name="Straight Arrow Connector 28"/>
            <p:cNvCxnSpPr>
              <a:stCxn id="20" idx="4"/>
              <a:endCxn id="20" idx="0"/>
            </p:cNvCxnSpPr>
            <p:nvPr/>
          </p:nvCxnSpPr>
          <p:spPr>
            <a:xfrm flipV="1">
              <a:off x="4536058" y="5085308"/>
              <a:ext cx="0" cy="2159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Arrow Connector 30"/>
          <p:cNvCxnSpPr/>
          <p:nvPr/>
        </p:nvCxnSpPr>
        <p:spPr>
          <a:xfrm flipV="1">
            <a:off x="3511199" y="4293096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71439" y="4254187"/>
            <a:ext cx="120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Photon energy</a:t>
            </a:r>
            <a:endParaRPr lang="en-GB" sz="2400" dirty="0">
              <a:solidFill>
                <a:srgbClr val="FFFF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10309" y="2751311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</a:t>
            </a:r>
            <a:endParaRPr lang="en-GB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638991" y="1700808"/>
            <a:ext cx="1454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4800" y="1700808"/>
            <a:ext cx="43172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3079399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1619672" y="1503494"/>
            <a:ext cx="2746855" cy="84538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H="1" flipV="1">
            <a:off x="3510000" y="1335769"/>
            <a:ext cx="0" cy="3029335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403249" y="4185146"/>
            <a:ext cx="215900" cy="215900"/>
            <a:chOff x="4427984" y="4005064"/>
            <a:chExt cx="215900" cy="215900"/>
          </a:xfrm>
        </p:grpSpPr>
        <p:grpSp>
          <p:nvGrpSpPr>
            <p:cNvPr id="32" name="Group 9"/>
            <p:cNvGrpSpPr>
              <a:grpSpLocks/>
            </p:cNvGrpSpPr>
            <p:nvPr/>
          </p:nvGrpSpPr>
          <p:grpSpPr bwMode="auto">
            <a:xfrm>
              <a:off x="4427984" y="4005064"/>
              <a:ext cx="215900" cy="215900"/>
              <a:chOff x="1837" y="3135"/>
              <a:chExt cx="136" cy="136"/>
            </a:xfrm>
          </p:grpSpPr>
          <p:sp>
            <p:nvSpPr>
              <p:cNvPr id="33" name="Oval 10"/>
              <p:cNvSpPr>
                <a:spLocks noChangeArrowheads="1"/>
              </p:cNvSpPr>
              <p:nvPr/>
            </p:nvSpPr>
            <p:spPr bwMode="auto">
              <a:xfrm>
                <a:off x="1837" y="3135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" name="Line 11"/>
              <p:cNvSpPr>
                <a:spLocks noChangeShapeType="1"/>
              </p:cNvSpPr>
              <p:nvPr/>
            </p:nvSpPr>
            <p:spPr bwMode="auto">
              <a:xfrm>
                <a:off x="1837" y="320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5" name="Oval 18"/>
            <p:cNvSpPr>
              <a:spLocks noChangeArrowheads="1"/>
            </p:cNvSpPr>
            <p:nvPr/>
          </p:nvSpPr>
          <p:spPr bwMode="auto">
            <a:xfrm>
              <a:off x="4427984" y="4005064"/>
              <a:ext cx="215900" cy="2159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4535934" y="4005064"/>
              <a:ext cx="0" cy="2159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3203848" y="5037597"/>
            <a:ext cx="259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+½ </a:t>
            </a:r>
            <a:endParaRPr lang="en-GB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3203161" y="3759423"/>
            <a:ext cx="259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-½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4029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19687 0.05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26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7 L 0.20416 -3.7037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Magnetic resonance</a:t>
            </a:r>
            <a:endParaRPr lang="en-GB" sz="4000" dirty="0"/>
          </a:p>
        </p:txBody>
      </p:sp>
      <p:sp>
        <p:nvSpPr>
          <p:cNvPr id="13" name="Text Box 60"/>
          <p:cNvSpPr txBox="1">
            <a:spLocks noChangeArrowheads="1"/>
          </p:cNvSpPr>
          <p:nvPr/>
        </p:nvSpPr>
        <p:spPr bwMode="auto">
          <a:xfrm>
            <a:off x="6732240" y="3348281"/>
            <a:ext cx="206208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Isidor</a:t>
            </a:r>
            <a:r>
              <a:rPr lang="en-US" sz="1600" dirty="0" smtClean="0"/>
              <a:t> </a:t>
            </a:r>
            <a:r>
              <a:rPr lang="en-US" sz="1600" dirty="0"/>
              <a:t>Isaac Rabi </a:t>
            </a:r>
            <a:r>
              <a:rPr lang="en-US" sz="1600" dirty="0" smtClean="0"/>
              <a:t>(</a:t>
            </a:r>
            <a:r>
              <a:rPr lang="en-US" sz="1600" dirty="0"/>
              <a:t>1898 – 1988)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6863" y="3596823"/>
            <a:ext cx="1204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½ 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47758" y="4149080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8991" y="4653136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309" y="5847655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</a:t>
            </a:r>
            <a:endParaRPr lang="en-GB" sz="2400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511199" y="4293096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71439" y="4254187"/>
            <a:ext cx="120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Photon energy</a:t>
            </a:r>
            <a:endParaRPr lang="en-GB" sz="2400" dirty="0">
              <a:solidFill>
                <a:srgbClr val="FFFF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10309" y="2751311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</a:t>
            </a:r>
            <a:endParaRPr lang="en-GB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9" descr="Isidor_Isaac_Ra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268760"/>
            <a:ext cx="1483121" cy="199557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638991" y="1700808"/>
            <a:ext cx="1454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4800" y="1700808"/>
            <a:ext cx="43172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3079399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3491880" y="1422194"/>
            <a:ext cx="874646" cy="85467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H="1" flipV="1">
            <a:off x="3510000" y="1335769"/>
            <a:ext cx="0" cy="3029335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403249" y="4185146"/>
            <a:ext cx="215900" cy="215900"/>
            <a:chOff x="4427984" y="4005064"/>
            <a:chExt cx="215900" cy="215900"/>
          </a:xfrm>
        </p:grpSpPr>
        <p:grpSp>
          <p:nvGrpSpPr>
            <p:cNvPr id="32" name="Group 9"/>
            <p:cNvGrpSpPr>
              <a:grpSpLocks/>
            </p:cNvGrpSpPr>
            <p:nvPr/>
          </p:nvGrpSpPr>
          <p:grpSpPr bwMode="auto">
            <a:xfrm>
              <a:off x="4427984" y="4005064"/>
              <a:ext cx="215900" cy="215900"/>
              <a:chOff x="1837" y="3135"/>
              <a:chExt cx="136" cy="136"/>
            </a:xfrm>
          </p:grpSpPr>
          <p:sp>
            <p:nvSpPr>
              <p:cNvPr id="33" name="Oval 10"/>
              <p:cNvSpPr>
                <a:spLocks noChangeArrowheads="1"/>
              </p:cNvSpPr>
              <p:nvPr/>
            </p:nvSpPr>
            <p:spPr bwMode="auto">
              <a:xfrm>
                <a:off x="1837" y="3135"/>
                <a:ext cx="136" cy="136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" name="Line 11"/>
              <p:cNvSpPr>
                <a:spLocks noChangeShapeType="1"/>
              </p:cNvSpPr>
              <p:nvPr/>
            </p:nvSpPr>
            <p:spPr bwMode="auto">
              <a:xfrm>
                <a:off x="1837" y="320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5" name="Oval 18"/>
            <p:cNvSpPr>
              <a:spLocks noChangeArrowheads="1"/>
            </p:cNvSpPr>
            <p:nvPr/>
          </p:nvSpPr>
          <p:spPr bwMode="auto">
            <a:xfrm>
              <a:off x="4427984" y="4005064"/>
              <a:ext cx="215900" cy="21590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4535934" y="4005064"/>
              <a:ext cx="0" cy="2159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3203848" y="5037597"/>
            <a:ext cx="259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+½ </a:t>
            </a:r>
            <a:endParaRPr lang="en-GB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3203161" y="3759423"/>
            <a:ext cx="259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-½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739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0.09236 -0.020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-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0.14965 -4.81481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Magnetic resonance</a:t>
            </a:r>
            <a:endParaRPr lang="en-GB" sz="40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6863" y="3596823"/>
            <a:ext cx="120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   S = ½ 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47758" y="4149080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8991" y="4653136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309" y="5847655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511199" y="4293096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10309" y="2751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8991" y="1700808"/>
            <a:ext cx="1454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4800" y="1700808"/>
            <a:ext cx="43172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3079399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H="1" flipV="1">
            <a:off x="3510000" y="1335769"/>
            <a:ext cx="0" cy="3029335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555121" y="4318064"/>
            <a:ext cx="54191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cs typeface="Times New Roman" pitchFamily="18" charset="0"/>
              </a:rPr>
              <a:t>Energy gap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E|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g μ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pt-BR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sz="105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		g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is the EPR equivalent of 			chemical shielding in NMR,</a:t>
            </a:r>
          </a:p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µ</a:t>
            </a:r>
            <a:r>
              <a:rPr lang="pt-BR" sz="20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is the Bohr magneton</a:t>
            </a:r>
          </a:p>
        </p:txBody>
      </p:sp>
      <p:pic>
        <p:nvPicPr>
          <p:cNvPr id="683010" name="Picture 2" descr="C:\Users\Admin\Pictures\for talks\photos of scientists\PieterZee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80634"/>
            <a:ext cx="1233917" cy="174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61611" y="2926685"/>
            <a:ext cx="1747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Pieter Zeeman </a:t>
            </a:r>
            <a:r>
              <a:rPr lang="en-GB" dirty="0" smtClean="0"/>
              <a:t>(1865 - 1943)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5364088" y="4896000"/>
            <a:ext cx="3024336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09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Magnetic resonance condition</a:t>
            </a:r>
            <a:endParaRPr lang="en-GB" sz="40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6863" y="3596823"/>
            <a:ext cx="120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   S = ½ 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47758" y="4149080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8991" y="4653136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309" y="5847655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511199" y="4293096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10309" y="2751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8991" y="1700808"/>
            <a:ext cx="1454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4800" y="1700808"/>
            <a:ext cx="43172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3079399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H="1" flipV="1">
            <a:off x="3510000" y="1335769"/>
            <a:ext cx="0" cy="3029335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555121" y="4318064"/>
            <a:ext cx="54191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cs typeface="Times New Roman" pitchFamily="18" charset="0"/>
              </a:rPr>
              <a:t>Energy gap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E|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g μ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res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			    =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ħ</a:t>
            </a:r>
            <a:r>
              <a:rPr lang="el-GR" sz="2800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GB" sz="2800" baseline="-25000" dirty="0" smtClean="0">
                <a:latin typeface="Times New Roman" pitchFamily="18" charset="0"/>
                <a:cs typeface="Times New Roman" pitchFamily="18" charset="0"/>
              </a:rPr>
              <a:t>res</a:t>
            </a:r>
            <a:endParaRPr lang="pt-BR" sz="2800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06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10309" y="2751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8991" y="1700808"/>
            <a:ext cx="1454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4800" y="1700808"/>
            <a:ext cx="43172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3079399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3" name="Picture 2" descr="C:\Users\Admin\Pictures\for talks\teaching\Bruker_epr_spectrome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20609"/>
          <a:stretch/>
        </p:blipFill>
        <p:spPr bwMode="auto">
          <a:xfrm>
            <a:off x="4964349" y="3547899"/>
            <a:ext cx="3640099" cy="16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eterodyne"/>
          <p:cNvPicPr>
            <a:picLocks noChangeAspect="1" noChangeArrowheads="1"/>
          </p:cNvPicPr>
          <p:nvPr/>
        </p:nvPicPr>
        <p:blipFill>
          <a:blip r:embed="rId4" cstate="print"/>
          <a:srcRect r="753" b="1152"/>
          <a:stretch>
            <a:fillRect/>
          </a:stretch>
        </p:blipFill>
        <p:spPr bwMode="auto">
          <a:xfrm>
            <a:off x="972310" y="3573016"/>
            <a:ext cx="2787762" cy="1814009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  <a:endParaRPr lang="en-GB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827584" y="5373216"/>
            <a:ext cx="3491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J van Tol, L-C Brunel &amp; RJ Wylde, Rev </a:t>
            </a:r>
            <a:r>
              <a:rPr lang="en-GB" sz="1600" dirty="0" err="1" smtClean="0"/>
              <a:t>Sci</a:t>
            </a:r>
            <a:r>
              <a:rPr lang="en-GB" sz="1600" dirty="0" smtClean="0"/>
              <a:t> </a:t>
            </a:r>
            <a:r>
              <a:rPr lang="en-GB" sz="1600" dirty="0" err="1" smtClean="0"/>
              <a:t>Instrum</a:t>
            </a:r>
            <a:r>
              <a:rPr lang="en-GB" sz="1600" dirty="0" smtClean="0"/>
              <a:t> 76, 076101 (2005)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228184" y="5229200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Bruker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975268" y="5517232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res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= 10 GHz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5700" y="5955251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res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= 240 GHz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  <a:endParaRPr lang="en-GB" sz="40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6863" y="3596823"/>
            <a:ext cx="120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system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38000" y="4149081"/>
            <a:ext cx="2737295" cy="43204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8000" y="4581128"/>
            <a:ext cx="2728528" cy="56573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309" y="5847655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10309" y="2751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8991" y="1700808"/>
            <a:ext cx="1454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4800" y="1700808"/>
            <a:ext cx="43172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3079399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H="1" flipV="1">
            <a:off x="3510000" y="1335769"/>
            <a:ext cx="0" cy="3029335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43374" y="4005065"/>
            <a:ext cx="2725763" cy="576063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38000" y="4581128"/>
            <a:ext cx="2727537" cy="421721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t="4309" r="12228" b="2294"/>
          <a:stretch/>
        </p:blipFill>
        <p:spPr>
          <a:xfrm>
            <a:off x="1619672" y="3861048"/>
            <a:ext cx="1584176" cy="1533073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V="1">
            <a:off x="3511199" y="4149080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516216" y="1268760"/>
            <a:ext cx="2569934" cy="255454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½</a:t>
            </a:r>
          </a:p>
          <a:p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±½  </a:t>
            </a:r>
          </a:p>
          <a:p>
            <a:pPr lvl="0"/>
            <a:endParaRPr lang="pt-BR" sz="3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t-BR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½ </a:t>
            </a:r>
            <a:endParaRPr lang="pt-BR" sz="3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i="1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±½ (= </a:t>
            </a:r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620457" y="4299900"/>
            <a:ext cx="4463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cs typeface="Times New Roman" pitchFamily="18" charset="0"/>
              </a:rPr>
              <a:t>Energy gap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E|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g μ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75556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  <a:endParaRPr lang="en-GB" sz="40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6863" y="3596823"/>
            <a:ext cx="120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system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38000" y="4149081"/>
            <a:ext cx="2737295" cy="43204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8000" y="4581128"/>
            <a:ext cx="2728528" cy="56573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309" y="5847655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10309" y="2751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8991" y="1700808"/>
            <a:ext cx="1454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4800" y="1700808"/>
            <a:ext cx="43172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3079399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H="1" flipV="1">
            <a:off x="3510000" y="1335769"/>
            <a:ext cx="0" cy="3029335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43374" y="4005065"/>
            <a:ext cx="2725763" cy="576063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38000" y="4581128"/>
            <a:ext cx="2727537" cy="421721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t="4309" r="12228" b="2294"/>
          <a:stretch/>
        </p:blipFill>
        <p:spPr>
          <a:xfrm>
            <a:off x="1619672" y="3861048"/>
            <a:ext cx="1584176" cy="153307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620457" y="4299900"/>
            <a:ext cx="4463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cs typeface="Times New Roman" pitchFamily="18" charset="0"/>
              </a:rPr>
              <a:t>Energy gap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E|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g μ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511199" y="4267357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516216" y="1268760"/>
            <a:ext cx="2569934" cy="255454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½</a:t>
            </a:r>
          </a:p>
          <a:p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±½  </a:t>
            </a:r>
          </a:p>
          <a:p>
            <a:pPr lvl="0"/>
            <a:endParaRPr lang="pt-BR" sz="3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t-BR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½ </a:t>
            </a:r>
            <a:endParaRPr lang="pt-BR" sz="3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i="1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±½ (= </a:t>
            </a:r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91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86863" y="3596823"/>
            <a:ext cx="120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system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47758" y="4005064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19200" y="4871148"/>
            <a:ext cx="1949616" cy="358052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309" y="5847655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067944" y="4149080"/>
            <a:ext cx="0" cy="79208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638990" y="1699915"/>
            <a:ext cx="925200" cy="89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405600" y="1699915"/>
            <a:ext cx="252000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2555776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4067944" y="1699915"/>
            <a:ext cx="248" cy="266519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2462400" y="4093200"/>
            <a:ext cx="1915200" cy="34971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38000" y="4519447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987824" y="4258607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987824" y="1699915"/>
            <a:ext cx="0" cy="2814205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7"/>
          <p:cNvSpPr>
            <a:spLocks/>
          </p:cNvSpPr>
          <p:nvPr/>
        </p:nvSpPr>
        <p:spPr bwMode="auto">
          <a:xfrm flipV="1">
            <a:off x="3636392" y="1699915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3005368" y="2420887"/>
            <a:ext cx="1062576" cy="1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319289" y="1881597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55776" y="1239143"/>
            <a:ext cx="2539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½     </a:t>
            </a:r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-½ </a:t>
            </a:r>
            <a:endParaRPr lang="en-GB" sz="1400" dirty="0"/>
          </a:p>
        </p:txBody>
      </p:sp>
      <p:sp>
        <p:nvSpPr>
          <p:cNvPr id="10" name="Arc 9"/>
          <p:cNvSpPr/>
          <p:nvPr/>
        </p:nvSpPr>
        <p:spPr>
          <a:xfrm flipV="1">
            <a:off x="755576" y="4198148"/>
            <a:ext cx="1872207" cy="310971"/>
          </a:xfrm>
          <a:prstGeom prst="arc">
            <a:avLst>
              <a:gd name="adj1" fmla="val 16200000"/>
              <a:gd name="adj2" fmla="val 21249828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rc 36"/>
          <p:cNvSpPr/>
          <p:nvPr/>
        </p:nvSpPr>
        <p:spPr>
          <a:xfrm>
            <a:off x="687600" y="4797152"/>
            <a:ext cx="1872207" cy="310971"/>
          </a:xfrm>
          <a:prstGeom prst="arc">
            <a:avLst>
              <a:gd name="adj1" fmla="val 16200000"/>
              <a:gd name="adj2" fmla="val 21249828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t="4309" r="12228" b="2294"/>
          <a:stretch/>
        </p:blipFill>
        <p:spPr>
          <a:xfrm>
            <a:off x="1658419" y="4021038"/>
            <a:ext cx="1139828" cy="110305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10309" y="2751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  <a:endParaRPr lang="en-GB" sz="4000" dirty="0"/>
          </a:p>
        </p:txBody>
      </p:sp>
      <p:sp>
        <p:nvSpPr>
          <p:cNvPr id="35" name="Rectangle 34"/>
          <p:cNvSpPr/>
          <p:nvPr/>
        </p:nvSpPr>
        <p:spPr>
          <a:xfrm>
            <a:off x="6516216" y="1268760"/>
            <a:ext cx="2569934" cy="255454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½</a:t>
            </a:r>
          </a:p>
          <a:p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±½  </a:t>
            </a:r>
          </a:p>
          <a:p>
            <a:pPr lvl="0"/>
            <a:endParaRPr lang="pt-BR" sz="3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t-BR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½ </a:t>
            </a:r>
            <a:endParaRPr lang="pt-BR" sz="3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i="1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±½ (= </a:t>
            </a:r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dirty="0"/>
          </a:p>
        </p:txBody>
      </p:sp>
      <p:sp>
        <p:nvSpPr>
          <p:cNvPr id="45" name="Rectangle 44"/>
          <p:cNvSpPr/>
          <p:nvPr/>
        </p:nvSpPr>
        <p:spPr>
          <a:xfrm>
            <a:off x="3620456" y="4299900"/>
            <a:ext cx="5344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cs typeface="Times New Roman" pitchFamily="18" charset="0"/>
              </a:rPr>
              <a:t>Energy gap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E|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g μ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± </a:t>
            </a:r>
            <a:r>
              <a:rPr lang="pt-BR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/2</a:t>
            </a:r>
          </a:p>
        </p:txBody>
      </p:sp>
    </p:spTree>
    <p:extLst>
      <p:ext uri="{BB962C8B-B14F-4D97-AF65-F5344CB8AC3E}">
        <p14:creationId xmlns:p14="http://schemas.microsoft.com/office/powerpoint/2010/main" val="164966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638990" y="1699915"/>
            <a:ext cx="925200" cy="89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405600" y="1699915"/>
            <a:ext cx="252000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2555776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4068192" y="1699915"/>
            <a:ext cx="0" cy="766457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987824" y="1699916"/>
            <a:ext cx="0" cy="766456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7"/>
          <p:cNvSpPr>
            <a:spLocks/>
          </p:cNvSpPr>
          <p:nvPr/>
        </p:nvSpPr>
        <p:spPr bwMode="auto">
          <a:xfrm flipV="1">
            <a:off x="3636392" y="1699915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3005368" y="2420887"/>
            <a:ext cx="1062576" cy="1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319289" y="1881597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10309" y="2751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4275" name="Picture 3" descr="C:\Users\Admin\Pictures\for talks\teaching\TEMPO_Aldri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05" y="4186823"/>
            <a:ext cx="2225051" cy="13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56249" y="3645024"/>
            <a:ext cx="20442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/>
              <a:t>      TEMPO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£20/g from Aldrich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405068" y="5589240"/>
            <a:ext cx="3491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J van Tol, L-C Brunel &amp; RJ Wylde, Rev </a:t>
            </a:r>
            <a:r>
              <a:rPr lang="en-GB" sz="1600" dirty="0" err="1" smtClean="0"/>
              <a:t>Sci</a:t>
            </a:r>
            <a:r>
              <a:rPr lang="en-GB" sz="1600" dirty="0" smtClean="0"/>
              <a:t> </a:t>
            </a:r>
            <a:r>
              <a:rPr lang="en-GB" sz="1600" dirty="0" err="1" smtClean="0"/>
              <a:t>Instrum</a:t>
            </a:r>
            <a:r>
              <a:rPr lang="en-GB" sz="1600" dirty="0" smtClean="0"/>
              <a:t> 76, 076101 (2005)</a:t>
            </a:r>
            <a:endParaRPr lang="en-GB" sz="16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251519" y="3645024"/>
            <a:ext cx="4472609" cy="1893000"/>
            <a:chOff x="1251519" y="3645024"/>
            <a:chExt cx="4472609" cy="1893000"/>
          </a:xfrm>
        </p:grpSpPr>
        <p:pic>
          <p:nvPicPr>
            <p:cNvPr id="69427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5" r="7322" b="76710"/>
            <a:stretch/>
          </p:blipFill>
          <p:spPr bwMode="auto">
            <a:xfrm>
              <a:off x="1251519" y="3645024"/>
              <a:ext cx="4472609" cy="1197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5" t="58974" r="7322" b="27252"/>
            <a:stretch/>
          </p:blipFill>
          <p:spPr bwMode="auto">
            <a:xfrm>
              <a:off x="1251519" y="4829544"/>
              <a:ext cx="4472609" cy="708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3083947" y="4663577"/>
              <a:ext cx="309995" cy="168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35696" y="4518000"/>
              <a:ext cx="3384376" cy="31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355976" y="4365104"/>
              <a:ext cx="944488" cy="30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475384" y="4384800"/>
              <a:ext cx="944488" cy="30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  <a:endParaRPr lang="en-GB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6740802" y="1772816"/>
            <a:ext cx="2223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Stable free radicals:</a:t>
            </a:r>
          </a:p>
          <a:p>
            <a:r>
              <a:rPr lang="en-GB" dirty="0"/>
              <a:t>	</a:t>
            </a:r>
            <a:r>
              <a:rPr lang="en-GB" dirty="0" smtClean="0"/>
              <a:t>BDPA</a:t>
            </a:r>
          </a:p>
          <a:p>
            <a:r>
              <a:rPr lang="en-GB" dirty="0"/>
              <a:t>	</a:t>
            </a:r>
            <a:r>
              <a:rPr lang="en-GB" dirty="0" err="1" smtClean="0"/>
              <a:t>Nitroxides</a:t>
            </a:r>
            <a:endParaRPr lang="en-GB" dirty="0" smtClean="0"/>
          </a:p>
          <a:p>
            <a:r>
              <a:rPr lang="en-GB" dirty="0"/>
              <a:t>	</a:t>
            </a:r>
            <a:r>
              <a:rPr lang="en-GB" dirty="0" smtClean="0"/>
              <a:t>DPPH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55776" y="1239143"/>
            <a:ext cx="2539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½     </a:t>
            </a:r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-½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031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Overview</a:t>
            </a:r>
            <a:endParaRPr lang="en-GB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779912" y="1988840"/>
            <a:ext cx="52565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Electron paramagnetic resonance</a:t>
            </a: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 smtClean="0"/>
              <a:t>What it is </a:t>
            </a:r>
            <a:endParaRPr lang="en-US" sz="2400" dirty="0">
              <a:solidFill>
                <a:schemeClr val="bg1"/>
              </a:solidFill>
            </a:endParaRP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Why it’s useful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0"/>
            <a:r>
              <a:rPr lang="en-GB" sz="2400" dirty="0">
                <a:solidFill>
                  <a:srgbClr val="FFFFFF"/>
                </a:solidFill>
              </a:rPr>
              <a:t>Dynamic nuclear polarization</a:t>
            </a: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Why it’s useful </a:t>
            </a: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What it </a:t>
            </a:r>
            <a:r>
              <a:rPr lang="en-US" sz="2400" dirty="0" smtClean="0">
                <a:solidFill>
                  <a:prstClr val="white"/>
                </a:solidFill>
              </a:rPr>
              <a:t>is</a:t>
            </a:r>
            <a:endParaRPr lang="en-GB" sz="2400" dirty="0"/>
          </a:p>
        </p:txBody>
      </p:sp>
      <p:pic>
        <p:nvPicPr>
          <p:cNvPr id="693250" name="Picture 2" descr="C:\Users\Admin\Pictures\for talks\teaching\Bruker_epr_spectrome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20609"/>
          <a:stretch/>
        </p:blipFill>
        <p:spPr bwMode="auto">
          <a:xfrm>
            <a:off x="251520" y="1916832"/>
            <a:ext cx="3334125" cy="151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51520" y="4077072"/>
            <a:ext cx="3334125" cy="1512168"/>
            <a:chOff x="251520" y="4077072"/>
            <a:chExt cx="3334125" cy="1512168"/>
          </a:xfrm>
        </p:grpSpPr>
        <p:sp>
          <p:nvSpPr>
            <p:cNvPr id="3" name="Rectangle 2"/>
            <p:cNvSpPr/>
            <p:nvPr/>
          </p:nvSpPr>
          <p:spPr>
            <a:xfrm>
              <a:off x="251520" y="4077072"/>
              <a:ext cx="3334125" cy="1512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528674" y="5085184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39552" y="4581128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619672" y="4797152"/>
              <a:ext cx="432048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17996" y="5085184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328874" y="4581128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611560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827584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1043608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683568" y="4509120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899592" y="4509120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2339752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2555776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2771800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2987824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3203848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1375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absorbed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068192" y="1699915"/>
            <a:ext cx="0" cy="766457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987824" y="1699916"/>
            <a:ext cx="0" cy="766456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 flipV="1">
            <a:off x="1638990" y="1699915"/>
            <a:ext cx="2861002" cy="289818"/>
            <a:chOff x="1638990" y="1699915"/>
            <a:chExt cx="2861002" cy="289818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1638990" y="1699915"/>
              <a:ext cx="925200" cy="893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405600" y="1699915"/>
              <a:ext cx="252000" cy="1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reeform 37"/>
            <p:cNvSpPr>
              <a:spLocks/>
            </p:cNvSpPr>
            <p:nvPr/>
          </p:nvSpPr>
          <p:spPr bwMode="auto">
            <a:xfrm flipV="1">
              <a:off x="2555776" y="1700808"/>
              <a:ext cx="863600" cy="288925"/>
            </a:xfrm>
            <a:custGeom>
              <a:avLst/>
              <a:gdLst>
                <a:gd name="T0" fmla="*/ 0 w 544"/>
                <a:gd name="T1" fmla="*/ 2147483647 h 182"/>
                <a:gd name="T2" fmla="*/ 2147483647 w 544"/>
                <a:gd name="T3" fmla="*/ 2147483647 h 182"/>
                <a:gd name="T4" fmla="*/ 2147483647 w 544"/>
                <a:gd name="T5" fmla="*/ 0 h 182"/>
                <a:gd name="T6" fmla="*/ 2147483647 w 544"/>
                <a:gd name="T7" fmla="*/ 2147483647 h 182"/>
                <a:gd name="T8" fmla="*/ 2147483647 w 544"/>
                <a:gd name="T9" fmla="*/ 2147483647 h 1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4"/>
                <a:gd name="T16" fmla="*/ 0 h 182"/>
                <a:gd name="T17" fmla="*/ 544 w 544"/>
                <a:gd name="T18" fmla="*/ 182 h 1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4" h="182">
                  <a:moveTo>
                    <a:pt x="0" y="182"/>
                  </a:moveTo>
                  <a:cubicBezTo>
                    <a:pt x="45" y="174"/>
                    <a:pt x="91" y="166"/>
                    <a:pt x="136" y="136"/>
                  </a:cubicBezTo>
                  <a:cubicBezTo>
                    <a:pt x="181" y="106"/>
                    <a:pt x="227" y="0"/>
                    <a:pt x="272" y="0"/>
                  </a:cubicBezTo>
                  <a:cubicBezTo>
                    <a:pt x="317" y="0"/>
                    <a:pt x="363" y="106"/>
                    <a:pt x="408" y="136"/>
                  </a:cubicBezTo>
                  <a:cubicBezTo>
                    <a:pt x="453" y="166"/>
                    <a:pt x="498" y="174"/>
                    <a:pt x="544" y="18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auto">
            <a:xfrm flipV="1">
              <a:off x="3636392" y="1699915"/>
              <a:ext cx="863600" cy="288925"/>
            </a:xfrm>
            <a:custGeom>
              <a:avLst/>
              <a:gdLst>
                <a:gd name="T0" fmla="*/ 0 w 544"/>
                <a:gd name="T1" fmla="*/ 2147483647 h 182"/>
                <a:gd name="T2" fmla="*/ 2147483647 w 544"/>
                <a:gd name="T3" fmla="*/ 2147483647 h 182"/>
                <a:gd name="T4" fmla="*/ 2147483647 w 544"/>
                <a:gd name="T5" fmla="*/ 0 h 182"/>
                <a:gd name="T6" fmla="*/ 2147483647 w 544"/>
                <a:gd name="T7" fmla="*/ 2147483647 h 182"/>
                <a:gd name="T8" fmla="*/ 2147483647 w 544"/>
                <a:gd name="T9" fmla="*/ 2147483647 h 1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4"/>
                <a:gd name="T16" fmla="*/ 0 h 182"/>
                <a:gd name="T17" fmla="*/ 544 w 544"/>
                <a:gd name="T18" fmla="*/ 182 h 1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4" h="182">
                  <a:moveTo>
                    <a:pt x="0" y="182"/>
                  </a:moveTo>
                  <a:cubicBezTo>
                    <a:pt x="45" y="174"/>
                    <a:pt x="91" y="166"/>
                    <a:pt x="136" y="136"/>
                  </a:cubicBezTo>
                  <a:cubicBezTo>
                    <a:pt x="181" y="106"/>
                    <a:pt x="227" y="0"/>
                    <a:pt x="272" y="0"/>
                  </a:cubicBezTo>
                  <a:cubicBezTo>
                    <a:pt x="317" y="0"/>
                    <a:pt x="363" y="106"/>
                    <a:pt x="408" y="136"/>
                  </a:cubicBezTo>
                  <a:cubicBezTo>
                    <a:pt x="453" y="166"/>
                    <a:pt x="498" y="174"/>
                    <a:pt x="544" y="18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flipH="1">
            <a:off x="3005368" y="2420887"/>
            <a:ext cx="1062576" cy="1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319289" y="1881597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10309" y="2751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4275" name="Picture 3" descr="C:\Users\Admin\Pictures\for talks\teaching\TEMPO_Aldri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05" y="4186823"/>
            <a:ext cx="2225051" cy="13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56249" y="3645024"/>
            <a:ext cx="20442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/>
              <a:t>      TEMPO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£20/g from Aldrich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405068" y="5589240"/>
            <a:ext cx="3491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J van Tol, L-C Brunel &amp; RJ Wylde, Rev </a:t>
            </a:r>
            <a:r>
              <a:rPr lang="en-GB" sz="1600" dirty="0" err="1" smtClean="0"/>
              <a:t>Sci</a:t>
            </a:r>
            <a:r>
              <a:rPr lang="en-GB" sz="1600" dirty="0" smtClean="0"/>
              <a:t> </a:t>
            </a:r>
            <a:r>
              <a:rPr lang="en-GB" sz="1600" dirty="0" err="1" smtClean="0"/>
              <a:t>Instrum</a:t>
            </a:r>
            <a:r>
              <a:rPr lang="en-GB" sz="1600" dirty="0" smtClean="0"/>
              <a:t> 76, 076101 (2005)</a:t>
            </a:r>
            <a:endParaRPr lang="en-GB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251519" y="3645024"/>
            <a:ext cx="4472609" cy="1893000"/>
            <a:chOff x="1251519" y="3645024"/>
            <a:chExt cx="4472609" cy="18930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5" r="7322" b="76710"/>
            <a:stretch/>
          </p:blipFill>
          <p:spPr bwMode="auto">
            <a:xfrm>
              <a:off x="1251519" y="3645024"/>
              <a:ext cx="4472609" cy="1197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5" t="58974" r="7322" b="27252"/>
            <a:stretch/>
          </p:blipFill>
          <p:spPr bwMode="auto">
            <a:xfrm>
              <a:off x="1251519" y="4829544"/>
              <a:ext cx="4472609" cy="708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3083947" y="4663577"/>
              <a:ext cx="309995" cy="168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35696" y="4518000"/>
              <a:ext cx="3384376" cy="31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355976" y="4365104"/>
              <a:ext cx="944488" cy="30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475384" y="4384800"/>
              <a:ext cx="944488" cy="30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  <a:endParaRPr lang="en-GB" sz="4000" dirty="0"/>
          </a:p>
        </p:txBody>
      </p:sp>
      <p:sp>
        <p:nvSpPr>
          <p:cNvPr id="44" name="Rectangle 43"/>
          <p:cNvSpPr/>
          <p:nvPr/>
        </p:nvSpPr>
        <p:spPr>
          <a:xfrm>
            <a:off x="2555776" y="1239143"/>
            <a:ext cx="2539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½     </a:t>
            </a:r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-½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1421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38991" y="2636912"/>
            <a:ext cx="4301161" cy="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absorbed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068192" y="1699915"/>
            <a:ext cx="0" cy="766457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987824" y="1699916"/>
            <a:ext cx="0" cy="766456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8990" y="1988840"/>
            <a:ext cx="925200" cy="89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405600" y="1989732"/>
            <a:ext cx="252000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>
            <a:off x="2555776" y="1699915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37"/>
          <p:cNvSpPr>
            <a:spLocks/>
          </p:cNvSpPr>
          <p:nvPr/>
        </p:nvSpPr>
        <p:spPr bwMode="auto">
          <a:xfrm>
            <a:off x="3636392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3005368" y="2420887"/>
            <a:ext cx="1062576" cy="1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319289" y="1881597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10309" y="2751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4275" name="Picture 3" descr="C:\Users\Admin\Pictures\for talks\teaching\TEMPO_Aldri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05" y="4186823"/>
            <a:ext cx="2225051" cy="13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56249" y="3645024"/>
            <a:ext cx="20442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/>
              <a:t>      TEMPO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£20/g from Aldrich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405068" y="5589240"/>
            <a:ext cx="3491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J van Tol, L-C Brunel &amp; RJ Wylde, Rev </a:t>
            </a:r>
            <a:r>
              <a:rPr lang="en-GB" sz="1600" dirty="0" err="1" smtClean="0"/>
              <a:t>Sci</a:t>
            </a:r>
            <a:r>
              <a:rPr lang="en-GB" sz="1600" dirty="0" smtClean="0"/>
              <a:t> </a:t>
            </a:r>
            <a:r>
              <a:rPr lang="en-GB" sz="1600" dirty="0" err="1" smtClean="0"/>
              <a:t>Instrum</a:t>
            </a:r>
            <a:r>
              <a:rPr lang="en-GB" sz="1600" dirty="0" smtClean="0"/>
              <a:t> 76, 076101 (2005)</a:t>
            </a:r>
            <a:endParaRPr lang="en-GB" sz="1600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485720" y="1988839"/>
            <a:ext cx="252000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37"/>
          <p:cNvSpPr>
            <a:spLocks/>
          </p:cNvSpPr>
          <p:nvPr/>
        </p:nvSpPr>
        <p:spPr bwMode="auto">
          <a:xfrm>
            <a:off x="4716512" y="1699915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9" name="Group 28"/>
          <p:cNvGrpSpPr/>
          <p:nvPr/>
        </p:nvGrpSpPr>
        <p:grpSpPr>
          <a:xfrm>
            <a:off x="1251519" y="3645024"/>
            <a:ext cx="4472609" cy="1893000"/>
            <a:chOff x="1251519" y="3645024"/>
            <a:chExt cx="4472609" cy="189300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5" r="7322" b="76710"/>
            <a:stretch/>
          </p:blipFill>
          <p:spPr bwMode="auto">
            <a:xfrm>
              <a:off x="1251519" y="3645024"/>
              <a:ext cx="4472609" cy="1197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5" t="58974" r="7322" b="27252"/>
            <a:stretch/>
          </p:blipFill>
          <p:spPr bwMode="auto">
            <a:xfrm>
              <a:off x="1251519" y="4829544"/>
              <a:ext cx="4472609" cy="708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3083947" y="4663577"/>
              <a:ext cx="309995" cy="168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835696" y="4518000"/>
              <a:ext cx="3384376" cy="31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55976" y="4365104"/>
              <a:ext cx="944488" cy="30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475384" y="4384800"/>
              <a:ext cx="944488" cy="30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  <a:endParaRPr lang="en-GB" sz="4000" dirty="0"/>
          </a:p>
        </p:txBody>
      </p:sp>
      <p:sp>
        <p:nvSpPr>
          <p:cNvPr id="45" name="Rectangle 44"/>
          <p:cNvSpPr/>
          <p:nvPr/>
        </p:nvSpPr>
        <p:spPr>
          <a:xfrm>
            <a:off x="2411760" y="1239143"/>
            <a:ext cx="3348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1     </a:t>
            </a:r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0     </a:t>
            </a:r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2544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710309" y="6021288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GB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75655" y="1334214"/>
            <a:ext cx="4798191" cy="475908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38991" y="5726068"/>
            <a:ext cx="4301161" cy="1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638991" y="1499058"/>
            <a:ext cx="0" cy="422701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8990" y="2628275"/>
            <a:ext cx="925200" cy="286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412800" y="2631139"/>
            <a:ext cx="234000" cy="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>
            <a:off x="2555776" y="1700808"/>
            <a:ext cx="863600" cy="927467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37"/>
          <p:cNvSpPr>
            <a:spLocks/>
          </p:cNvSpPr>
          <p:nvPr/>
        </p:nvSpPr>
        <p:spPr bwMode="auto">
          <a:xfrm>
            <a:off x="3636392" y="1703675"/>
            <a:ext cx="863600" cy="927467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492800" y="2628272"/>
            <a:ext cx="234000" cy="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37"/>
          <p:cNvSpPr>
            <a:spLocks/>
          </p:cNvSpPr>
          <p:nvPr/>
        </p:nvSpPr>
        <p:spPr bwMode="auto">
          <a:xfrm>
            <a:off x="4716512" y="1700808"/>
            <a:ext cx="863600" cy="927467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TextBox 4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  <a:endParaRPr lang="en-GB" sz="4000" dirty="0"/>
          </a:p>
        </p:txBody>
      </p:sp>
      <p:grpSp>
        <p:nvGrpSpPr>
          <p:cNvPr id="2" name="Group 1"/>
          <p:cNvGrpSpPr/>
          <p:nvPr/>
        </p:nvGrpSpPr>
        <p:grpSpPr>
          <a:xfrm>
            <a:off x="4932040" y="2639015"/>
            <a:ext cx="144016" cy="861993"/>
            <a:chOff x="4932040" y="2420888"/>
            <a:chExt cx="216024" cy="861993"/>
          </a:xfrm>
        </p:grpSpPr>
        <p:sp>
          <p:nvSpPr>
            <p:cNvPr id="49" name="Freeform 9"/>
            <p:cNvSpPr>
              <a:spLocks/>
            </p:cNvSpPr>
            <p:nvPr/>
          </p:nvSpPr>
          <p:spPr bwMode="auto">
            <a:xfrm rot="16200000">
              <a:off x="4896383" y="3031200"/>
              <a:ext cx="287338" cy="216024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10"/>
            <p:cNvSpPr>
              <a:spLocks/>
            </p:cNvSpPr>
            <p:nvPr/>
          </p:nvSpPr>
          <p:spPr bwMode="auto">
            <a:xfrm rot="16200000">
              <a:off x="4896383" y="2743883"/>
              <a:ext cx="287338" cy="216024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11"/>
            <p:cNvSpPr>
              <a:spLocks/>
            </p:cNvSpPr>
            <p:nvPr/>
          </p:nvSpPr>
          <p:spPr bwMode="auto">
            <a:xfrm rot="16200000">
              <a:off x="4896383" y="2456545"/>
              <a:ext cx="287338" cy="216024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55600" y="2014684"/>
            <a:ext cx="860617" cy="478216"/>
            <a:chOff x="5655600" y="2014684"/>
            <a:chExt cx="860617" cy="478216"/>
          </a:xfrm>
        </p:grpSpPr>
        <p:sp>
          <p:nvSpPr>
            <p:cNvPr id="53" name="Freeform 9"/>
            <p:cNvSpPr>
              <a:spLocks/>
            </p:cNvSpPr>
            <p:nvPr/>
          </p:nvSpPr>
          <p:spPr bwMode="auto">
            <a:xfrm>
              <a:off x="5655600" y="2014684"/>
              <a:ext cx="287338" cy="478216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10"/>
            <p:cNvSpPr>
              <a:spLocks/>
            </p:cNvSpPr>
            <p:nvPr/>
          </p:nvSpPr>
          <p:spPr bwMode="auto">
            <a:xfrm>
              <a:off x="5941541" y="2014684"/>
              <a:ext cx="287338" cy="478216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11"/>
            <p:cNvSpPr>
              <a:spLocks/>
            </p:cNvSpPr>
            <p:nvPr/>
          </p:nvSpPr>
          <p:spPr bwMode="auto">
            <a:xfrm>
              <a:off x="6228879" y="2014684"/>
              <a:ext cx="287338" cy="478216"/>
            </a:xfrm>
            <a:custGeom>
              <a:avLst/>
              <a:gdLst>
                <a:gd name="T0" fmla="*/ 0 w 181"/>
                <a:gd name="T1" fmla="*/ 41 h 273"/>
                <a:gd name="T2" fmla="*/ 45 w 181"/>
                <a:gd name="T3" fmla="*/ 0 h 273"/>
                <a:gd name="T4" fmla="*/ 91 w 181"/>
                <a:gd name="T5" fmla="*/ 41 h 273"/>
                <a:gd name="T6" fmla="*/ 136 w 181"/>
                <a:gd name="T7" fmla="*/ 81 h 273"/>
                <a:gd name="T8" fmla="*/ 181 w 181"/>
                <a:gd name="T9" fmla="*/ 41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73"/>
                <a:gd name="T17" fmla="*/ 181 w 181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73">
                  <a:moveTo>
                    <a:pt x="0" y="136"/>
                  </a:moveTo>
                  <a:cubicBezTo>
                    <a:pt x="15" y="68"/>
                    <a:pt x="30" y="0"/>
                    <a:pt x="45" y="0"/>
                  </a:cubicBezTo>
                  <a:cubicBezTo>
                    <a:pt x="60" y="0"/>
                    <a:pt x="76" y="91"/>
                    <a:pt x="91" y="136"/>
                  </a:cubicBezTo>
                  <a:cubicBezTo>
                    <a:pt x="106" y="181"/>
                    <a:pt x="121" y="273"/>
                    <a:pt x="136" y="273"/>
                  </a:cubicBezTo>
                  <a:cubicBezTo>
                    <a:pt x="151" y="273"/>
                    <a:pt x="174" y="159"/>
                    <a:pt x="181" y="136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4" name="Straight Connector 3"/>
          <p:cNvCxnSpPr/>
          <p:nvPr/>
        </p:nvCxnSpPr>
        <p:spPr>
          <a:xfrm flipV="1">
            <a:off x="4917600" y="2492896"/>
            <a:ext cx="0" cy="100811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076056" y="1980129"/>
            <a:ext cx="0" cy="152087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771800" y="2924944"/>
            <a:ext cx="2448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Magnetic field modulation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(~10 to 100 kHz)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5076056" y="1988840"/>
            <a:ext cx="1584176" cy="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932040" y="2492896"/>
            <a:ext cx="1584176" cy="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6"/>
          <p:cNvSpPr>
            <a:spLocks/>
          </p:cNvSpPr>
          <p:nvPr/>
        </p:nvSpPr>
        <p:spPr bwMode="auto">
          <a:xfrm>
            <a:off x="4803180" y="4293890"/>
            <a:ext cx="689768" cy="647278"/>
          </a:xfrm>
          <a:custGeom>
            <a:avLst/>
            <a:gdLst>
              <a:gd name="T0" fmla="*/ 0 w 181"/>
              <a:gd name="T1" fmla="*/ 2147483647 h 273"/>
              <a:gd name="T2" fmla="*/ 2147483647 w 181"/>
              <a:gd name="T3" fmla="*/ 0 h 273"/>
              <a:gd name="T4" fmla="*/ 2147483647 w 181"/>
              <a:gd name="T5" fmla="*/ 2147483647 h 273"/>
              <a:gd name="T6" fmla="*/ 2147483647 w 181"/>
              <a:gd name="T7" fmla="*/ 2147483647 h 273"/>
              <a:gd name="T8" fmla="*/ 2147483647 w 181"/>
              <a:gd name="T9" fmla="*/ 2147483647 h 2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273"/>
              <a:gd name="T17" fmla="*/ 181 w 181"/>
              <a:gd name="T18" fmla="*/ 273 h 2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273">
                <a:moveTo>
                  <a:pt x="0" y="136"/>
                </a:moveTo>
                <a:cubicBezTo>
                  <a:pt x="15" y="68"/>
                  <a:pt x="30" y="0"/>
                  <a:pt x="45" y="0"/>
                </a:cubicBezTo>
                <a:cubicBezTo>
                  <a:pt x="60" y="0"/>
                  <a:pt x="76" y="91"/>
                  <a:pt x="91" y="136"/>
                </a:cubicBezTo>
                <a:cubicBezTo>
                  <a:pt x="106" y="181"/>
                  <a:pt x="121" y="273"/>
                  <a:pt x="136" y="273"/>
                </a:cubicBezTo>
                <a:cubicBezTo>
                  <a:pt x="151" y="273"/>
                  <a:pt x="174" y="159"/>
                  <a:pt x="181" y="13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5148064" y="1699916"/>
            <a:ext cx="248" cy="388853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44209" y="2926685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Advantage: noise only at </a:t>
            </a:r>
          </a:p>
          <a:p>
            <a:r>
              <a:rPr lang="en-GB" sz="2000" dirty="0" smtClean="0"/>
              <a:t>modulation frequency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36512" y="1455167"/>
            <a:ext cx="17014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absorbed</a:t>
            </a:r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/>
              <a:t>Differential </a:t>
            </a:r>
          </a:p>
          <a:p>
            <a:r>
              <a:rPr lang="en-GB" sz="2400" dirty="0" smtClean="0"/>
              <a:t>absorption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411760" y="1239143"/>
            <a:ext cx="3348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1     </a:t>
            </a:r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0     </a:t>
            </a:r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160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38991" y="2636912"/>
            <a:ext cx="4301161" cy="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-9812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Differentialabsorption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068192" y="1798448"/>
            <a:ext cx="0" cy="170256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972668" y="1798448"/>
            <a:ext cx="15156" cy="170256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8990" y="2087372"/>
            <a:ext cx="925200" cy="89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405600" y="2050971"/>
            <a:ext cx="252000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005368" y="3356991"/>
            <a:ext cx="1062576" cy="1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43318" y="2751311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GB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4275" name="Picture 3" descr="C:\Users\Admin\Pictures\for talks\teaching\TEMPO_Aldri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05" y="4186823"/>
            <a:ext cx="2225051" cy="13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56249" y="3645024"/>
            <a:ext cx="20442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/>
              <a:t>      TEMPO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£20/g from Aldrich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405068" y="5589240"/>
            <a:ext cx="3491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J van Tol, L-C Brunel &amp; RJ Wylde, Rev </a:t>
            </a:r>
            <a:r>
              <a:rPr lang="en-GB" sz="1600" dirty="0" err="1" smtClean="0"/>
              <a:t>Sci</a:t>
            </a:r>
            <a:r>
              <a:rPr lang="en-GB" sz="1600" dirty="0" smtClean="0"/>
              <a:t> </a:t>
            </a:r>
            <a:r>
              <a:rPr lang="en-GB" sz="1600" dirty="0" err="1" smtClean="0"/>
              <a:t>Instrum</a:t>
            </a:r>
            <a:r>
              <a:rPr lang="en-GB" sz="1600" dirty="0" smtClean="0"/>
              <a:t> 76, 076101 (2005)</a:t>
            </a:r>
            <a:endParaRPr lang="en-GB" sz="1600" dirty="0"/>
          </a:p>
        </p:txBody>
      </p:sp>
      <p:cxnSp>
        <p:nvCxnSpPr>
          <p:cNvPr id="24" name="Straight Connector 23"/>
          <p:cNvCxnSpPr>
            <a:endCxn id="57" idx="2"/>
          </p:cNvCxnSpPr>
          <p:nvPr/>
        </p:nvCxnSpPr>
        <p:spPr>
          <a:xfrm flipV="1">
            <a:off x="4485720" y="2087372"/>
            <a:ext cx="172722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251519" y="3645024"/>
            <a:ext cx="4472609" cy="1893000"/>
            <a:chOff x="1251519" y="3645024"/>
            <a:chExt cx="4472609" cy="189300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5" r="7322" b="76710"/>
            <a:stretch/>
          </p:blipFill>
          <p:spPr bwMode="auto">
            <a:xfrm>
              <a:off x="1251519" y="3645024"/>
              <a:ext cx="4472609" cy="1197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5" t="58974" r="7322" b="27252"/>
            <a:stretch/>
          </p:blipFill>
          <p:spPr bwMode="auto">
            <a:xfrm>
              <a:off x="1251519" y="4829544"/>
              <a:ext cx="4472609" cy="708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3083947" y="4663577"/>
              <a:ext cx="309995" cy="168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835696" y="4518000"/>
              <a:ext cx="3384376" cy="31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55976" y="4365104"/>
              <a:ext cx="944488" cy="30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475384" y="4384800"/>
              <a:ext cx="944488" cy="30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  <a:endParaRPr lang="en-GB" sz="4000" dirty="0"/>
          </a:p>
        </p:txBody>
      </p:sp>
      <p:sp>
        <p:nvSpPr>
          <p:cNvPr id="45" name="Freeform 6"/>
          <p:cNvSpPr>
            <a:spLocks/>
          </p:cNvSpPr>
          <p:nvPr/>
        </p:nvSpPr>
        <p:spPr bwMode="auto">
          <a:xfrm>
            <a:off x="2627784" y="1727332"/>
            <a:ext cx="689768" cy="647278"/>
          </a:xfrm>
          <a:custGeom>
            <a:avLst/>
            <a:gdLst>
              <a:gd name="T0" fmla="*/ 0 w 181"/>
              <a:gd name="T1" fmla="*/ 2147483647 h 273"/>
              <a:gd name="T2" fmla="*/ 2147483647 w 181"/>
              <a:gd name="T3" fmla="*/ 0 h 273"/>
              <a:gd name="T4" fmla="*/ 2147483647 w 181"/>
              <a:gd name="T5" fmla="*/ 2147483647 h 273"/>
              <a:gd name="T6" fmla="*/ 2147483647 w 181"/>
              <a:gd name="T7" fmla="*/ 2147483647 h 273"/>
              <a:gd name="T8" fmla="*/ 2147483647 w 181"/>
              <a:gd name="T9" fmla="*/ 2147483647 h 2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273"/>
              <a:gd name="T17" fmla="*/ 181 w 181"/>
              <a:gd name="T18" fmla="*/ 273 h 2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273">
                <a:moveTo>
                  <a:pt x="0" y="136"/>
                </a:moveTo>
                <a:cubicBezTo>
                  <a:pt x="15" y="68"/>
                  <a:pt x="30" y="0"/>
                  <a:pt x="45" y="0"/>
                </a:cubicBezTo>
                <a:cubicBezTo>
                  <a:pt x="60" y="0"/>
                  <a:pt x="76" y="91"/>
                  <a:pt x="91" y="136"/>
                </a:cubicBezTo>
                <a:cubicBezTo>
                  <a:pt x="106" y="181"/>
                  <a:pt x="121" y="273"/>
                  <a:pt x="136" y="273"/>
                </a:cubicBezTo>
                <a:cubicBezTo>
                  <a:pt x="151" y="273"/>
                  <a:pt x="174" y="159"/>
                  <a:pt x="181" y="13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Arc 1"/>
          <p:cNvSpPr/>
          <p:nvPr/>
        </p:nvSpPr>
        <p:spPr>
          <a:xfrm rot="5400000">
            <a:off x="2330736" y="1736348"/>
            <a:ext cx="432048" cy="270000"/>
          </a:xfrm>
          <a:prstGeom prst="arc">
            <a:avLst>
              <a:gd name="adj1" fmla="val 17625285"/>
              <a:gd name="adj2" fmla="val 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Arc 47"/>
          <p:cNvSpPr/>
          <p:nvPr/>
        </p:nvSpPr>
        <p:spPr>
          <a:xfrm rot="17239786">
            <a:off x="3201889" y="2092046"/>
            <a:ext cx="359245" cy="270000"/>
          </a:xfrm>
          <a:prstGeom prst="arc">
            <a:avLst>
              <a:gd name="adj1" fmla="val 17625285"/>
              <a:gd name="adj2" fmla="val 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5148064" y="1764506"/>
            <a:ext cx="0" cy="766456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57" idx="2"/>
          </p:cNvCxnSpPr>
          <p:nvPr/>
        </p:nvCxnSpPr>
        <p:spPr>
          <a:xfrm>
            <a:off x="4466959" y="2075851"/>
            <a:ext cx="191483" cy="1152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6"/>
          <p:cNvSpPr>
            <a:spLocks/>
          </p:cNvSpPr>
          <p:nvPr/>
        </p:nvSpPr>
        <p:spPr bwMode="auto">
          <a:xfrm rot="227193">
            <a:off x="3690088" y="1723619"/>
            <a:ext cx="689768" cy="647278"/>
          </a:xfrm>
          <a:custGeom>
            <a:avLst/>
            <a:gdLst>
              <a:gd name="T0" fmla="*/ 0 w 181"/>
              <a:gd name="T1" fmla="*/ 2147483647 h 273"/>
              <a:gd name="T2" fmla="*/ 2147483647 w 181"/>
              <a:gd name="T3" fmla="*/ 0 h 273"/>
              <a:gd name="T4" fmla="*/ 2147483647 w 181"/>
              <a:gd name="T5" fmla="*/ 2147483647 h 273"/>
              <a:gd name="T6" fmla="*/ 2147483647 w 181"/>
              <a:gd name="T7" fmla="*/ 2147483647 h 273"/>
              <a:gd name="T8" fmla="*/ 2147483647 w 181"/>
              <a:gd name="T9" fmla="*/ 2147483647 h 2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273"/>
              <a:gd name="T17" fmla="*/ 181 w 181"/>
              <a:gd name="T18" fmla="*/ 273 h 2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273">
                <a:moveTo>
                  <a:pt x="0" y="136"/>
                </a:moveTo>
                <a:cubicBezTo>
                  <a:pt x="15" y="68"/>
                  <a:pt x="30" y="0"/>
                  <a:pt x="45" y="0"/>
                </a:cubicBezTo>
                <a:cubicBezTo>
                  <a:pt x="60" y="0"/>
                  <a:pt x="76" y="91"/>
                  <a:pt x="91" y="136"/>
                </a:cubicBezTo>
                <a:cubicBezTo>
                  <a:pt x="106" y="181"/>
                  <a:pt x="121" y="273"/>
                  <a:pt x="136" y="273"/>
                </a:cubicBezTo>
                <a:cubicBezTo>
                  <a:pt x="151" y="273"/>
                  <a:pt x="174" y="159"/>
                  <a:pt x="181" y="13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Arc 51"/>
          <p:cNvSpPr/>
          <p:nvPr/>
        </p:nvSpPr>
        <p:spPr>
          <a:xfrm rot="5627193">
            <a:off x="3405832" y="1704900"/>
            <a:ext cx="432048" cy="270000"/>
          </a:xfrm>
          <a:prstGeom prst="arc">
            <a:avLst>
              <a:gd name="adj1" fmla="val 17625285"/>
              <a:gd name="adj2" fmla="val 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rc 52"/>
          <p:cNvSpPr/>
          <p:nvPr/>
        </p:nvSpPr>
        <p:spPr>
          <a:xfrm rot="17466979">
            <a:off x="4251673" y="2114949"/>
            <a:ext cx="359245" cy="270000"/>
          </a:xfrm>
          <a:prstGeom prst="arc">
            <a:avLst>
              <a:gd name="adj1" fmla="val 17625285"/>
              <a:gd name="adj2" fmla="val 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5517282" y="2050971"/>
            <a:ext cx="252000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6"/>
          <p:cNvSpPr>
            <a:spLocks/>
          </p:cNvSpPr>
          <p:nvPr/>
        </p:nvSpPr>
        <p:spPr bwMode="auto">
          <a:xfrm>
            <a:off x="4739466" y="1727332"/>
            <a:ext cx="689768" cy="647278"/>
          </a:xfrm>
          <a:custGeom>
            <a:avLst/>
            <a:gdLst>
              <a:gd name="T0" fmla="*/ 0 w 181"/>
              <a:gd name="T1" fmla="*/ 2147483647 h 273"/>
              <a:gd name="T2" fmla="*/ 2147483647 w 181"/>
              <a:gd name="T3" fmla="*/ 0 h 273"/>
              <a:gd name="T4" fmla="*/ 2147483647 w 181"/>
              <a:gd name="T5" fmla="*/ 2147483647 h 273"/>
              <a:gd name="T6" fmla="*/ 2147483647 w 181"/>
              <a:gd name="T7" fmla="*/ 2147483647 h 273"/>
              <a:gd name="T8" fmla="*/ 2147483647 w 181"/>
              <a:gd name="T9" fmla="*/ 2147483647 h 2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273"/>
              <a:gd name="T17" fmla="*/ 181 w 181"/>
              <a:gd name="T18" fmla="*/ 273 h 2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273">
                <a:moveTo>
                  <a:pt x="0" y="136"/>
                </a:moveTo>
                <a:cubicBezTo>
                  <a:pt x="15" y="68"/>
                  <a:pt x="30" y="0"/>
                  <a:pt x="45" y="0"/>
                </a:cubicBezTo>
                <a:cubicBezTo>
                  <a:pt x="60" y="0"/>
                  <a:pt x="76" y="91"/>
                  <a:pt x="91" y="136"/>
                </a:cubicBezTo>
                <a:cubicBezTo>
                  <a:pt x="106" y="181"/>
                  <a:pt x="121" y="273"/>
                  <a:pt x="136" y="273"/>
                </a:cubicBezTo>
                <a:cubicBezTo>
                  <a:pt x="151" y="273"/>
                  <a:pt x="174" y="159"/>
                  <a:pt x="181" y="13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" name="Arc 56"/>
          <p:cNvSpPr/>
          <p:nvPr/>
        </p:nvSpPr>
        <p:spPr>
          <a:xfrm rot="5400000">
            <a:off x="4442418" y="1736348"/>
            <a:ext cx="432048" cy="270000"/>
          </a:xfrm>
          <a:prstGeom prst="arc">
            <a:avLst>
              <a:gd name="adj1" fmla="val 17625285"/>
              <a:gd name="adj2" fmla="val 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Arc 57"/>
          <p:cNvSpPr/>
          <p:nvPr/>
        </p:nvSpPr>
        <p:spPr>
          <a:xfrm rot="17239786">
            <a:off x="5313571" y="2092046"/>
            <a:ext cx="359245" cy="270000"/>
          </a:xfrm>
          <a:prstGeom prst="arc">
            <a:avLst>
              <a:gd name="adj1" fmla="val 17625285"/>
              <a:gd name="adj2" fmla="val 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3319289" y="2844225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9069542">
            <a:off x="3182197" y="1951200"/>
            <a:ext cx="180020" cy="130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 rot="19301454">
            <a:off x="4232441" y="1972800"/>
            <a:ext cx="180020" cy="130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 rot="19069542">
            <a:off x="5307603" y="1936800"/>
            <a:ext cx="180020" cy="130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2411760" y="1239143"/>
            <a:ext cx="3348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1     </a:t>
            </a:r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0     </a:t>
            </a:r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1868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38991" y="2636912"/>
            <a:ext cx="4301161" cy="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-9812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Differentialabsorption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8990" y="2087372"/>
            <a:ext cx="925200" cy="89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405600" y="2050971"/>
            <a:ext cx="252000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43318" y="2751311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GB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4275" name="Picture 3" descr="C:\Users\Admin\Pictures\for talks\teaching\TEMPO_Aldri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05" y="4186823"/>
            <a:ext cx="2225051" cy="13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56249" y="3645024"/>
            <a:ext cx="20442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/>
              <a:t>      TEMPO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£20/g from Aldrich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405068" y="5589240"/>
            <a:ext cx="3491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J van Tol, L-C Brunel &amp; RJ Wylde, Rev </a:t>
            </a:r>
            <a:r>
              <a:rPr lang="en-GB" sz="1600" dirty="0" err="1" smtClean="0"/>
              <a:t>Sci</a:t>
            </a:r>
            <a:r>
              <a:rPr lang="en-GB" sz="1600" dirty="0" smtClean="0"/>
              <a:t> </a:t>
            </a:r>
            <a:r>
              <a:rPr lang="en-GB" sz="1600" dirty="0" err="1" smtClean="0"/>
              <a:t>Instrum</a:t>
            </a:r>
            <a:r>
              <a:rPr lang="en-GB" sz="1600" dirty="0" smtClean="0"/>
              <a:t> 76, 076101 (2005)</a:t>
            </a:r>
            <a:endParaRPr lang="en-GB" sz="1600" dirty="0"/>
          </a:p>
        </p:txBody>
      </p:sp>
      <p:cxnSp>
        <p:nvCxnSpPr>
          <p:cNvPr id="24" name="Straight Connector 23"/>
          <p:cNvCxnSpPr>
            <a:endCxn id="57" idx="2"/>
          </p:cNvCxnSpPr>
          <p:nvPr/>
        </p:nvCxnSpPr>
        <p:spPr>
          <a:xfrm flipV="1">
            <a:off x="4485720" y="2087372"/>
            <a:ext cx="172722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  <a:endParaRPr lang="en-GB" sz="4000" dirty="0"/>
          </a:p>
        </p:txBody>
      </p:sp>
      <p:sp>
        <p:nvSpPr>
          <p:cNvPr id="45" name="Freeform 6"/>
          <p:cNvSpPr>
            <a:spLocks/>
          </p:cNvSpPr>
          <p:nvPr/>
        </p:nvSpPr>
        <p:spPr bwMode="auto">
          <a:xfrm>
            <a:off x="2627784" y="1727332"/>
            <a:ext cx="689768" cy="647278"/>
          </a:xfrm>
          <a:custGeom>
            <a:avLst/>
            <a:gdLst>
              <a:gd name="T0" fmla="*/ 0 w 181"/>
              <a:gd name="T1" fmla="*/ 2147483647 h 273"/>
              <a:gd name="T2" fmla="*/ 2147483647 w 181"/>
              <a:gd name="T3" fmla="*/ 0 h 273"/>
              <a:gd name="T4" fmla="*/ 2147483647 w 181"/>
              <a:gd name="T5" fmla="*/ 2147483647 h 273"/>
              <a:gd name="T6" fmla="*/ 2147483647 w 181"/>
              <a:gd name="T7" fmla="*/ 2147483647 h 273"/>
              <a:gd name="T8" fmla="*/ 2147483647 w 181"/>
              <a:gd name="T9" fmla="*/ 2147483647 h 2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273"/>
              <a:gd name="T17" fmla="*/ 181 w 181"/>
              <a:gd name="T18" fmla="*/ 273 h 2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273">
                <a:moveTo>
                  <a:pt x="0" y="136"/>
                </a:moveTo>
                <a:cubicBezTo>
                  <a:pt x="15" y="68"/>
                  <a:pt x="30" y="0"/>
                  <a:pt x="45" y="0"/>
                </a:cubicBezTo>
                <a:cubicBezTo>
                  <a:pt x="60" y="0"/>
                  <a:pt x="76" y="91"/>
                  <a:pt x="91" y="136"/>
                </a:cubicBezTo>
                <a:cubicBezTo>
                  <a:pt x="106" y="181"/>
                  <a:pt x="121" y="273"/>
                  <a:pt x="136" y="273"/>
                </a:cubicBezTo>
                <a:cubicBezTo>
                  <a:pt x="151" y="273"/>
                  <a:pt x="174" y="159"/>
                  <a:pt x="181" y="13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Arc 1"/>
          <p:cNvSpPr/>
          <p:nvPr/>
        </p:nvSpPr>
        <p:spPr>
          <a:xfrm rot="5400000">
            <a:off x="2330736" y="1736348"/>
            <a:ext cx="432048" cy="270000"/>
          </a:xfrm>
          <a:prstGeom prst="arc">
            <a:avLst>
              <a:gd name="adj1" fmla="val 17625285"/>
              <a:gd name="adj2" fmla="val 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Arc 47"/>
          <p:cNvSpPr/>
          <p:nvPr/>
        </p:nvSpPr>
        <p:spPr>
          <a:xfrm rot="17239786">
            <a:off x="3201889" y="2092046"/>
            <a:ext cx="359245" cy="270000"/>
          </a:xfrm>
          <a:prstGeom prst="arc">
            <a:avLst>
              <a:gd name="adj1" fmla="val 17625285"/>
              <a:gd name="adj2" fmla="val 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/>
          <p:cNvCxnSpPr>
            <a:endCxn id="57" idx="2"/>
          </p:cNvCxnSpPr>
          <p:nvPr/>
        </p:nvCxnSpPr>
        <p:spPr>
          <a:xfrm>
            <a:off x="4466959" y="2075851"/>
            <a:ext cx="191483" cy="1152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6"/>
          <p:cNvSpPr>
            <a:spLocks/>
          </p:cNvSpPr>
          <p:nvPr/>
        </p:nvSpPr>
        <p:spPr bwMode="auto">
          <a:xfrm rot="227193">
            <a:off x="3690088" y="1723619"/>
            <a:ext cx="689768" cy="647278"/>
          </a:xfrm>
          <a:custGeom>
            <a:avLst/>
            <a:gdLst>
              <a:gd name="T0" fmla="*/ 0 w 181"/>
              <a:gd name="T1" fmla="*/ 2147483647 h 273"/>
              <a:gd name="T2" fmla="*/ 2147483647 w 181"/>
              <a:gd name="T3" fmla="*/ 0 h 273"/>
              <a:gd name="T4" fmla="*/ 2147483647 w 181"/>
              <a:gd name="T5" fmla="*/ 2147483647 h 273"/>
              <a:gd name="T6" fmla="*/ 2147483647 w 181"/>
              <a:gd name="T7" fmla="*/ 2147483647 h 273"/>
              <a:gd name="T8" fmla="*/ 2147483647 w 181"/>
              <a:gd name="T9" fmla="*/ 2147483647 h 2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273"/>
              <a:gd name="T17" fmla="*/ 181 w 181"/>
              <a:gd name="T18" fmla="*/ 273 h 2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273">
                <a:moveTo>
                  <a:pt x="0" y="136"/>
                </a:moveTo>
                <a:cubicBezTo>
                  <a:pt x="15" y="68"/>
                  <a:pt x="30" y="0"/>
                  <a:pt x="45" y="0"/>
                </a:cubicBezTo>
                <a:cubicBezTo>
                  <a:pt x="60" y="0"/>
                  <a:pt x="76" y="91"/>
                  <a:pt x="91" y="136"/>
                </a:cubicBezTo>
                <a:cubicBezTo>
                  <a:pt x="106" y="181"/>
                  <a:pt x="121" y="273"/>
                  <a:pt x="136" y="273"/>
                </a:cubicBezTo>
                <a:cubicBezTo>
                  <a:pt x="151" y="273"/>
                  <a:pt x="174" y="159"/>
                  <a:pt x="181" y="13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Arc 51"/>
          <p:cNvSpPr/>
          <p:nvPr/>
        </p:nvSpPr>
        <p:spPr>
          <a:xfrm rot="5627193">
            <a:off x="3405832" y="1704900"/>
            <a:ext cx="432048" cy="270000"/>
          </a:xfrm>
          <a:prstGeom prst="arc">
            <a:avLst>
              <a:gd name="adj1" fmla="val 17625285"/>
              <a:gd name="adj2" fmla="val 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rc 52"/>
          <p:cNvSpPr/>
          <p:nvPr/>
        </p:nvSpPr>
        <p:spPr>
          <a:xfrm rot="17466979">
            <a:off x="4251673" y="2114949"/>
            <a:ext cx="359245" cy="270000"/>
          </a:xfrm>
          <a:prstGeom prst="arc">
            <a:avLst>
              <a:gd name="adj1" fmla="val 17625285"/>
              <a:gd name="adj2" fmla="val 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5517282" y="2050971"/>
            <a:ext cx="252000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6"/>
          <p:cNvSpPr>
            <a:spLocks/>
          </p:cNvSpPr>
          <p:nvPr/>
        </p:nvSpPr>
        <p:spPr bwMode="auto">
          <a:xfrm>
            <a:off x="4739466" y="1727332"/>
            <a:ext cx="689768" cy="647278"/>
          </a:xfrm>
          <a:custGeom>
            <a:avLst/>
            <a:gdLst>
              <a:gd name="T0" fmla="*/ 0 w 181"/>
              <a:gd name="T1" fmla="*/ 2147483647 h 273"/>
              <a:gd name="T2" fmla="*/ 2147483647 w 181"/>
              <a:gd name="T3" fmla="*/ 0 h 273"/>
              <a:gd name="T4" fmla="*/ 2147483647 w 181"/>
              <a:gd name="T5" fmla="*/ 2147483647 h 273"/>
              <a:gd name="T6" fmla="*/ 2147483647 w 181"/>
              <a:gd name="T7" fmla="*/ 2147483647 h 273"/>
              <a:gd name="T8" fmla="*/ 2147483647 w 181"/>
              <a:gd name="T9" fmla="*/ 2147483647 h 2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273"/>
              <a:gd name="T17" fmla="*/ 181 w 181"/>
              <a:gd name="T18" fmla="*/ 273 h 2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273">
                <a:moveTo>
                  <a:pt x="0" y="136"/>
                </a:moveTo>
                <a:cubicBezTo>
                  <a:pt x="15" y="68"/>
                  <a:pt x="30" y="0"/>
                  <a:pt x="45" y="0"/>
                </a:cubicBezTo>
                <a:cubicBezTo>
                  <a:pt x="60" y="0"/>
                  <a:pt x="76" y="91"/>
                  <a:pt x="91" y="136"/>
                </a:cubicBezTo>
                <a:cubicBezTo>
                  <a:pt x="106" y="181"/>
                  <a:pt x="121" y="273"/>
                  <a:pt x="136" y="273"/>
                </a:cubicBezTo>
                <a:cubicBezTo>
                  <a:pt x="151" y="273"/>
                  <a:pt x="174" y="159"/>
                  <a:pt x="181" y="13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" name="Arc 56"/>
          <p:cNvSpPr/>
          <p:nvPr/>
        </p:nvSpPr>
        <p:spPr>
          <a:xfrm rot="5400000">
            <a:off x="4442418" y="1736348"/>
            <a:ext cx="432048" cy="270000"/>
          </a:xfrm>
          <a:prstGeom prst="arc">
            <a:avLst>
              <a:gd name="adj1" fmla="val 17625285"/>
              <a:gd name="adj2" fmla="val 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Arc 57"/>
          <p:cNvSpPr/>
          <p:nvPr/>
        </p:nvSpPr>
        <p:spPr>
          <a:xfrm rot="17239786">
            <a:off x="5313571" y="2092046"/>
            <a:ext cx="359245" cy="270000"/>
          </a:xfrm>
          <a:prstGeom prst="arc">
            <a:avLst>
              <a:gd name="adj1" fmla="val 17625285"/>
              <a:gd name="adj2" fmla="val 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 rot="19069542">
            <a:off x="3182197" y="1951200"/>
            <a:ext cx="180020" cy="130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 rot="19301454">
            <a:off x="4232441" y="1972800"/>
            <a:ext cx="180020" cy="130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 rot="19069542">
            <a:off x="5307603" y="1936800"/>
            <a:ext cx="180020" cy="1304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r="7322" b="76710"/>
          <a:stretch/>
        </p:blipFill>
        <p:spPr bwMode="auto">
          <a:xfrm>
            <a:off x="1251519" y="3645024"/>
            <a:ext cx="4472609" cy="119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58974" r="7322" b="27252"/>
          <a:stretch/>
        </p:blipFill>
        <p:spPr bwMode="auto">
          <a:xfrm>
            <a:off x="1251519" y="4829544"/>
            <a:ext cx="4472609" cy="70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3083947" y="4663577"/>
            <a:ext cx="309995" cy="16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411760" y="1239143"/>
            <a:ext cx="3348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1     </a:t>
            </a:r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0     </a:t>
            </a:r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027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0" y="42731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</a:p>
          <a:p>
            <a:pPr algn="ctr"/>
            <a:r>
              <a:rPr lang="en-GB" sz="4000" dirty="0" smtClean="0"/>
              <a:t>spectrometer</a:t>
            </a:r>
            <a:endParaRPr lang="en-GB" sz="4000" dirty="0"/>
          </a:p>
        </p:txBody>
      </p:sp>
      <p:pic>
        <p:nvPicPr>
          <p:cNvPr id="32" name="Picture 2" descr="C:\Users\Admin\Pictures\for talks\teaching\Bruker_epr_spectrome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20609"/>
          <a:stretch/>
        </p:blipFill>
        <p:spPr bwMode="auto">
          <a:xfrm>
            <a:off x="5595768" y="1916832"/>
            <a:ext cx="331846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48064" y="3663026"/>
            <a:ext cx="1152128" cy="20702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</a:rPr>
              <a:t>Console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88224" y="4437112"/>
            <a:ext cx="1368152" cy="64807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</a:rPr>
              <a:t>Computer</a:t>
            </a:r>
            <a:endParaRPr lang="en-GB" sz="2000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>
            <a:endCxn id="34" idx="1"/>
          </p:cNvCxnSpPr>
          <p:nvPr/>
        </p:nvCxnSpPr>
        <p:spPr>
          <a:xfrm>
            <a:off x="6300192" y="4761148"/>
            <a:ext cx="288032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1259632" y="4589512"/>
            <a:ext cx="720080" cy="999728"/>
            <a:chOff x="1259632" y="4589512"/>
            <a:chExt cx="720080" cy="999728"/>
          </a:xfrm>
        </p:grpSpPr>
        <p:sp>
          <p:nvSpPr>
            <p:cNvPr id="37" name="Rectangle 36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58"/>
          <p:cNvSpPr/>
          <p:nvPr/>
        </p:nvSpPr>
        <p:spPr>
          <a:xfrm>
            <a:off x="2987824" y="4581128"/>
            <a:ext cx="720080" cy="99972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000000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2987824" y="4581128"/>
            <a:ext cx="720080" cy="999728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2987824" y="4581128"/>
            <a:ext cx="720080" cy="999728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707904" y="5373216"/>
            <a:ext cx="144016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5536" y="573325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Electromagnet (up to 1.5 T) or superconducting magnet for higher field</a:t>
            </a:r>
            <a:endParaRPr lang="en-GB" dirty="0"/>
          </a:p>
        </p:txBody>
      </p:sp>
      <p:cxnSp>
        <p:nvCxnSpPr>
          <p:cNvPr id="67" name="Straight Connector 66"/>
          <p:cNvCxnSpPr/>
          <p:nvPr/>
        </p:nvCxnSpPr>
        <p:spPr>
          <a:xfrm>
            <a:off x="2483768" y="4077072"/>
            <a:ext cx="0" cy="100392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2267744" y="4797152"/>
            <a:ext cx="432048" cy="50405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39552" y="3176972"/>
            <a:ext cx="1728192" cy="104411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</a:rPr>
              <a:t>Microwave bridge</a:t>
            </a:r>
            <a:endParaRPr lang="en-GB" sz="2000" dirty="0">
              <a:solidFill>
                <a:srgbClr val="000000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2267744" y="3861048"/>
            <a:ext cx="288032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267744" y="4077072"/>
            <a:ext cx="216024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0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0" y="42731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</a:p>
          <a:p>
            <a:pPr algn="ctr"/>
            <a:r>
              <a:rPr lang="en-GB" sz="4000" dirty="0" smtClean="0"/>
              <a:t>spectrometer</a:t>
            </a:r>
            <a:endParaRPr lang="en-GB" sz="4000" dirty="0"/>
          </a:p>
        </p:txBody>
      </p:sp>
      <p:pic>
        <p:nvPicPr>
          <p:cNvPr id="32" name="Picture 2" descr="C:\Users\Admin\Pictures\for talks\teaching\Bruker_epr_spectrome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20609"/>
          <a:stretch/>
        </p:blipFill>
        <p:spPr bwMode="auto">
          <a:xfrm>
            <a:off x="5595768" y="1916832"/>
            <a:ext cx="331846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Straight Connector 66"/>
          <p:cNvCxnSpPr/>
          <p:nvPr/>
        </p:nvCxnSpPr>
        <p:spPr>
          <a:xfrm>
            <a:off x="3167844" y="4457132"/>
            <a:ext cx="0" cy="100392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2951819" y="5209024"/>
            <a:ext cx="423545" cy="50405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23528" y="1916832"/>
            <a:ext cx="3816424" cy="230425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979548"/>
            <a:ext cx="851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Bridge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9792" y="2164214"/>
            <a:ext cx="936104" cy="5087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source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>
            <a:stCxn id="4" idx="2"/>
          </p:cNvCxnSpPr>
          <p:nvPr/>
        </p:nvCxnSpPr>
        <p:spPr>
          <a:xfrm>
            <a:off x="3167844" y="2672916"/>
            <a:ext cx="0" cy="75608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627784" y="3356992"/>
            <a:ext cx="648072" cy="64807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71292" y="3933056"/>
            <a:ext cx="0" cy="75608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123728" y="3681028"/>
            <a:ext cx="504685" cy="0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ircular Arrow 10"/>
          <p:cNvSpPr/>
          <p:nvPr/>
        </p:nvSpPr>
        <p:spPr>
          <a:xfrm rot="5400000">
            <a:off x="2627784" y="3356992"/>
            <a:ext cx="612068" cy="61206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179991" y="4841540"/>
            <a:ext cx="0" cy="36748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971600" y="3424354"/>
            <a:ext cx="1152128" cy="5087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detector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43809" y="5037074"/>
            <a:ext cx="683956" cy="84019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02119" y="5867980"/>
            <a:ext cx="2416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Microwave resonator</a:t>
            </a:r>
            <a:endParaRPr lang="en-GB" dirty="0">
              <a:solidFill>
                <a:srgbClr val="FFFF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55776" y="5085184"/>
            <a:ext cx="216024" cy="747700"/>
            <a:chOff x="1259632" y="4589512"/>
            <a:chExt cx="720080" cy="999728"/>
          </a:xfrm>
        </p:grpSpPr>
        <p:sp>
          <p:nvSpPr>
            <p:cNvPr id="38" name="Rectangle 37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635896" y="5085184"/>
            <a:ext cx="216024" cy="747700"/>
            <a:chOff x="1259632" y="4589512"/>
            <a:chExt cx="720080" cy="999728"/>
          </a:xfrm>
        </p:grpSpPr>
        <p:sp>
          <p:nvSpPr>
            <p:cNvPr id="43" name="Rectangle 42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259632" y="4949552"/>
            <a:ext cx="720080" cy="999728"/>
            <a:chOff x="1259632" y="4589512"/>
            <a:chExt cx="720080" cy="999728"/>
          </a:xfrm>
        </p:grpSpPr>
        <p:sp>
          <p:nvSpPr>
            <p:cNvPr id="49" name="Rectangle 48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4355976" y="4941168"/>
            <a:ext cx="720080" cy="999728"/>
            <a:chOff x="1259632" y="4589512"/>
            <a:chExt cx="720080" cy="999728"/>
          </a:xfrm>
        </p:grpSpPr>
        <p:sp>
          <p:nvSpPr>
            <p:cNvPr id="53" name="Rectangle 52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219461" y="4355812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Modulation coils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15" name="Straight Arrow Connector 14"/>
          <p:cNvCxnSpPr>
            <a:stCxn id="56" idx="3"/>
            <a:endCxn id="38" idx="0"/>
          </p:cNvCxnSpPr>
          <p:nvPr/>
        </p:nvCxnSpPr>
        <p:spPr>
          <a:xfrm>
            <a:off x="2122546" y="4540478"/>
            <a:ext cx="541242" cy="54470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5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0" y="42731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</a:p>
          <a:p>
            <a:pPr algn="ctr"/>
            <a:r>
              <a:rPr lang="en-GB" sz="4000" dirty="0" smtClean="0"/>
              <a:t>spectrometer</a:t>
            </a:r>
            <a:endParaRPr lang="en-GB" sz="4000" dirty="0"/>
          </a:p>
        </p:txBody>
      </p:sp>
      <p:cxnSp>
        <p:nvCxnSpPr>
          <p:cNvPr id="67" name="Straight Connector 66"/>
          <p:cNvCxnSpPr/>
          <p:nvPr/>
        </p:nvCxnSpPr>
        <p:spPr>
          <a:xfrm>
            <a:off x="3167844" y="4457132"/>
            <a:ext cx="0" cy="100392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2951819" y="5209024"/>
            <a:ext cx="423545" cy="50405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23528" y="1916832"/>
            <a:ext cx="3816424" cy="230425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979548"/>
            <a:ext cx="851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Bridge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9792" y="2164214"/>
            <a:ext cx="936104" cy="5087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source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>
            <a:stCxn id="4" idx="2"/>
          </p:cNvCxnSpPr>
          <p:nvPr/>
        </p:nvCxnSpPr>
        <p:spPr>
          <a:xfrm>
            <a:off x="3167844" y="2672916"/>
            <a:ext cx="0" cy="75608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627784" y="3356992"/>
            <a:ext cx="648072" cy="64807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71292" y="3933056"/>
            <a:ext cx="0" cy="75608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123728" y="3681028"/>
            <a:ext cx="504685" cy="0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ircular Arrow 10"/>
          <p:cNvSpPr/>
          <p:nvPr/>
        </p:nvSpPr>
        <p:spPr>
          <a:xfrm rot="5400000">
            <a:off x="2627784" y="3356992"/>
            <a:ext cx="612068" cy="61206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179991" y="4841540"/>
            <a:ext cx="0" cy="36748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971600" y="3424354"/>
            <a:ext cx="1152128" cy="5087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detector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43809" y="5037074"/>
            <a:ext cx="683956" cy="84019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02119" y="5867980"/>
            <a:ext cx="2416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Microwave resonator</a:t>
            </a:r>
            <a:endParaRPr lang="en-GB" dirty="0">
              <a:solidFill>
                <a:srgbClr val="FFFF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55776" y="5085184"/>
            <a:ext cx="216024" cy="747700"/>
            <a:chOff x="1259632" y="4589512"/>
            <a:chExt cx="720080" cy="999728"/>
          </a:xfrm>
        </p:grpSpPr>
        <p:sp>
          <p:nvSpPr>
            <p:cNvPr id="38" name="Rectangle 37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635896" y="5085184"/>
            <a:ext cx="216024" cy="747700"/>
            <a:chOff x="1259632" y="4589512"/>
            <a:chExt cx="720080" cy="999728"/>
          </a:xfrm>
        </p:grpSpPr>
        <p:sp>
          <p:nvSpPr>
            <p:cNvPr id="43" name="Rectangle 42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259632" y="4949552"/>
            <a:ext cx="720080" cy="999728"/>
            <a:chOff x="1259632" y="4589512"/>
            <a:chExt cx="720080" cy="999728"/>
          </a:xfrm>
        </p:grpSpPr>
        <p:sp>
          <p:nvSpPr>
            <p:cNvPr id="49" name="Rectangle 48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4355976" y="4941168"/>
            <a:ext cx="720080" cy="999728"/>
            <a:chOff x="1259632" y="4589512"/>
            <a:chExt cx="720080" cy="999728"/>
          </a:xfrm>
        </p:grpSpPr>
        <p:sp>
          <p:nvSpPr>
            <p:cNvPr id="53" name="Rectangle 52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219461" y="4355812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Modulation coils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15" name="Straight Arrow Connector 14"/>
          <p:cNvCxnSpPr>
            <a:stCxn id="56" idx="3"/>
            <a:endCxn id="38" idx="0"/>
          </p:cNvCxnSpPr>
          <p:nvPr/>
        </p:nvCxnSpPr>
        <p:spPr>
          <a:xfrm>
            <a:off x="2122546" y="4540478"/>
            <a:ext cx="541242" cy="54470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Content Placeholder 4" descr="IMG_010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9370" y="1750750"/>
            <a:ext cx="3295397" cy="439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0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0" y="42731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</a:p>
          <a:p>
            <a:pPr algn="ctr"/>
            <a:r>
              <a:rPr lang="en-GB" sz="4000" dirty="0" smtClean="0"/>
              <a:t>spectrometer</a:t>
            </a:r>
            <a:endParaRPr lang="en-GB" sz="4000" dirty="0"/>
          </a:p>
        </p:txBody>
      </p:sp>
      <p:cxnSp>
        <p:nvCxnSpPr>
          <p:cNvPr id="67" name="Straight Connector 66"/>
          <p:cNvCxnSpPr/>
          <p:nvPr/>
        </p:nvCxnSpPr>
        <p:spPr>
          <a:xfrm>
            <a:off x="3167844" y="4457132"/>
            <a:ext cx="0" cy="100392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2951819" y="5209024"/>
            <a:ext cx="423545" cy="50405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23528" y="1916832"/>
            <a:ext cx="3816424" cy="230425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979548"/>
            <a:ext cx="851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Bridge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9792" y="2164214"/>
            <a:ext cx="936104" cy="5087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source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>
            <a:stCxn id="4" idx="2"/>
          </p:cNvCxnSpPr>
          <p:nvPr/>
        </p:nvCxnSpPr>
        <p:spPr>
          <a:xfrm>
            <a:off x="3167844" y="2672916"/>
            <a:ext cx="0" cy="75608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627784" y="3356992"/>
            <a:ext cx="648072" cy="64807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71292" y="3933056"/>
            <a:ext cx="0" cy="75608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123728" y="3681028"/>
            <a:ext cx="504685" cy="0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ircular Arrow 10"/>
          <p:cNvSpPr/>
          <p:nvPr/>
        </p:nvSpPr>
        <p:spPr>
          <a:xfrm rot="5400000">
            <a:off x="2627784" y="3356992"/>
            <a:ext cx="612068" cy="61206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179991" y="4841540"/>
            <a:ext cx="0" cy="36748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971600" y="3424354"/>
            <a:ext cx="1152128" cy="5087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detector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43809" y="5037074"/>
            <a:ext cx="683956" cy="84019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02119" y="5867980"/>
            <a:ext cx="2416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Microwave resonator</a:t>
            </a:r>
            <a:endParaRPr lang="en-GB" dirty="0">
              <a:solidFill>
                <a:srgbClr val="FFFF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55776" y="5085184"/>
            <a:ext cx="216024" cy="747700"/>
            <a:chOff x="1259632" y="4589512"/>
            <a:chExt cx="720080" cy="999728"/>
          </a:xfrm>
        </p:grpSpPr>
        <p:sp>
          <p:nvSpPr>
            <p:cNvPr id="38" name="Rectangle 37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635896" y="5085184"/>
            <a:ext cx="216024" cy="747700"/>
            <a:chOff x="1259632" y="4589512"/>
            <a:chExt cx="720080" cy="999728"/>
          </a:xfrm>
        </p:grpSpPr>
        <p:sp>
          <p:nvSpPr>
            <p:cNvPr id="43" name="Rectangle 42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259632" y="4949552"/>
            <a:ext cx="720080" cy="999728"/>
            <a:chOff x="1259632" y="4589512"/>
            <a:chExt cx="720080" cy="999728"/>
          </a:xfrm>
        </p:grpSpPr>
        <p:sp>
          <p:nvSpPr>
            <p:cNvPr id="49" name="Rectangle 48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4355976" y="4941168"/>
            <a:ext cx="720080" cy="999728"/>
            <a:chOff x="1259632" y="4589512"/>
            <a:chExt cx="720080" cy="999728"/>
          </a:xfrm>
        </p:grpSpPr>
        <p:sp>
          <p:nvSpPr>
            <p:cNvPr id="53" name="Rectangle 52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219461" y="4355812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Modulation coils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15" name="Straight Arrow Connector 14"/>
          <p:cNvCxnSpPr>
            <a:stCxn id="56" idx="3"/>
            <a:endCxn id="38" idx="0"/>
          </p:cNvCxnSpPr>
          <p:nvPr/>
        </p:nvCxnSpPr>
        <p:spPr>
          <a:xfrm>
            <a:off x="2122546" y="4540478"/>
            <a:ext cx="541242" cy="54470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 descr="IMG_01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2282440"/>
            <a:ext cx="3352948" cy="25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780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0" y="427311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</a:p>
          <a:p>
            <a:pPr algn="ctr"/>
            <a:r>
              <a:rPr lang="en-GB" sz="4000" dirty="0" smtClean="0"/>
              <a:t>spectrometer</a:t>
            </a:r>
          </a:p>
          <a:p>
            <a:pPr algn="ctr"/>
            <a:endParaRPr lang="en-GB" sz="4000" dirty="0"/>
          </a:p>
          <a:p>
            <a:pPr algn="ctr"/>
            <a:endParaRPr lang="en-GB" sz="4000" dirty="0" smtClean="0"/>
          </a:p>
          <a:p>
            <a:pPr algn="ctr"/>
            <a:r>
              <a:rPr lang="en-GB" sz="4000" dirty="0" smtClean="0"/>
              <a:t>CW EPR so far…</a:t>
            </a:r>
          </a:p>
          <a:p>
            <a:pPr algn="ctr"/>
            <a:endParaRPr lang="en-GB" sz="4000" dirty="0"/>
          </a:p>
          <a:p>
            <a:pPr algn="ctr"/>
            <a:r>
              <a:rPr lang="en-GB" sz="4000" dirty="0" smtClean="0"/>
              <a:t>Pulsed EPR next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60261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Overview</a:t>
            </a:r>
            <a:endParaRPr lang="en-GB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779912" y="1988840"/>
            <a:ext cx="52565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Electron paramagnetic resonance</a:t>
            </a: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 smtClean="0"/>
              <a:t>What it is </a:t>
            </a:r>
            <a:endParaRPr lang="en-US" sz="2400" dirty="0">
              <a:solidFill>
                <a:schemeClr val="bg1"/>
              </a:solidFill>
            </a:endParaRP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Why it’s useful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0"/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Dynamic nuclear polarization</a:t>
            </a: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Why it’s useful </a:t>
            </a: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What it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is</a:t>
            </a:r>
            <a:endParaRPr lang="en-GB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93250" name="Picture 2" descr="C:\Users\Admin\Pictures\for talks\teaching\Bruker_epr_spectrome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20609"/>
          <a:stretch/>
        </p:blipFill>
        <p:spPr bwMode="auto">
          <a:xfrm>
            <a:off x="251520" y="1916832"/>
            <a:ext cx="3334125" cy="151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4077072"/>
            <a:ext cx="3334125" cy="151216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528674" y="5085184"/>
            <a:ext cx="9469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9552" y="4581128"/>
            <a:ext cx="9469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619672" y="4797152"/>
            <a:ext cx="432048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17996" y="5085184"/>
            <a:ext cx="9469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28874" y="4581128"/>
            <a:ext cx="9469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11560" y="5013176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27584" y="5013176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043608" y="5013176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683568" y="4509120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899592" y="4509120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2339752" y="5013176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555776" y="5013176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2771800" y="5013176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2987824" y="5013176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203848" y="5013176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87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0" y="42731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Pulsed electron paramagnetic resonance spectrometer</a:t>
            </a:r>
            <a:endParaRPr lang="en-GB" sz="4000" dirty="0"/>
          </a:p>
        </p:txBody>
      </p:sp>
      <p:cxnSp>
        <p:nvCxnSpPr>
          <p:cNvPr id="67" name="Straight Connector 66"/>
          <p:cNvCxnSpPr/>
          <p:nvPr/>
        </p:nvCxnSpPr>
        <p:spPr>
          <a:xfrm>
            <a:off x="3167844" y="4457132"/>
            <a:ext cx="0" cy="100392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2951819" y="5209024"/>
            <a:ext cx="423545" cy="50405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23528" y="1916832"/>
            <a:ext cx="3816424" cy="230425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979548"/>
            <a:ext cx="851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Bridge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7664" y="2164214"/>
            <a:ext cx="2088232" cy="5087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High power pulsed source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163591" y="2672916"/>
            <a:ext cx="4253" cy="75608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627784" y="3356992"/>
            <a:ext cx="648072" cy="64807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71292" y="3933056"/>
            <a:ext cx="0" cy="75608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123728" y="3681028"/>
            <a:ext cx="504685" cy="0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ircular Arrow 10"/>
          <p:cNvSpPr/>
          <p:nvPr/>
        </p:nvSpPr>
        <p:spPr>
          <a:xfrm rot="5400000">
            <a:off x="2627784" y="3356992"/>
            <a:ext cx="612068" cy="61206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179991" y="4841540"/>
            <a:ext cx="0" cy="367484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821294" y="3212976"/>
            <a:ext cx="1302434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Protected detector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43809" y="5037074"/>
            <a:ext cx="683956" cy="84019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02119" y="5867980"/>
            <a:ext cx="2416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Microwave resonator</a:t>
            </a:r>
            <a:endParaRPr lang="en-GB" dirty="0">
              <a:solidFill>
                <a:srgbClr val="FFFF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55776" y="5085184"/>
            <a:ext cx="216024" cy="747700"/>
            <a:chOff x="1259632" y="4589512"/>
            <a:chExt cx="720080" cy="999728"/>
          </a:xfrm>
        </p:grpSpPr>
        <p:sp>
          <p:nvSpPr>
            <p:cNvPr id="38" name="Rectangle 37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635896" y="5085184"/>
            <a:ext cx="216024" cy="747700"/>
            <a:chOff x="1259632" y="4589512"/>
            <a:chExt cx="720080" cy="999728"/>
          </a:xfrm>
        </p:grpSpPr>
        <p:sp>
          <p:nvSpPr>
            <p:cNvPr id="43" name="Rectangle 42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259632" y="4949552"/>
            <a:ext cx="720080" cy="999728"/>
            <a:chOff x="1259632" y="4589512"/>
            <a:chExt cx="720080" cy="999728"/>
          </a:xfrm>
        </p:grpSpPr>
        <p:sp>
          <p:nvSpPr>
            <p:cNvPr id="49" name="Rectangle 48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4355976" y="4941168"/>
            <a:ext cx="720080" cy="999728"/>
            <a:chOff x="1259632" y="4589512"/>
            <a:chExt cx="720080" cy="999728"/>
          </a:xfrm>
        </p:grpSpPr>
        <p:sp>
          <p:nvSpPr>
            <p:cNvPr id="53" name="Rectangle 52"/>
            <p:cNvSpPr/>
            <p:nvPr/>
          </p:nvSpPr>
          <p:spPr>
            <a:xfrm>
              <a:off x="1259632" y="4589512"/>
              <a:ext cx="720080" cy="9997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1259632" y="4589512"/>
              <a:ext cx="720080" cy="99972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61245" y="4355812"/>
            <a:ext cx="2219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smtClean="0">
                <a:solidFill>
                  <a:schemeClr val="tx2"/>
                </a:solidFill>
              </a:rPr>
              <a:t>Modulation coils off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15" name="Straight Arrow Connector 14"/>
          <p:cNvCxnSpPr>
            <a:stCxn id="56" idx="3"/>
            <a:endCxn id="38" idx="0"/>
          </p:cNvCxnSpPr>
          <p:nvPr/>
        </p:nvCxnSpPr>
        <p:spPr>
          <a:xfrm>
            <a:off x="2280763" y="4540478"/>
            <a:ext cx="383025" cy="54470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 descr="IMG_01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2282440"/>
            <a:ext cx="3352948" cy="25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39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0" y="42731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Pulsed electron paramagnetic resonance</a:t>
            </a:r>
            <a:endParaRPr lang="en-GB" sz="4000" dirty="0"/>
          </a:p>
        </p:txBody>
      </p: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76872"/>
            <a:ext cx="2808288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16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0" y="42731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Pulsed electron paramagnetic resonance</a:t>
            </a:r>
            <a:endParaRPr lang="en-GB" sz="4000" dirty="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209800" y="1905000"/>
            <a:ext cx="1981200" cy="1981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3200400" y="19050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85800" y="2286000"/>
            <a:ext cx="1447800" cy="914400"/>
            <a:chOff x="432" y="1440"/>
            <a:chExt cx="912" cy="576"/>
          </a:xfrm>
        </p:grpSpPr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32" y="1584"/>
              <a:ext cx="9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sz="2400" i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  <a:r>
                <a:rPr lang="en-GB" sz="2400" i="1" baseline="-25000">
                  <a:solidFill>
                    <a:schemeClr val="bg1"/>
                  </a:solidFill>
                  <a:latin typeface="Times New Roman" pitchFamily="18" charset="0"/>
                </a:rPr>
                <a:t>res</a:t>
              </a: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576" y="1440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209800" y="2667000"/>
            <a:ext cx="19812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124200" y="2895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235075" y="2133600"/>
            <a:ext cx="6689725" cy="3856038"/>
            <a:chOff x="778" y="1344"/>
            <a:chExt cx="4214" cy="2429"/>
          </a:xfrm>
        </p:grpSpPr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976" y="1344"/>
              <a:ext cx="201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sz="2400">
                  <a:solidFill>
                    <a:schemeClr val="bg1"/>
                  </a:solidFill>
                </a:rPr>
                <a:t>resonance condition               </a:t>
              </a:r>
              <a:r>
                <a:rPr lang="en-GB" sz="2400" i="1">
                  <a:solidFill>
                    <a:schemeClr val="bg1"/>
                  </a:solidFill>
                  <a:latin typeface="Times New Roman" pitchFamily="18" charset="0"/>
                </a:rPr>
                <a:t>g</a:t>
              </a:r>
              <a:r>
                <a:rPr lang="en-GB" sz="2400" i="1">
                  <a:solidFill>
                    <a:schemeClr val="bg1"/>
                  </a:solidFill>
                </a:rPr>
                <a:t> </a:t>
              </a:r>
              <a:r>
                <a:rPr lang="en-GB" sz="2400" i="1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GB" sz="2400" i="1" baseline="-25000">
                  <a:solidFill>
                    <a:schemeClr val="bg1"/>
                  </a:solidFill>
                </a:rPr>
                <a:t>B</a:t>
              </a:r>
              <a:r>
                <a:rPr lang="en-GB" sz="2400" i="1">
                  <a:solidFill>
                    <a:schemeClr val="bg1"/>
                  </a:solidFill>
                </a:rPr>
                <a:t> </a:t>
              </a:r>
              <a:r>
                <a:rPr lang="en-GB" sz="2400" i="1">
                  <a:solidFill>
                    <a:schemeClr val="bg1"/>
                  </a:solidFill>
                  <a:latin typeface="Times New Roman" pitchFamily="18" charset="0"/>
                </a:rPr>
                <a:t>B</a:t>
              </a:r>
              <a:r>
                <a:rPr lang="en-GB" sz="2400" i="1" baseline="-25000">
                  <a:solidFill>
                    <a:schemeClr val="bg1"/>
                  </a:solidFill>
                  <a:latin typeface="Times New Roman" pitchFamily="18" charset="0"/>
                </a:rPr>
                <a:t>res</a:t>
              </a:r>
              <a:r>
                <a:rPr lang="en-GB" sz="2400" i="1">
                  <a:solidFill>
                    <a:schemeClr val="bg1"/>
                  </a:solidFill>
                  <a:latin typeface="Times New Roman" pitchFamily="18" charset="0"/>
                </a:rPr>
                <a:t> = h f</a:t>
              </a:r>
              <a:endParaRPr lang="en-GB" sz="2400" i="1" baseline="-250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778" y="2688"/>
              <a:ext cx="676" cy="1085"/>
              <a:chOff x="778" y="2688"/>
              <a:chExt cx="676" cy="1085"/>
            </a:xfrm>
          </p:grpSpPr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 flipV="1">
                <a:off x="1070" y="2688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Line 15"/>
              <p:cNvSpPr>
                <a:spLocks noChangeShapeType="1"/>
              </p:cNvSpPr>
              <p:nvPr/>
            </p:nvSpPr>
            <p:spPr bwMode="auto">
              <a:xfrm>
                <a:off x="1310" y="2688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 Box 16"/>
              <p:cNvSpPr txBox="1">
                <a:spLocks noChangeArrowheads="1"/>
              </p:cNvSpPr>
              <p:nvPr/>
            </p:nvSpPr>
            <p:spPr bwMode="auto">
              <a:xfrm>
                <a:off x="926" y="2736"/>
                <a:ext cx="528" cy="1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sz="2400" i="1">
                    <a:solidFill>
                      <a:schemeClr val="bg1"/>
                    </a:solidFill>
                    <a:latin typeface="Times New Roman" pitchFamily="18" charset="0"/>
                  </a:rPr>
                  <a:t>f</a:t>
                </a: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endParaRPr lang="en-GB" sz="2000" i="1">
                  <a:solidFill>
                    <a:schemeClr val="bg1"/>
                  </a:solidFill>
                </a:endParaRPr>
              </a:p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baseline="30000">
                    <a:solidFill>
                      <a:schemeClr val="bg1"/>
                    </a:solidFill>
                    <a:latin typeface="Symbol" pitchFamily="18" charset="2"/>
                  </a:rPr>
                  <a:t>p</a:t>
                </a:r>
                <a:r>
                  <a:rPr lang="en-GB" i="1">
                    <a:solidFill>
                      <a:schemeClr val="bg1"/>
                    </a:solidFill>
                    <a:latin typeface="Symbol" pitchFamily="18" charset="2"/>
                  </a:rPr>
                  <a:t>/</a:t>
                </a:r>
                <a:r>
                  <a:rPr lang="en-GB" baseline="-25000">
                    <a:solidFill>
                      <a:schemeClr val="bg1"/>
                    </a:solidFill>
                    <a:latin typeface="Symbol" pitchFamily="18" charset="2"/>
                  </a:rPr>
                  <a:t>2</a:t>
                </a:r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1070" y="3456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Line 18"/>
              <p:cNvSpPr>
                <a:spLocks noChangeShapeType="1"/>
              </p:cNvSpPr>
              <p:nvPr/>
            </p:nvSpPr>
            <p:spPr bwMode="auto">
              <a:xfrm>
                <a:off x="1070" y="2688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 flipH="1">
                <a:off x="778" y="3168"/>
                <a:ext cx="2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>
              <a:off x="2016" y="1872"/>
              <a:ext cx="61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2085975" y="4076707"/>
            <a:ext cx="5922963" cy="1812928"/>
            <a:chOff x="1314" y="2568"/>
            <a:chExt cx="3731" cy="1142"/>
          </a:xfrm>
        </p:grpSpPr>
        <p:sp>
          <p:nvSpPr>
            <p:cNvPr id="23" name="Arc 22"/>
            <p:cNvSpPr>
              <a:spLocks/>
            </p:cNvSpPr>
            <p:nvPr/>
          </p:nvSpPr>
          <p:spPr bwMode="auto">
            <a:xfrm flipH="1" flipV="1">
              <a:off x="1314" y="2568"/>
              <a:ext cx="296" cy="612"/>
            </a:xfrm>
            <a:custGeom>
              <a:avLst/>
              <a:gdLst>
                <a:gd name="T0" fmla="*/ 0 w 20812"/>
                <a:gd name="T1" fmla="*/ 0 h 21600"/>
                <a:gd name="T2" fmla="*/ 296 w 20812"/>
                <a:gd name="T3" fmla="*/ 448 h 21600"/>
                <a:gd name="T4" fmla="*/ 0 w 20812"/>
                <a:gd name="T5" fmla="*/ 612 h 21600"/>
                <a:gd name="T6" fmla="*/ 0 60000 65536"/>
                <a:gd name="T7" fmla="*/ 0 60000 65536"/>
                <a:gd name="T8" fmla="*/ 0 60000 65536"/>
                <a:gd name="T9" fmla="*/ 0 w 20812"/>
                <a:gd name="T10" fmla="*/ 0 h 21600"/>
                <a:gd name="T11" fmla="*/ 20812 w 2081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12" h="21600" fill="none" extrusionOk="0">
                  <a:moveTo>
                    <a:pt x="-1" y="0"/>
                  </a:moveTo>
                  <a:cubicBezTo>
                    <a:pt x="9702" y="0"/>
                    <a:pt x="18215" y="6470"/>
                    <a:pt x="20812" y="15818"/>
                  </a:cubicBezTo>
                </a:path>
                <a:path w="20812" h="21600" stroke="0" extrusionOk="0">
                  <a:moveTo>
                    <a:pt x="-1" y="0"/>
                  </a:moveTo>
                  <a:cubicBezTo>
                    <a:pt x="9702" y="0"/>
                    <a:pt x="18215" y="6470"/>
                    <a:pt x="20812" y="1581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2154" y="3187"/>
              <a:ext cx="2891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sz="2400" dirty="0">
                  <a:solidFill>
                    <a:schemeClr val="bg1"/>
                  </a:solidFill>
                </a:rPr>
                <a:t>Free induction decay (FID</a:t>
              </a:r>
              <a:r>
                <a:rPr lang="en-GB" sz="2400" dirty="0" smtClean="0">
                  <a:solidFill>
                    <a:schemeClr val="bg1"/>
                  </a:solidFill>
                </a:rPr>
                <a:t>) on timescale </a:t>
              </a:r>
              <a:r>
                <a:rPr lang="en-GB" sz="2400" i="1" dirty="0" smtClean="0">
                  <a:solidFill>
                    <a:schemeClr val="bg1"/>
                  </a:solidFill>
                </a:rPr>
                <a:t>T</a:t>
              </a:r>
              <a:r>
                <a:rPr lang="en-GB" sz="2400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GB" sz="2400" baseline="30000" dirty="0" smtClean="0">
                  <a:solidFill>
                    <a:schemeClr val="bg1"/>
                  </a:solidFill>
                </a:rPr>
                <a:t>*</a:t>
              </a:r>
              <a:endParaRPr lang="en-GB" sz="24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1314" y="3180"/>
              <a:ext cx="54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870969" y="3645024"/>
            <a:ext cx="4589463" cy="830997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Polarize (</a:t>
            </a:r>
            <a:r>
              <a:rPr lang="en-GB" sz="2400" dirty="0" err="1" smtClean="0">
                <a:solidFill>
                  <a:schemeClr val="bg1"/>
                </a:solidFill>
              </a:rPr>
              <a:t>thermalise</a:t>
            </a:r>
            <a:r>
              <a:rPr lang="en-GB" sz="2400" dirty="0" smtClean="0">
                <a:solidFill>
                  <a:schemeClr val="bg1"/>
                </a:solidFill>
              </a:rPr>
              <a:t>) on timescale </a:t>
            </a:r>
            <a:r>
              <a:rPr lang="en-GB" sz="2400" i="1" dirty="0" smtClean="0">
                <a:solidFill>
                  <a:schemeClr val="bg1"/>
                </a:solidFill>
              </a:rPr>
              <a:t>T</a:t>
            </a:r>
            <a:r>
              <a:rPr lang="en-GB" sz="2400" baseline="-25000" dirty="0">
                <a:solidFill>
                  <a:schemeClr val="bg1"/>
                </a:solidFill>
              </a:rPr>
              <a:t>1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1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Pulsed EPR</a:t>
            </a:r>
            <a:endParaRPr lang="en-GB" sz="4000" dirty="0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235075" y="4267201"/>
            <a:ext cx="1073150" cy="1722438"/>
            <a:chOff x="778" y="2688"/>
            <a:chExt cx="676" cy="1085"/>
          </a:xfrm>
        </p:grpSpPr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1070" y="2688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1310" y="2688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926" y="2736"/>
              <a:ext cx="528" cy="1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sz="2400" i="1">
                  <a:solidFill>
                    <a:schemeClr val="bg1"/>
                  </a:solidFill>
                  <a:latin typeface="Times New Roman" pitchFamily="18" charset="0"/>
                </a:rPr>
                <a:t>f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en-GB" sz="2000" i="1">
                <a:solidFill>
                  <a:schemeClr val="bg1"/>
                </a:solidFill>
              </a:endParaRP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baseline="30000">
                  <a:solidFill>
                    <a:schemeClr val="bg1"/>
                  </a:solidFill>
                  <a:latin typeface="Symbol" pitchFamily="18" charset="2"/>
                </a:rPr>
                <a:t>p</a:t>
              </a:r>
              <a:r>
                <a:rPr lang="en-GB" i="1">
                  <a:solidFill>
                    <a:schemeClr val="bg1"/>
                  </a:solidFill>
                  <a:latin typeface="Symbol" pitchFamily="18" charset="2"/>
                </a:rPr>
                <a:t>/</a:t>
              </a:r>
              <a:r>
                <a:rPr lang="en-GB" baseline="-25000">
                  <a:solidFill>
                    <a:schemeClr val="bg1"/>
                  </a:solidFill>
                  <a:latin typeface="Symbol" pitchFamily="18" charset="2"/>
                </a:rPr>
                <a:t>2</a:t>
              </a: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1070" y="3456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1070" y="2688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>
              <a:off x="778" y="3168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2085976" y="4076700"/>
            <a:ext cx="865188" cy="971550"/>
            <a:chOff x="1314" y="2568"/>
            <a:chExt cx="545" cy="612"/>
          </a:xfrm>
        </p:grpSpPr>
        <p:sp>
          <p:nvSpPr>
            <p:cNvPr id="23" name="Arc 22"/>
            <p:cNvSpPr>
              <a:spLocks/>
            </p:cNvSpPr>
            <p:nvPr/>
          </p:nvSpPr>
          <p:spPr bwMode="auto">
            <a:xfrm flipH="1" flipV="1">
              <a:off x="1314" y="2568"/>
              <a:ext cx="296" cy="612"/>
            </a:xfrm>
            <a:custGeom>
              <a:avLst/>
              <a:gdLst>
                <a:gd name="T0" fmla="*/ 0 w 20812"/>
                <a:gd name="T1" fmla="*/ 0 h 21600"/>
                <a:gd name="T2" fmla="*/ 296 w 20812"/>
                <a:gd name="T3" fmla="*/ 448 h 21600"/>
                <a:gd name="T4" fmla="*/ 0 w 20812"/>
                <a:gd name="T5" fmla="*/ 612 h 21600"/>
                <a:gd name="T6" fmla="*/ 0 60000 65536"/>
                <a:gd name="T7" fmla="*/ 0 60000 65536"/>
                <a:gd name="T8" fmla="*/ 0 60000 65536"/>
                <a:gd name="T9" fmla="*/ 0 w 20812"/>
                <a:gd name="T10" fmla="*/ 0 h 21600"/>
                <a:gd name="T11" fmla="*/ 20812 w 2081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12" h="21600" fill="none" extrusionOk="0">
                  <a:moveTo>
                    <a:pt x="-1" y="0"/>
                  </a:moveTo>
                  <a:cubicBezTo>
                    <a:pt x="9702" y="0"/>
                    <a:pt x="18215" y="6470"/>
                    <a:pt x="20812" y="15818"/>
                  </a:cubicBezTo>
                </a:path>
                <a:path w="20812" h="21600" stroke="0" extrusionOk="0">
                  <a:moveTo>
                    <a:pt x="-1" y="0"/>
                  </a:moveTo>
                  <a:cubicBezTo>
                    <a:pt x="9702" y="0"/>
                    <a:pt x="18215" y="6470"/>
                    <a:pt x="20812" y="1581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1314" y="3180"/>
              <a:ext cx="54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020272" y="1700808"/>
            <a:ext cx="1845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J van Tol, L-C Brunel &amp; RJ Wylde, Rev </a:t>
            </a:r>
            <a:r>
              <a:rPr lang="en-GB" sz="1600" dirty="0" err="1" smtClean="0"/>
              <a:t>Sci</a:t>
            </a:r>
            <a:r>
              <a:rPr lang="en-GB" sz="1600" dirty="0" smtClean="0"/>
              <a:t> </a:t>
            </a:r>
            <a:r>
              <a:rPr lang="en-GB" sz="1600" dirty="0" err="1" smtClean="0"/>
              <a:t>Instrum</a:t>
            </a:r>
            <a:r>
              <a:rPr lang="en-GB" sz="1600" dirty="0" smtClean="0"/>
              <a:t> 76, 076101 (2005)</a:t>
            </a:r>
            <a:endParaRPr lang="en-GB" sz="1600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r="7322" b="76710"/>
          <a:stretch/>
        </p:blipFill>
        <p:spPr bwMode="auto">
          <a:xfrm>
            <a:off x="2339752" y="1412776"/>
            <a:ext cx="4472609" cy="119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58974" r="7322" b="27252"/>
          <a:stretch/>
        </p:blipFill>
        <p:spPr bwMode="auto">
          <a:xfrm>
            <a:off x="2339752" y="2597296"/>
            <a:ext cx="4472609" cy="70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172180" y="2431329"/>
            <a:ext cx="309995" cy="16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4335016" y="3573016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11960" y="3636313"/>
            <a:ext cx="4932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~100 MHz width</a:t>
            </a:r>
          </a:p>
          <a:p>
            <a:r>
              <a:rPr lang="en-GB" sz="2000" dirty="0" smtClean="0"/>
              <a:t>Pulse width &lt; 500 MHz</a:t>
            </a:r>
          </a:p>
          <a:p>
            <a:r>
              <a:rPr lang="en-GB" sz="2000" dirty="0" smtClean="0"/>
              <a:t>Resonator ringing </a:t>
            </a:r>
            <a:r>
              <a:rPr lang="en-GB" sz="2000" dirty="0" smtClean="0">
                <a:sym typeface="Wingdings" pitchFamily="2" charset="2"/>
              </a:rPr>
              <a:t> </a:t>
            </a:r>
            <a:r>
              <a:rPr lang="en-GB" sz="2000" dirty="0" err="1" smtClean="0">
                <a:sym typeface="Wingdings" pitchFamily="2" charset="2"/>
              </a:rPr>
              <a:t>deadtime</a:t>
            </a:r>
            <a:endParaRPr lang="en-GB" sz="2000" dirty="0" smtClean="0">
              <a:sym typeface="Wingdings" pitchFamily="2" charset="2"/>
            </a:endParaRPr>
          </a:p>
          <a:p>
            <a:r>
              <a:rPr lang="en-GB" sz="2000" dirty="0" smtClean="0">
                <a:sym typeface="Wingdings" pitchFamily="2" charset="2"/>
              </a:rPr>
              <a:t>Short </a:t>
            </a:r>
            <a:r>
              <a:rPr lang="en-GB" sz="2000" i="1" dirty="0" smtClean="0">
                <a:sym typeface="Wingdings" pitchFamily="2" charset="2"/>
              </a:rPr>
              <a:t>T</a:t>
            </a:r>
            <a:r>
              <a:rPr lang="en-GB" sz="2000" baseline="-25000" dirty="0" smtClean="0">
                <a:sym typeface="Wingdings" pitchFamily="2" charset="2"/>
              </a:rPr>
              <a:t>2</a:t>
            </a:r>
            <a:r>
              <a:rPr lang="en-GB" sz="2000" i="1" dirty="0">
                <a:sym typeface="Wingdings" pitchFamily="2" charset="2"/>
              </a:rPr>
              <a:t> </a:t>
            </a:r>
            <a:r>
              <a:rPr lang="en-GB" sz="2000" dirty="0" smtClean="0">
                <a:sym typeface="Wingdings" pitchFamily="2" charset="2"/>
              </a:rPr>
              <a:t>and </a:t>
            </a:r>
            <a:r>
              <a:rPr lang="en-GB" sz="2000" i="1" dirty="0" smtClean="0">
                <a:sym typeface="Wingdings" pitchFamily="2" charset="2"/>
              </a:rPr>
              <a:t>T</a:t>
            </a:r>
            <a:r>
              <a:rPr lang="en-GB" sz="2000" baseline="-25000" dirty="0" smtClean="0">
                <a:sym typeface="Wingdings" pitchFamily="2" charset="2"/>
              </a:rPr>
              <a:t>2</a:t>
            </a:r>
            <a:r>
              <a:rPr lang="en-GB" sz="2000" baseline="30000" dirty="0" smtClean="0">
                <a:sym typeface="Wingdings" pitchFamily="2" charset="2"/>
              </a:rPr>
              <a:t>*</a:t>
            </a:r>
            <a:r>
              <a:rPr lang="en-GB" sz="2000" dirty="0" smtClean="0">
                <a:sym typeface="Wingdings" pitchFamily="2" charset="2"/>
              </a:rPr>
              <a:t> compared to NMR</a:t>
            </a:r>
          </a:p>
          <a:p>
            <a:endParaRPr lang="en-GB" sz="2000" dirty="0" smtClean="0">
              <a:sym typeface="Wingdings" pitchFamily="2" charset="2"/>
            </a:endParaRPr>
          </a:p>
          <a:p>
            <a:r>
              <a:rPr lang="en-GB" sz="2000" dirty="0" smtClean="0">
                <a:sym typeface="Wingdings" pitchFamily="2" charset="2"/>
              </a:rPr>
              <a:t>Homogeneous (</a:t>
            </a:r>
            <a:r>
              <a:rPr lang="en-GB" sz="2000" i="1" dirty="0" smtClean="0">
                <a:sym typeface="Wingdings" pitchFamily="2" charset="2"/>
              </a:rPr>
              <a:t>T</a:t>
            </a:r>
            <a:r>
              <a:rPr lang="en-GB" sz="2000" baseline="-25000" dirty="0" smtClean="0">
                <a:sym typeface="Wingdings" pitchFamily="2" charset="2"/>
              </a:rPr>
              <a:t>2</a:t>
            </a:r>
            <a:r>
              <a:rPr lang="en-GB" sz="2000" dirty="0" smtClean="0">
                <a:sym typeface="Wingdings" pitchFamily="2" charset="2"/>
              </a:rPr>
              <a:t>) can be much longer than inhomogeneous (</a:t>
            </a:r>
            <a:r>
              <a:rPr lang="en-GB" sz="2000" i="1" dirty="0">
                <a:sym typeface="Wingdings" pitchFamily="2" charset="2"/>
              </a:rPr>
              <a:t>T</a:t>
            </a:r>
            <a:r>
              <a:rPr lang="en-GB" sz="2000" baseline="-25000" dirty="0">
                <a:sym typeface="Wingdings" pitchFamily="2" charset="2"/>
              </a:rPr>
              <a:t>2</a:t>
            </a:r>
            <a:r>
              <a:rPr lang="en-GB" sz="2000" baseline="30000" dirty="0" smtClean="0">
                <a:sym typeface="Wingdings" pitchFamily="2" charset="2"/>
              </a:rPr>
              <a:t>*</a:t>
            </a:r>
            <a:r>
              <a:rPr lang="en-GB" sz="2000" dirty="0" smtClean="0">
                <a:sym typeface="Wingdings" pitchFamily="2" charset="2"/>
              </a:rPr>
              <a:t>) so most pulsed EPR uses spin echo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9562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0" y="548680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>
                <a:solidFill>
                  <a:srgbClr val="FFFFFF"/>
                </a:solidFill>
                <a:ea typeface="+mj-ea"/>
                <a:cs typeface="+mj-cs"/>
              </a:rPr>
              <a:t>Rotating frame</a:t>
            </a:r>
            <a:endParaRPr lang="en-US" sz="2800" dirty="0"/>
          </a:p>
        </p:txBody>
      </p:sp>
      <p:pic>
        <p:nvPicPr>
          <p:cNvPr id="7" name="Picture 3" descr="C:\Users\Admin\Documents\By us\cartoons\rotating frame\small\RotatingFrame0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77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7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0" y="548680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>
                <a:solidFill>
                  <a:srgbClr val="FFFFFF"/>
                </a:solidFill>
                <a:ea typeface="+mj-ea"/>
                <a:cs typeface="+mj-cs"/>
              </a:rPr>
              <a:t>Rotating frame</a:t>
            </a:r>
            <a:endParaRPr lang="en-US" sz="2800" dirty="0"/>
          </a:p>
        </p:txBody>
      </p:sp>
      <p:pic>
        <p:nvPicPr>
          <p:cNvPr id="700418" name="Picture 2" descr="C:\Users\Admin\Documents\By us\cartoons\rotating frame\small\AnimatedRotatingFrameGW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77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4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0" y="548680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>
                <a:solidFill>
                  <a:srgbClr val="FFFFFF"/>
                </a:solidFill>
                <a:ea typeface="+mj-ea"/>
                <a:cs typeface="+mj-cs"/>
              </a:rPr>
              <a:t>Spin echo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511530" y="6021288"/>
            <a:ext cx="192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 rotating frame</a:t>
            </a:r>
            <a:endParaRPr lang="en-GB" dirty="0"/>
          </a:p>
        </p:txBody>
      </p:sp>
      <p:pic>
        <p:nvPicPr>
          <p:cNvPr id="8" name="Picture 3" descr="C:\Users\Gavin Morley\Documents\By us\cartoons\gallery\SpinEcho_GWM_highRes_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076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2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8"/>
          <p:cNvSpPr txBox="1">
            <a:spLocks noChangeArrowheads="1"/>
          </p:cNvSpPr>
          <p:nvPr/>
        </p:nvSpPr>
        <p:spPr bwMode="auto">
          <a:xfrm>
            <a:off x="0" y="548680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>
                <a:solidFill>
                  <a:srgbClr val="FFFFFF"/>
                </a:solidFill>
                <a:ea typeface="+mj-ea"/>
                <a:cs typeface="+mj-cs"/>
              </a:rPr>
              <a:t>Spin echo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511530" y="6021288"/>
            <a:ext cx="192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 rotating frame</a:t>
            </a:r>
            <a:endParaRPr lang="en-GB" dirty="0"/>
          </a:p>
        </p:txBody>
      </p:sp>
      <p:pic>
        <p:nvPicPr>
          <p:cNvPr id="10" name="Picture 2" descr="C:\Users\Gavin Morley\Documents\By us\cartoons\gallery\SpinEcho_GWM_highRe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076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79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8"/>
          <p:cNvSpPr txBox="1">
            <a:spLocks noChangeArrowheads="1"/>
          </p:cNvSpPr>
          <p:nvPr/>
        </p:nvSpPr>
        <p:spPr bwMode="auto">
          <a:xfrm>
            <a:off x="0" y="548680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>
                <a:solidFill>
                  <a:srgbClr val="FFFFFF"/>
                </a:solidFill>
                <a:ea typeface="+mj-ea"/>
                <a:cs typeface="+mj-cs"/>
              </a:rPr>
              <a:t>Spin echo decay</a:t>
            </a:r>
            <a:endParaRPr lang="en-US" sz="2800" dirty="0"/>
          </a:p>
        </p:txBody>
      </p:sp>
      <p:pic>
        <p:nvPicPr>
          <p:cNvPr id="6" name="Picture 2" descr="C:\Users\Gavin Morley\Documents\By us\cartoons\gallery\GWM_SpinEchoDecay_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0"/>
          <p:cNvSpPr txBox="1">
            <a:spLocks noChangeArrowheads="1"/>
          </p:cNvSpPr>
          <p:nvPr/>
        </p:nvSpPr>
        <p:spPr bwMode="auto">
          <a:xfrm>
            <a:off x="1043608" y="5877272"/>
            <a:ext cx="54006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r">
              <a:spcBef>
                <a:spcPct val="50000"/>
              </a:spcBef>
              <a:buFontTx/>
              <a:buNone/>
            </a:pPr>
            <a:r>
              <a:rPr lang="de-DE" sz="1600" dirty="0" smtClean="0"/>
              <a:t>			Erwin L Hahn (born 1921)                            </a:t>
            </a:r>
            <a:r>
              <a:rPr lang="en-US" sz="1200" i="1" dirty="0" smtClean="0"/>
              <a:t>Photo: AIP </a:t>
            </a:r>
            <a:r>
              <a:rPr lang="en-US" sz="1200" i="1" dirty="0"/>
              <a:t>Emilio Segre Visual Archives, Stephen Jacobs </a:t>
            </a:r>
            <a:r>
              <a:rPr lang="en-US" sz="1200" i="1" dirty="0" smtClean="0"/>
              <a:t>Collection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5569" b="9007"/>
          <a:stretch/>
        </p:blipFill>
        <p:spPr>
          <a:xfrm>
            <a:off x="6444208" y="4221088"/>
            <a:ext cx="1282869" cy="200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8"/>
          <p:cNvSpPr txBox="1">
            <a:spLocks noChangeArrowheads="1"/>
          </p:cNvSpPr>
          <p:nvPr/>
        </p:nvSpPr>
        <p:spPr bwMode="auto">
          <a:xfrm>
            <a:off x="0" y="548680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>
                <a:solidFill>
                  <a:srgbClr val="FFFFFF"/>
                </a:solidFill>
                <a:ea typeface="+mj-ea"/>
                <a:cs typeface="+mj-cs"/>
              </a:rPr>
              <a:t>Spin echo decay</a:t>
            </a:r>
            <a:endParaRPr lang="en-US" sz="2800" dirty="0"/>
          </a:p>
        </p:txBody>
      </p:sp>
      <p:pic>
        <p:nvPicPr>
          <p:cNvPr id="6" name="Picture 2" descr="C:\Users\Gavin Morley\Documents\By us\cartoons\gallery\GWM_SpinEchoDeca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0"/>
          <p:cNvSpPr txBox="1">
            <a:spLocks noChangeArrowheads="1"/>
          </p:cNvSpPr>
          <p:nvPr/>
        </p:nvSpPr>
        <p:spPr bwMode="auto">
          <a:xfrm>
            <a:off x="1043608" y="5877272"/>
            <a:ext cx="54006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r">
              <a:spcBef>
                <a:spcPct val="50000"/>
              </a:spcBef>
              <a:buFontTx/>
              <a:buNone/>
            </a:pPr>
            <a:r>
              <a:rPr lang="de-DE" sz="1600" dirty="0" smtClean="0"/>
              <a:t>			Erwin L Hahn (born 1921)                            </a:t>
            </a:r>
            <a:r>
              <a:rPr lang="en-US" sz="1200" i="1" dirty="0" smtClean="0"/>
              <a:t>Photo: AIP </a:t>
            </a:r>
            <a:r>
              <a:rPr lang="en-US" sz="1200" i="1" dirty="0"/>
              <a:t>Emilio Segre Visual Archives, Stephen Jacobs </a:t>
            </a:r>
            <a:r>
              <a:rPr lang="en-US" sz="1200" i="1" dirty="0" smtClean="0"/>
              <a:t>Collection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5569" b="9007"/>
          <a:stretch/>
        </p:blipFill>
        <p:spPr>
          <a:xfrm>
            <a:off x="6444208" y="4221088"/>
            <a:ext cx="1282869" cy="200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6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Overview</a:t>
            </a:r>
            <a:endParaRPr lang="en-GB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779912" y="1988840"/>
            <a:ext cx="52565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Electron paramagnetic resonance</a:t>
            </a: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 smtClean="0"/>
              <a:t>What it is </a:t>
            </a:r>
            <a:endParaRPr lang="en-US" sz="2400" dirty="0">
              <a:solidFill>
                <a:schemeClr val="bg1"/>
              </a:solidFill>
            </a:endParaRPr>
          </a:p>
          <a:p>
            <a:pPr marL="799974" lvl="1" indent="-342900">
              <a:buFont typeface="Arial" pitchFamily="34" charset="0"/>
              <a:buChar char="•"/>
            </a:pPr>
            <a:endParaRPr lang="en-GB" sz="2400" dirty="0" smtClean="0">
              <a:solidFill>
                <a:schemeClr val="bg1"/>
              </a:solidFill>
            </a:endParaRPr>
          </a:p>
          <a:p>
            <a:pPr marL="799974" lvl="1" indent="-342900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marL="799974" lvl="1" indent="-342900">
              <a:buFont typeface="Arial" pitchFamily="34" charset="0"/>
              <a:buChar char="•"/>
            </a:pPr>
            <a:endParaRPr lang="en-GB" sz="2400" dirty="0" smtClean="0">
              <a:solidFill>
                <a:schemeClr val="bg1"/>
              </a:solidFill>
            </a:endParaRPr>
          </a:p>
          <a:p>
            <a:pPr marL="799974" lvl="1" indent="-342900">
              <a:buFont typeface="Arial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lvl="1"/>
            <a:r>
              <a:rPr lang="en-GB" sz="2400" dirty="0" smtClean="0">
                <a:solidFill>
                  <a:schemeClr val="bg1"/>
                </a:solidFill>
              </a:rPr>
              <a:t>…NMR for electrons</a:t>
            </a:r>
            <a:endParaRPr lang="en-US" sz="2400" dirty="0" smtClean="0">
              <a:solidFill>
                <a:prstClr val="white"/>
              </a:solidFill>
            </a:endParaRPr>
          </a:p>
        </p:txBody>
      </p:sp>
      <p:pic>
        <p:nvPicPr>
          <p:cNvPr id="693250" name="Picture 2" descr="C:\Users\Admin\Pictures\for talks\teaching\Bruker_epr_spectrome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20609"/>
          <a:stretch/>
        </p:blipFill>
        <p:spPr bwMode="auto">
          <a:xfrm>
            <a:off x="251520" y="1916832"/>
            <a:ext cx="3334125" cy="151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12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0" y="427311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Pulsed EPR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Double electron-electron resonance (</a:t>
            </a:r>
            <a:r>
              <a:rPr lang="en-GB" sz="2400" dirty="0" smtClean="0"/>
              <a:t>DEER) allows distances between two </a:t>
            </a:r>
            <a:r>
              <a:rPr lang="en-GB" sz="2400" dirty="0"/>
              <a:t>electron </a:t>
            </a:r>
            <a:r>
              <a:rPr lang="en-GB" sz="2400" dirty="0" smtClean="0"/>
              <a:t>spins in </a:t>
            </a:r>
            <a:r>
              <a:rPr lang="en-GB" sz="2400" dirty="0"/>
              <a:t>the </a:t>
            </a:r>
            <a:r>
              <a:rPr lang="en-GB" sz="2400" dirty="0" smtClean="0"/>
              <a:t>range 2 </a:t>
            </a:r>
            <a:r>
              <a:rPr lang="en-GB" sz="2400" dirty="0"/>
              <a:t>to 6 nm to </a:t>
            </a:r>
            <a:r>
              <a:rPr lang="en-GB" sz="2400" dirty="0" smtClean="0"/>
              <a:t>be measured (</a:t>
            </a:r>
            <a:r>
              <a:rPr lang="en-GB" sz="2400" dirty="0" err="1" smtClean="0"/>
              <a:t>cf</a:t>
            </a:r>
            <a:r>
              <a:rPr lang="en-GB" sz="2400" dirty="0" smtClean="0"/>
              <a:t> </a:t>
            </a:r>
            <a:r>
              <a:rPr lang="en-GB" sz="2400" dirty="0"/>
              <a:t>&lt; 1 nm </a:t>
            </a:r>
            <a:r>
              <a:rPr lang="en-GB" sz="2400" dirty="0" smtClean="0"/>
              <a:t>by NMR </a:t>
            </a:r>
            <a:r>
              <a:rPr lang="en-GB" sz="2400" dirty="0"/>
              <a:t>for </a:t>
            </a:r>
            <a:r>
              <a:rPr lang="en-GB" sz="2400" dirty="0" smtClean="0"/>
              <a:t>two nuclear </a:t>
            </a:r>
            <a:r>
              <a:rPr lang="en-GB" sz="2400" dirty="0"/>
              <a:t>spins</a:t>
            </a:r>
            <a:r>
              <a:rPr lang="en-GB" sz="2400" dirty="0" smtClean="0"/>
              <a:t>)</a:t>
            </a:r>
          </a:p>
          <a:p>
            <a:pPr algn="ctr"/>
            <a:endParaRPr lang="en-GB" sz="2400" dirty="0"/>
          </a:p>
          <a:p>
            <a:pPr algn="ctr"/>
            <a:endParaRPr lang="en-GB" sz="2400" dirty="0" smtClean="0"/>
          </a:p>
          <a:p>
            <a:pPr algn="ctr"/>
            <a:r>
              <a:rPr lang="en-GB" sz="2400" dirty="0"/>
              <a:t>	</a:t>
            </a:r>
            <a:r>
              <a:rPr lang="en-GB" sz="2400" dirty="0" smtClean="0"/>
              <a:t>		Dipolar coupling </a:t>
            </a:r>
            <a:r>
              <a:rPr lang="el-GR" sz="2400" dirty="0" smtClean="0"/>
              <a:t>α</a:t>
            </a:r>
            <a:r>
              <a:rPr lang="en-GB" sz="2400" dirty="0" smtClean="0"/>
              <a:t> 1/r</a:t>
            </a:r>
            <a:r>
              <a:rPr lang="en-GB" sz="2400" baseline="30000" dirty="0" smtClean="0"/>
              <a:t>3</a:t>
            </a:r>
            <a:endParaRPr lang="en-GB" sz="2400" dirty="0" smtClean="0"/>
          </a:p>
          <a:p>
            <a:pPr algn="ctr"/>
            <a:r>
              <a:rPr lang="en-GB" sz="2400" dirty="0"/>
              <a:t>	</a:t>
            </a:r>
            <a:r>
              <a:rPr lang="en-GB" sz="2400" dirty="0" smtClean="0"/>
              <a:t>			</a:t>
            </a:r>
          </a:p>
          <a:p>
            <a:pPr algn="ctr"/>
            <a:r>
              <a:rPr lang="en-GB" sz="2400" dirty="0"/>
              <a:t>	</a:t>
            </a:r>
            <a:r>
              <a:rPr lang="en-GB" sz="2400" dirty="0" smtClean="0"/>
              <a:t>			   Site directed spin labelling with      </a:t>
            </a:r>
          </a:p>
          <a:p>
            <a:pPr algn="ctr"/>
            <a:r>
              <a:rPr lang="en-GB" sz="2400" dirty="0"/>
              <a:t> </a:t>
            </a:r>
            <a:r>
              <a:rPr lang="en-GB" sz="2400" dirty="0" smtClean="0"/>
              <a:t>                             one or more TEMPO</a:t>
            </a:r>
            <a:endParaRPr lang="en-GB" sz="2400" dirty="0"/>
          </a:p>
        </p:txBody>
      </p:sp>
      <p:sp>
        <p:nvSpPr>
          <p:cNvPr id="2" name="Oval 1"/>
          <p:cNvSpPr/>
          <p:nvPr/>
        </p:nvSpPr>
        <p:spPr>
          <a:xfrm>
            <a:off x="1907704" y="3645024"/>
            <a:ext cx="360040" cy="36004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087724" y="3429000"/>
            <a:ext cx="0" cy="7200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131840" y="4005064"/>
            <a:ext cx="360040" cy="360040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311860" y="3789040"/>
            <a:ext cx="0" cy="7200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2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86863" y="3596823"/>
            <a:ext cx="120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system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47758" y="4005064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19200" y="4871148"/>
            <a:ext cx="1949616" cy="358052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309" y="5847655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067944" y="4149080"/>
            <a:ext cx="0" cy="79208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638990" y="1699915"/>
            <a:ext cx="925200" cy="89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405600" y="1699915"/>
            <a:ext cx="252000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2555776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4067944" y="1699915"/>
            <a:ext cx="248" cy="266519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2462400" y="4093200"/>
            <a:ext cx="1915200" cy="34971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38000" y="4519447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987824" y="4258607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987824" y="1699915"/>
            <a:ext cx="0" cy="2814205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7"/>
          <p:cNvSpPr>
            <a:spLocks/>
          </p:cNvSpPr>
          <p:nvPr/>
        </p:nvSpPr>
        <p:spPr bwMode="auto">
          <a:xfrm flipV="1">
            <a:off x="3636392" y="1699915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3005368" y="2420887"/>
            <a:ext cx="1062576" cy="1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319289" y="1881597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Arc 9"/>
          <p:cNvSpPr/>
          <p:nvPr/>
        </p:nvSpPr>
        <p:spPr>
          <a:xfrm flipV="1">
            <a:off x="755576" y="4198148"/>
            <a:ext cx="1872207" cy="310971"/>
          </a:xfrm>
          <a:prstGeom prst="arc">
            <a:avLst>
              <a:gd name="adj1" fmla="val 16200000"/>
              <a:gd name="adj2" fmla="val 21249828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rc 36"/>
          <p:cNvSpPr/>
          <p:nvPr/>
        </p:nvSpPr>
        <p:spPr>
          <a:xfrm>
            <a:off x="687600" y="4797152"/>
            <a:ext cx="1872207" cy="310971"/>
          </a:xfrm>
          <a:prstGeom prst="arc">
            <a:avLst>
              <a:gd name="adj1" fmla="val 16200000"/>
              <a:gd name="adj2" fmla="val 21249828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t="4309" r="12228" b="2294"/>
          <a:stretch/>
        </p:blipFill>
        <p:spPr>
          <a:xfrm>
            <a:off x="1658419" y="4021038"/>
            <a:ext cx="1139828" cy="110305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10309" y="2751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4462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Electron nuclear double resonance (ENDOR)</a:t>
            </a:r>
            <a:endParaRPr lang="en-GB" sz="3600" dirty="0"/>
          </a:p>
        </p:txBody>
      </p:sp>
      <p:sp>
        <p:nvSpPr>
          <p:cNvPr id="35" name="Rectangle 34"/>
          <p:cNvSpPr/>
          <p:nvPr/>
        </p:nvSpPr>
        <p:spPr>
          <a:xfrm>
            <a:off x="2555776" y="1239143"/>
            <a:ext cx="2539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½     </a:t>
            </a:r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-½ </a:t>
            </a:r>
            <a:endParaRPr lang="en-GB" sz="1400" dirty="0"/>
          </a:p>
        </p:txBody>
      </p:sp>
      <p:sp>
        <p:nvSpPr>
          <p:cNvPr id="45" name="Rectangle 44"/>
          <p:cNvSpPr/>
          <p:nvPr/>
        </p:nvSpPr>
        <p:spPr>
          <a:xfrm>
            <a:off x="6516216" y="1268760"/>
            <a:ext cx="2569934" cy="255454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½</a:t>
            </a:r>
          </a:p>
          <a:p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±½  </a:t>
            </a:r>
          </a:p>
          <a:p>
            <a:pPr lvl="0"/>
            <a:endParaRPr lang="pt-BR" sz="3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t-BR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½ </a:t>
            </a:r>
            <a:endParaRPr lang="pt-BR" sz="3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i="1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±½ (= </a:t>
            </a:r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dirty="0"/>
          </a:p>
        </p:txBody>
      </p:sp>
      <p:sp>
        <p:nvSpPr>
          <p:cNvPr id="46" name="Rectangle 45"/>
          <p:cNvSpPr/>
          <p:nvPr/>
        </p:nvSpPr>
        <p:spPr>
          <a:xfrm>
            <a:off x="4067945" y="4299900"/>
            <a:ext cx="5018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cs typeface="Times New Roman" pitchFamily="18" charset="0"/>
              </a:rPr>
              <a:t>Energy gap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E|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g μ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± </a:t>
            </a:r>
            <a:r>
              <a:rPr lang="pt-BR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/2</a:t>
            </a:r>
          </a:p>
        </p:txBody>
      </p:sp>
    </p:spTree>
    <p:extLst>
      <p:ext uri="{BB962C8B-B14F-4D97-AF65-F5344CB8AC3E}">
        <p14:creationId xmlns:p14="http://schemas.microsoft.com/office/powerpoint/2010/main" val="150173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0" y="4462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Electron nuclear double resonance (ENDOR)</a:t>
            </a:r>
            <a:endParaRPr lang="en-GB" sz="3600" dirty="0"/>
          </a:p>
        </p:txBody>
      </p:sp>
      <p:sp>
        <p:nvSpPr>
          <p:cNvPr id="35" name="TextBox 34"/>
          <p:cNvSpPr txBox="1"/>
          <p:nvPr/>
        </p:nvSpPr>
        <p:spPr>
          <a:xfrm>
            <a:off x="0" y="163402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Why do ENDOR instead of NMR? </a:t>
            </a:r>
          </a:p>
          <a:p>
            <a:pPr algn="ctr"/>
            <a:endParaRPr lang="en-GB" sz="2400" dirty="0"/>
          </a:p>
          <a:p>
            <a:pPr marL="342900" indent="-342900" algn="ctr">
              <a:buFont typeface="Arial" charset="0"/>
              <a:buChar char="•"/>
            </a:pPr>
            <a:r>
              <a:rPr lang="en-GB" sz="2400" dirty="0" smtClean="0"/>
              <a:t>only need ~10</a:t>
            </a:r>
            <a:r>
              <a:rPr lang="en-GB" sz="2400" baseline="30000" dirty="0" smtClean="0"/>
              <a:t>10</a:t>
            </a:r>
            <a:r>
              <a:rPr lang="en-GB" sz="2400" dirty="0" smtClean="0"/>
              <a:t> spins instead of ~10</a:t>
            </a:r>
            <a:r>
              <a:rPr lang="en-GB" sz="2400" baseline="30000" dirty="0" smtClean="0"/>
              <a:t>15</a:t>
            </a:r>
          </a:p>
          <a:p>
            <a:pPr marL="342900" indent="-342900" algn="ctr">
              <a:buFont typeface="Arial" charset="0"/>
              <a:buChar char="•"/>
            </a:pPr>
            <a:r>
              <a:rPr lang="en-GB" sz="2400" dirty="0" smtClean="0"/>
              <a:t>NMR may be difficult near the electron spin</a:t>
            </a:r>
          </a:p>
          <a:p>
            <a:pPr algn="ctr"/>
            <a:endParaRPr lang="en-GB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486863" y="3596823"/>
            <a:ext cx="120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system</a:t>
            </a:r>
            <a:endParaRPr lang="en-GB" sz="2400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647758" y="4005064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419200" y="4871148"/>
            <a:ext cx="1949616" cy="358052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710309" y="5847655"/>
            <a:ext cx="259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067944" y="4149080"/>
            <a:ext cx="0" cy="79208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</p:cNvCxnSpPr>
          <p:nvPr/>
        </p:nvCxnSpPr>
        <p:spPr>
          <a:xfrm flipV="1">
            <a:off x="2462400" y="4093200"/>
            <a:ext cx="1915200" cy="34971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638000" y="4519447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2987824" y="4258607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c 54"/>
          <p:cNvSpPr/>
          <p:nvPr/>
        </p:nvSpPr>
        <p:spPr>
          <a:xfrm flipV="1">
            <a:off x="755576" y="4198148"/>
            <a:ext cx="1872207" cy="310971"/>
          </a:xfrm>
          <a:prstGeom prst="arc">
            <a:avLst>
              <a:gd name="adj1" fmla="val 16200000"/>
              <a:gd name="adj2" fmla="val 21249828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rc 55"/>
          <p:cNvSpPr/>
          <p:nvPr/>
        </p:nvSpPr>
        <p:spPr>
          <a:xfrm>
            <a:off x="687600" y="4797152"/>
            <a:ext cx="1872207" cy="310971"/>
          </a:xfrm>
          <a:prstGeom prst="arc">
            <a:avLst>
              <a:gd name="adj1" fmla="val 16200000"/>
              <a:gd name="adj2" fmla="val 21249828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t="4309" r="12228" b="2294"/>
          <a:stretch/>
        </p:blipFill>
        <p:spPr>
          <a:xfrm>
            <a:off x="1658419" y="4021038"/>
            <a:ext cx="1139828" cy="110305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067945" y="4299900"/>
            <a:ext cx="5018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cs typeface="Times New Roman" pitchFamily="18" charset="0"/>
              </a:rPr>
              <a:t>Energy gap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E|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g μ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± </a:t>
            </a:r>
            <a:r>
              <a:rPr lang="pt-BR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/2</a:t>
            </a:r>
          </a:p>
        </p:txBody>
      </p:sp>
    </p:spTree>
    <p:extLst>
      <p:ext uri="{BB962C8B-B14F-4D97-AF65-F5344CB8AC3E}">
        <p14:creationId xmlns:p14="http://schemas.microsoft.com/office/powerpoint/2010/main" val="137755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0" y="4462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Electron nuclear double resonance (ENDOR)</a:t>
            </a:r>
            <a:endParaRPr lang="en-GB" sz="3600" dirty="0"/>
          </a:p>
        </p:txBody>
      </p:sp>
      <p:sp>
        <p:nvSpPr>
          <p:cNvPr id="35" name="TextBox 34"/>
          <p:cNvSpPr txBox="1"/>
          <p:nvPr/>
        </p:nvSpPr>
        <p:spPr>
          <a:xfrm>
            <a:off x="2559806" y="1628800"/>
            <a:ext cx="6584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sz="2400" dirty="0" smtClean="0"/>
              <a:t> is static magnetic field</a:t>
            </a:r>
          </a:p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dirty="0" smtClean="0"/>
              <a:t> is EPR magnetic field</a:t>
            </a:r>
          </a:p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400" dirty="0" smtClean="0"/>
              <a:t> is NMR magnetic field</a:t>
            </a:r>
            <a:endParaRPr lang="en-GB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486863" y="3596823"/>
            <a:ext cx="120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system</a:t>
            </a:r>
            <a:endParaRPr lang="en-GB" sz="2400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647758" y="4005064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419200" y="4871148"/>
            <a:ext cx="1949616" cy="358052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710309" y="5847655"/>
            <a:ext cx="259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067944" y="4149080"/>
            <a:ext cx="0" cy="79208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</p:cNvCxnSpPr>
          <p:nvPr/>
        </p:nvCxnSpPr>
        <p:spPr>
          <a:xfrm flipV="1">
            <a:off x="2462400" y="4093200"/>
            <a:ext cx="1915200" cy="34971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638000" y="4519447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2987824" y="4258607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c 54"/>
          <p:cNvSpPr/>
          <p:nvPr/>
        </p:nvSpPr>
        <p:spPr>
          <a:xfrm flipV="1">
            <a:off x="755576" y="4198148"/>
            <a:ext cx="1872207" cy="310971"/>
          </a:xfrm>
          <a:prstGeom prst="arc">
            <a:avLst>
              <a:gd name="adj1" fmla="val 16200000"/>
              <a:gd name="adj2" fmla="val 21249828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rc 55"/>
          <p:cNvSpPr/>
          <p:nvPr/>
        </p:nvSpPr>
        <p:spPr>
          <a:xfrm>
            <a:off x="687600" y="4797152"/>
            <a:ext cx="1872207" cy="310971"/>
          </a:xfrm>
          <a:prstGeom prst="arc">
            <a:avLst>
              <a:gd name="adj1" fmla="val 16200000"/>
              <a:gd name="adj2" fmla="val 21249828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t="4309" r="12228" b="2294"/>
          <a:stretch/>
        </p:blipFill>
        <p:spPr>
          <a:xfrm>
            <a:off x="1658419" y="4021038"/>
            <a:ext cx="1139828" cy="110305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067945" y="4299900"/>
            <a:ext cx="5018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cs typeface="Times New Roman" pitchFamily="18" charset="0"/>
              </a:rPr>
              <a:t>Energy gap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E|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g μ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± </a:t>
            </a:r>
            <a:r>
              <a:rPr lang="pt-BR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/2</a:t>
            </a:r>
          </a:p>
        </p:txBody>
      </p:sp>
    </p:spTree>
    <p:extLst>
      <p:ext uri="{BB962C8B-B14F-4D97-AF65-F5344CB8AC3E}">
        <p14:creationId xmlns:p14="http://schemas.microsoft.com/office/powerpoint/2010/main" val="138114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45720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1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ENDOR for quantum computing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4590" y="2204864"/>
            <a:ext cx="511710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Classical 		       Quantum </a:t>
            </a:r>
          </a:p>
          <a:p>
            <a:r>
              <a:rPr lang="en-GB" sz="2400" dirty="0" smtClean="0"/>
              <a:t>computer		       computer</a:t>
            </a:r>
          </a:p>
          <a:p>
            <a:endParaRPr lang="en-GB" sz="2400" dirty="0"/>
          </a:p>
          <a:p>
            <a:r>
              <a:rPr lang="en-GB" sz="2400" dirty="0" smtClean="0"/>
              <a:t>Bits			       Qubits</a:t>
            </a:r>
          </a:p>
          <a:p>
            <a:endParaRPr lang="en-GB" sz="2400" dirty="0"/>
          </a:p>
          <a:p>
            <a:r>
              <a:rPr lang="en-GB" sz="2400" dirty="0" smtClean="0"/>
              <a:t>0 or 1 		</a:t>
            </a:r>
            <a:r>
              <a:rPr lang="en-GB" sz="2400" dirty="0"/>
              <a:t>	</a:t>
            </a:r>
            <a:r>
              <a:rPr lang="en-GB" sz="2400" dirty="0" smtClean="0"/>
              <a:t>       </a:t>
            </a:r>
            <a:r>
              <a:rPr lang="el-GR" sz="2400" i="1" dirty="0" smtClean="0"/>
              <a:t>α</a:t>
            </a:r>
            <a:r>
              <a:rPr lang="en-GB" sz="2400" dirty="0" smtClean="0"/>
              <a:t> </a:t>
            </a:r>
            <a:r>
              <a:rPr lang="el-GR" sz="2800" dirty="0" smtClean="0">
                <a:sym typeface="Symbol"/>
              </a:rPr>
              <a:t></a:t>
            </a:r>
            <a:r>
              <a:rPr lang="en-GB" sz="2400" dirty="0" smtClean="0"/>
              <a:t>0</a:t>
            </a:r>
            <a:r>
              <a:rPr lang="el-GR" sz="2800" dirty="0">
                <a:sym typeface="Symbol"/>
              </a:rPr>
              <a:t></a:t>
            </a:r>
            <a:r>
              <a:rPr lang="en-GB" sz="2400" dirty="0" smtClean="0"/>
              <a:t> + </a:t>
            </a:r>
            <a:r>
              <a:rPr lang="el-GR" sz="2400" i="1" dirty="0" smtClean="0"/>
              <a:t>β</a:t>
            </a:r>
            <a:r>
              <a:rPr lang="en-GB" sz="2400" dirty="0" smtClean="0"/>
              <a:t> </a:t>
            </a:r>
            <a:r>
              <a:rPr lang="el-GR" sz="2400" dirty="0" smtClean="0">
                <a:sym typeface="Symbol"/>
              </a:rPr>
              <a:t></a:t>
            </a:r>
            <a:r>
              <a:rPr lang="en-GB" sz="2400" dirty="0" smtClean="0"/>
              <a:t>1</a:t>
            </a:r>
            <a:r>
              <a:rPr lang="el-GR" sz="2400" dirty="0" smtClean="0">
                <a:sym typeface="Symbol"/>
              </a:rPr>
              <a:t></a:t>
            </a: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1691680" y="1988840"/>
            <a:ext cx="2088232" cy="295232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004048" y="1988840"/>
            <a:ext cx="2088232" cy="295232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4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48680"/>
            <a:ext cx="9144000" cy="63093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3298" name="Picture 2" descr="C:\Documents and Settings\Gavin Morley\My Documents\By us\cartoons\from Manuel\Silicon lattice\SiP.jpg"/>
          <p:cNvPicPr>
            <a:picLocks noChangeAspect="1" noChangeArrowheads="1"/>
          </p:cNvPicPr>
          <p:nvPr/>
        </p:nvPicPr>
        <p:blipFill rotWithShape="1">
          <a:blip r:embed="rId3" cstate="print"/>
          <a:srcRect l="22840" r="10628"/>
          <a:stretch/>
        </p:blipFill>
        <p:spPr bwMode="auto">
          <a:xfrm rot="16200000">
            <a:off x="1962760" y="685674"/>
            <a:ext cx="5770569" cy="650469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548680"/>
            <a:ext cx="91440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400" dirty="0" smtClean="0">
                <a:solidFill>
                  <a:srgbClr val="FFFFFF"/>
                </a:solidFill>
                <a:ea typeface="+mj-ea"/>
                <a:cs typeface="+mj-cs"/>
              </a:rPr>
              <a:t>Spin qubits in silicon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5805264"/>
            <a:ext cx="7883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>
              <a:latin typeface="+mj-lt"/>
            </a:endParaRPr>
          </a:p>
          <a:p>
            <a:r>
              <a:rPr lang="en-GB" dirty="0" smtClean="0">
                <a:latin typeface="+mj-lt"/>
              </a:rPr>
              <a:t>Image by </a:t>
            </a:r>
          </a:p>
          <a:p>
            <a:r>
              <a:rPr lang="en-GB" dirty="0" smtClean="0">
                <a:latin typeface="+mj-lt"/>
              </a:rPr>
              <a:t>Manuel </a:t>
            </a:r>
            <a:r>
              <a:rPr lang="en-GB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Vögtli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(UCL)</a:t>
            </a:r>
            <a:endParaRPr lang="en-GB" dirty="0" smtClean="0">
              <a:latin typeface="+mj-lt"/>
            </a:endParaRPr>
          </a:p>
        </p:txBody>
      </p:sp>
      <p:pic>
        <p:nvPicPr>
          <p:cNvPr id="12" name="Picture 2" descr="C:\Users\Admin\Pictures\Logos\Warwick\the_warwick_uni_whit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049512"/>
            <a:ext cx="2150170" cy="83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2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Other EPR applications</a:t>
            </a:r>
            <a:endParaRPr lang="en-GB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779912" y="1988840"/>
            <a:ext cx="5256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9974" lvl="1" indent="-342900">
              <a:buFont typeface="Arial" pitchFamily="34" charset="0"/>
              <a:buChar char="•"/>
            </a:pPr>
            <a:r>
              <a:rPr lang="en-US" sz="2400" dirty="0" smtClean="0"/>
              <a:t>Quality control in beer, wine </a:t>
            </a:r>
            <a:r>
              <a:rPr lang="en-US" sz="2400" dirty="0" err="1" smtClean="0"/>
              <a:t>etc</a:t>
            </a:r>
            <a:endParaRPr lang="en-US" sz="2400" dirty="0">
              <a:solidFill>
                <a:schemeClr val="bg1"/>
              </a:solidFill>
            </a:endParaRP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Radiation dose received by teeth</a:t>
            </a:r>
          </a:p>
          <a:p>
            <a:pPr marL="799974" lvl="1" indent="-342900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693250" name="Picture 2" descr="C:\Users\Admin\Pictures\for talks\teaching\Bruker_epr_spectrome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20609"/>
          <a:stretch/>
        </p:blipFill>
        <p:spPr bwMode="auto">
          <a:xfrm>
            <a:off x="251520" y="1916832"/>
            <a:ext cx="3334125" cy="151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37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Overview</a:t>
            </a:r>
            <a:endParaRPr lang="en-GB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779912" y="1988840"/>
            <a:ext cx="52565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Electron paramagnetic resonance</a:t>
            </a: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What it is 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Why it’s useful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0"/>
            <a:r>
              <a:rPr lang="en-GB" sz="2400" dirty="0">
                <a:solidFill>
                  <a:srgbClr val="FFFFFF"/>
                </a:solidFill>
              </a:rPr>
              <a:t>Dynamic nuclear polarization</a:t>
            </a: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Why it’s useful </a:t>
            </a: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What it </a:t>
            </a:r>
            <a:r>
              <a:rPr lang="en-US" sz="2400" dirty="0" smtClean="0">
                <a:solidFill>
                  <a:prstClr val="white"/>
                </a:solidFill>
              </a:rPr>
              <a:t>is</a:t>
            </a:r>
            <a:endParaRPr lang="en-GB" sz="2400" dirty="0"/>
          </a:p>
        </p:txBody>
      </p:sp>
      <p:pic>
        <p:nvPicPr>
          <p:cNvPr id="693250" name="Picture 2" descr="C:\Users\Admin\Pictures\for talks\teaching\Bruker_epr_spectrome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20609"/>
          <a:stretch/>
        </p:blipFill>
        <p:spPr bwMode="auto">
          <a:xfrm>
            <a:off x="251520" y="1916832"/>
            <a:ext cx="3334125" cy="151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51520" y="4221088"/>
            <a:ext cx="3334125" cy="1512168"/>
            <a:chOff x="251520" y="4077072"/>
            <a:chExt cx="3334125" cy="1512168"/>
          </a:xfrm>
        </p:grpSpPr>
        <p:sp>
          <p:nvSpPr>
            <p:cNvPr id="3" name="Rectangle 2"/>
            <p:cNvSpPr/>
            <p:nvPr/>
          </p:nvSpPr>
          <p:spPr>
            <a:xfrm>
              <a:off x="251520" y="4077072"/>
              <a:ext cx="3334125" cy="1512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528674" y="5085184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39552" y="4581128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619672" y="4797152"/>
              <a:ext cx="432048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17996" y="5085184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328874" y="4581128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611560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827584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1043608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683568" y="4509120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899592" y="4509120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2339752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2555776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2771800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2987824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3203848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9759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Dynamic nuclear polarization (DNP)</a:t>
            </a:r>
            <a:endParaRPr lang="en-GB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779912" y="1988840"/>
            <a:ext cx="5256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endParaRPr lang="en-US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0"/>
            <a:r>
              <a:rPr lang="en-GB" sz="2400" dirty="0">
                <a:solidFill>
                  <a:srgbClr val="FFFFFF"/>
                </a:solidFill>
              </a:rPr>
              <a:t>Dynamic nuclear </a:t>
            </a:r>
            <a:r>
              <a:rPr lang="en-GB" sz="2400" dirty="0" smtClean="0">
                <a:solidFill>
                  <a:srgbClr val="FFFFFF"/>
                </a:solidFill>
              </a:rPr>
              <a:t>polarization</a:t>
            </a: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More signal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51520" y="4221088"/>
            <a:ext cx="3334125" cy="1512168"/>
            <a:chOff x="251520" y="4077072"/>
            <a:chExt cx="3334125" cy="1512168"/>
          </a:xfrm>
        </p:grpSpPr>
        <p:sp>
          <p:nvSpPr>
            <p:cNvPr id="3" name="Rectangle 2"/>
            <p:cNvSpPr/>
            <p:nvPr/>
          </p:nvSpPr>
          <p:spPr>
            <a:xfrm>
              <a:off x="251520" y="4077072"/>
              <a:ext cx="3334125" cy="1512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528674" y="5085184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39552" y="4581128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619672" y="4797152"/>
              <a:ext cx="432048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17996" y="5085184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328874" y="4581128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611560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827584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1043608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683568" y="4509120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899592" y="4509120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2339752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2555776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2771800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2987824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3203848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"/>
          <a:stretch/>
        </p:blipFill>
        <p:spPr bwMode="auto">
          <a:xfrm>
            <a:off x="1043608" y="1282044"/>
            <a:ext cx="7142127" cy="272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32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 (DNP)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52120" y="2022862"/>
            <a:ext cx="2833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Define polarization as: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55576" y="2780928"/>
                <a:ext cx="2292102" cy="1147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GB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32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32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32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GB" sz="32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GB" sz="32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200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GB" sz="3200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sz="3200" i="1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GB" sz="3200" i="1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780928"/>
                <a:ext cx="2292102" cy="114775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2317995" y="4365104"/>
            <a:ext cx="3334125" cy="1512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/>
          <p:cNvCxnSpPr/>
          <p:nvPr/>
        </p:nvCxnSpPr>
        <p:spPr>
          <a:xfrm>
            <a:off x="2595149" y="5373216"/>
            <a:ext cx="9469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606027" y="4869160"/>
            <a:ext cx="9469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2678035" y="5301208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2894059" y="5301208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3110083" y="5301208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2750043" y="4797152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2966067" y="4797152"/>
            <a:ext cx="144016" cy="144016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3720058" y="4581128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rgbClr val="000000"/>
                </a:solidFill>
              </a:rPr>
              <a:t>n</a:t>
            </a:r>
            <a:r>
              <a:rPr lang="en-GB" sz="2800" i="1" baseline="-25000" dirty="0" smtClean="0">
                <a:solidFill>
                  <a:srgbClr val="000000"/>
                </a:solidFill>
              </a:rPr>
              <a:t>2</a:t>
            </a:r>
            <a:endParaRPr lang="en-GB" sz="3200" i="1" baseline="-25000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07904" y="5066020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rgbClr val="000000"/>
                </a:solidFill>
              </a:rPr>
              <a:t>n</a:t>
            </a:r>
            <a:r>
              <a:rPr lang="en-GB" sz="2800" i="1" baseline="-25000" dirty="0" smtClean="0">
                <a:solidFill>
                  <a:srgbClr val="000000"/>
                </a:solidFill>
              </a:rPr>
              <a:t>1</a:t>
            </a:r>
            <a:endParaRPr lang="en-GB" sz="3200" i="1" baseline="-25000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860032" y="4869160"/>
            <a:ext cx="0" cy="458470"/>
          </a:xfrm>
          <a:prstGeom prst="straightConnector1">
            <a:avLst/>
          </a:prstGeom>
          <a:ln w="28575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918005" y="4777988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GB" sz="3200" i="1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952306" y="2996952"/>
                <a:ext cx="2428229" cy="1016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/>
                        </a:rPr>
                        <m:t>𝑃</m:t>
                      </m:r>
                      <m:r>
                        <a:rPr lang="en-GB" sz="32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3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32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32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3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3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32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306" y="2996952"/>
                <a:ext cx="2428229" cy="101630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632629" y="2022862"/>
            <a:ext cx="3593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Thermal (Boltzmann) equilibrium: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13107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2731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 (EPR)</a:t>
            </a:r>
            <a:endParaRPr lang="en-GB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683568" y="378904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… or electron spin resonance (ESR)</a:t>
            </a:r>
          </a:p>
          <a:p>
            <a:r>
              <a:rPr lang="en-GB" sz="2400" dirty="0" smtClean="0">
                <a:solidFill>
                  <a:prstClr val="white"/>
                </a:solidFill>
              </a:rPr>
              <a:t>… or electron magnetic resonance (EMR)</a:t>
            </a:r>
          </a:p>
          <a:p>
            <a:r>
              <a:rPr lang="en-GB" sz="2400" dirty="0" smtClean="0">
                <a:solidFill>
                  <a:prstClr val="white"/>
                </a:solidFill>
              </a:rPr>
              <a:t>… or ferromagnetic resonance (FMR)</a:t>
            </a:r>
            <a:endParaRPr lang="en-US" sz="2400" dirty="0" smtClean="0">
              <a:solidFill>
                <a:prstClr val="white"/>
              </a:solidFill>
            </a:endParaRPr>
          </a:p>
        </p:txBody>
      </p:sp>
      <p:pic>
        <p:nvPicPr>
          <p:cNvPr id="693250" name="Picture 2" descr="C:\Users\Admin\Pictures\for talks\teaching\Bruker_epr_spectrome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20609"/>
          <a:stretch/>
        </p:blipFill>
        <p:spPr bwMode="auto">
          <a:xfrm>
            <a:off x="251520" y="1916832"/>
            <a:ext cx="3334125" cy="151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22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260" y="3640571"/>
            <a:ext cx="1829172" cy="149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48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2132856"/>
            <a:ext cx="504056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 (DNP)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76039" y="2391271"/>
            <a:ext cx="347242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Boltzmann polarization: </a:t>
            </a:r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So transfer electronic </a:t>
            </a:r>
          </a:p>
          <a:p>
            <a:r>
              <a:rPr lang="en-GB" sz="2400" dirty="0" smtClean="0"/>
              <a:t>polarization to nuclei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264827"/>
              </p:ext>
            </p:extLst>
          </p:nvPr>
        </p:nvGraphicFramePr>
        <p:xfrm>
          <a:off x="184396" y="2060848"/>
          <a:ext cx="5323708" cy="374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313" name="Graph" r:id="rId4" imgW="4125600" imgH="2901600" progId="Origin50.Graph">
                  <p:embed/>
                </p:oleObj>
              </mc:Choice>
              <mc:Fallback>
                <p:oleObj name="Graph" r:id="rId4" imgW="41256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396" y="2060848"/>
                        <a:ext cx="5323708" cy="3744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28184" y="3014344"/>
                <a:ext cx="2292102" cy="1147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GB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32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32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32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GB" sz="32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GB" sz="32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200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GB" sz="3200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GB" sz="3200" i="1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GB" sz="3200" i="1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3014344"/>
                <a:ext cx="2292102" cy="114775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8739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  <a:endParaRPr lang="en-GB" sz="40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6863" y="3596823"/>
            <a:ext cx="120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system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38000" y="4149081"/>
            <a:ext cx="2737295" cy="43204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8000" y="4581128"/>
            <a:ext cx="2728528" cy="56573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309" y="5847655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10309" y="2751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8991" y="1700808"/>
            <a:ext cx="1454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4800" y="1700808"/>
            <a:ext cx="43172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3079399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H="1" flipV="1">
            <a:off x="3510000" y="1335769"/>
            <a:ext cx="0" cy="3029335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43374" y="4005065"/>
            <a:ext cx="2725763" cy="576063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38000" y="4581128"/>
            <a:ext cx="2727537" cy="421721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t="4309" r="12228" b="2294"/>
          <a:stretch/>
        </p:blipFill>
        <p:spPr>
          <a:xfrm>
            <a:off x="1619672" y="3861048"/>
            <a:ext cx="1584176" cy="153307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620457" y="4299900"/>
            <a:ext cx="4463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cs typeface="Times New Roman" pitchFamily="18" charset="0"/>
              </a:rPr>
              <a:t>Energy gap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E|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g μ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511199" y="4267357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516216" y="1268760"/>
            <a:ext cx="2569934" cy="255454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½</a:t>
            </a:r>
          </a:p>
          <a:p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±½  </a:t>
            </a:r>
          </a:p>
          <a:p>
            <a:pPr lvl="0"/>
            <a:endParaRPr lang="pt-BR" sz="3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t-BR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½ </a:t>
            </a:r>
            <a:endParaRPr lang="pt-BR" sz="3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i="1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±½ (= </a:t>
            </a:r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2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86863" y="3596823"/>
            <a:ext cx="120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system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47758" y="4005064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19200" y="4871148"/>
            <a:ext cx="1949616" cy="358052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309" y="5847655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067944" y="4149080"/>
            <a:ext cx="0" cy="79208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638990" y="1699915"/>
            <a:ext cx="925200" cy="89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405600" y="1699915"/>
            <a:ext cx="252000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2555776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4067944" y="1699915"/>
            <a:ext cx="248" cy="266519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2462400" y="4093200"/>
            <a:ext cx="1915200" cy="34971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38000" y="4519447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987824" y="4258607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987824" y="1699915"/>
            <a:ext cx="0" cy="2814205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7"/>
          <p:cNvSpPr>
            <a:spLocks/>
          </p:cNvSpPr>
          <p:nvPr/>
        </p:nvSpPr>
        <p:spPr bwMode="auto">
          <a:xfrm flipV="1">
            <a:off x="3636392" y="1699915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3005368" y="2420887"/>
            <a:ext cx="1062576" cy="1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319289" y="1881597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55776" y="1239143"/>
            <a:ext cx="2539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½     </a:t>
            </a:r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-½ </a:t>
            </a:r>
            <a:endParaRPr lang="en-GB" sz="1400" dirty="0"/>
          </a:p>
        </p:txBody>
      </p:sp>
      <p:sp>
        <p:nvSpPr>
          <p:cNvPr id="10" name="Arc 9"/>
          <p:cNvSpPr/>
          <p:nvPr/>
        </p:nvSpPr>
        <p:spPr>
          <a:xfrm flipV="1">
            <a:off x="755576" y="4198148"/>
            <a:ext cx="1872207" cy="310971"/>
          </a:xfrm>
          <a:prstGeom prst="arc">
            <a:avLst>
              <a:gd name="adj1" fmla="val 16200000"/>
              <a:gd name="adj2" fmla="val 21249828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rc 36"/>
          <p:cNvSpPr/>
          <p:nvPr/>
        </p:nvSpPr>
        <p:spPr>
          <a:xfrm>
            <a:off x="687600" y="4797152"/>
            <a:ext cx="1872207" cy="310971"/>
          </a:xfrm>
          <a:prstGeom prst="arc">
            <a:avLst>
              <a:gd name="adj1" fmla="val 16200000"/>
              <a:gd name="adj2" fmla="val 21249828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t="4309" r="12228" b="2294"/>
          <a:stretch/>
        </p:blipFill>
        <p:spPr>
          <a:xfrm>
            <a:off x="1658419" y="4021038"/>
            <a:ext cx="1139828" cy="110305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10309" y="2751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Electron paramagnetic resonance</a:t>
            </a:r>
            <a:endParaRPr lang="en-GB" sz="4000" dirty="0"/>
          </a:p>
        </p:txBody>
      </p:sp>
      <p:sp>
        <p:nvSpPr>
          <p:cNvPr id="35" name="Rectangle 34"/>
          <p:cNvSpPr/>
          <p:nvPr/>
        </p:nvSpPr>
        <p:spPr>
          <a:xfrm>
            <a:off x="6516216" y="1268760"/>
            <a:ext cx="2569934" cy="255454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½</a:t>
            </a:r>
          </a:p>
          <a:p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±½  </a:t>
            </a:r>
          </a:p>
          <a:p>
            <a:pPr lvl="0"/>
            <a:endParaRPr lang="pt-BR" sz="3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t-BR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½ </a:t>
            </a:r>
            <a:endParaRPr lang="pt-BR" sz="3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i="1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±½ (= </a:t>
            </a:r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dirty="0"/>
          </a:p>
        </p:txBody>
      </p:sp>
      <p:sp>
        <p:nvSpPr>
          <p:cNvPr id="45" name="Rectangle 44"/>
          <p:cNvSpPr/>
          <p:nvPr/>
        </p:nvSpPr>
        <p:spPr>
          <a:xfrm>
            <a:off x="4052505" y="4299900"/>
            <a:ext cx="5033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cs typeface="Times New Roman" pitchFamily="18" charset="0"/>
              </a:rPr>
              <a:t>Energy gap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E|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g μ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± </a:t>
            </a:r>
            <a:r>
              <a:rPr lang="pt-BR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/2</a:t>
            </a:r>
          </a:p>
        </p:txBody>
      </p:sp>
    </p:spTree>
    <p:extLst>
      <p:ext uri="{BB962C8B-B14F-4D97-AF65-F5344CB8AC3E}">
        <p14:creationId xmlns:p14="http://schemas.microsoft.com/office/powerpoint/2010/main" val="257504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 (DNP)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20012" t="29396" r="45027" b="39662"/>
          <a:stretch>
            <a:fillRect/>
          </a:stretch>
        </p:blipFill>
        <p:spPr bwMode="auto">
          <a:xfrm>
            <a:off x="900606" y="3212976"/>
            <a:ext cx="3024336" cy="260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843808" y="3978000"/>
            <a:ext cx="591972" cy="12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195736" y="4941168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179828" y="3356992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619672" y="4068000"/>
            <a:ext cx="591972" cy="128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182283" y="4347380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866876" y="4265877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1619672" y="53012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3059832" y="515719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076056" y="2564904"/>
            <a:ext cx="23663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Initial polarizations:</a:t>
            </a:r>
          </a:p>
          <a:p>
            <a:endParaRPr lang="en-GB" sz="2000" dirty="0" smtClean="0"/>
          </a:p>
          <a:p>
            <a:r>
              <a:rPr lang="en-GB" sz="2000" dirty="0" smtClean="0"/>
              <a:t>Electrons &gt; 95%</a:t>
            </a:r>
          </a:p>
          <a:p>
            <a:r>
              <a:rPr lang="en-GB" sz="2000" dirty="0" smtClean="0"/>
              <a:t>Nuclei 	 &lt;   0.1%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 smtClean="0"/>
              <a:t>For 8.6 T and 3 K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54922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 (DNP)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20012" t="29396" r="45027" b="39662"/>
          <a:stretch>
            <a:fillRect/>
          </a:stretch>
        </p:blipFill>
        <p:spPr bwMode="auto">
          <a:xfrm>
            <a:off x="900606" y="3212976"/>
            <a:ext cx="3024336" cy="260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843808" y="3978000"/>
            <a:ext cx="591972" cy="12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195736" y="4941168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179828" y="3356992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619672" y="4068000"/>
            <a:ext cx="591972" cy="128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182283" y="4347380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866876" y="4265877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1619672" y="53012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3059832" y="515719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043608" y="1847726"/>
            <a:ext cx="67201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 </a:t>
            </a:r>
          </a:p>
          <a:p>
            <a:r>
              <a:rPr lang="en-GB" sz="3200" dirty="0"/>
              <a:t>Nuclear magnetic resonance (NMR</a:t>
            </a:r>
            <a:r>
              <a:rPr lang="en-GB" sz="3200" dirty="0" smtClean="0"/>
              <a:t>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28998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3315E-6 L -0.04722 -0.05945 C -0.05712 -0.07286 -0.07083 -0.07888 -0.08472 -0.07703 C -0.10034 -0.07471 -0.11232 -0.06592 -0.12014 -0.05019 L -0.15694 0.02013 " pathEditMode="relative" rAng="5070954" ptsTypes="FffFF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-33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70645E-7 L 0.04584 0.04973 C 0.05591 0.06061 0.06928 0.06593 0.08351 0.06431 C 0.09914 0.06223 0.11129 0.05367 0.1191 0.04025 L 0.15782 -0.01943 " pathEditMode="relative" rAng="-320313" ptsTypes="FffFF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2" y="27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 (DNP)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20012" t="29396" r="45027" b="39662"/>
          <a:stretch>
            <a:fillRect/>
          </a:stretch>
        </p:blipFill>
        <p:spPr bwMode="auto">
          <a:xfrm>
            <a:off x="900606" y="3212976"/>
            <a:ext cx="3024336" cy="260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843808" y="3978000"/>
            <a:ext cx="591972" cy="12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195736" y="4941168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179828" y="3356992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619672" y="4068000"/>
            <a:ext cx="591972" cy="128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182283" y="4347380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866876" y="4265877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1619672" y="53012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3059832" y="515719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043608" y="1847726"/>
            <a:ext cx="7540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Electron paramagnetic resonance (EPR)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92626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23294E-6 L -4.16667E-6 -0.194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 (DNP)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20012" t="29396" r="45027" b="39662"/>
          <a:stretch>
            <a:fillRect/>
          </a:stretch>
        </p:blipFill>
        <p:spPr bwMode="auto">
          <a:xfrm>
            <a:off x="900606" y="3212976"/>
            <a:ext cx="3024336" cy="260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843808" y="3978000"/>
            <a:ext cx="591972" cy="12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195736" y="4941168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179828" y="3356992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619672" y="4068000"/>
            <a:ext cx="591972" cy="128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182283" y="4347380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866876" y="4265877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1619672" y="53012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43608" y="1847726"/>
            <a:ext cx="768890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 				</a:t>
            </a:r>
          </a:p>
          <a:p>
            <a:endParaRPr lang="en-GB" sz="3200" dirty="0"/>
          </a:p>
          <a:p>
            <a:endParaRPr lang="en-GB" sz="3200" dirty="0" smtClean="0"/>
          </a:p>
          <a:p>
            <a:r>
              <a:rPr lang="en-GB" sz="3200" dirty="0"/>
              <a:t>	</a:t>
            </a:r>
            <a:r>
              <a:rPr lang="en-GB" sz="3200" dirty="0" smtClean="0"/>
              <a:t>			Forbidden </a:t>
            </a:r>
            <a:r>
              <a:rPr lang="en-GB" sz="3200" dirty="0" smtClean="0"/>
              <a:t>transition</a:t>
            </a:r>
          </a:p>
          <a:p>
            <a:endParaRPr lang="en-GB" sz="3200" dirty="0"/>
          </a:p>
          <a:p>
            <a:r>
              <a:rPr lang="en-GB" sz="3200" dirty="0" smtClean="0"/>
              <a:t>				</a:t>
            </a:r>
            <a:r>
              <a:rPr lang="en-GB" sz="3200" dirty="0" smtClean="0">
                <a:sym typeface="Wingdings" panose="05000000000000000000" pitchFamily="2" charset="2"/>
              </a:rPr>
              <a:t> </a:t>
            </a:r>
            <a:r>
              <a:rPr lang="en-GB" sz="3200" dirty="0" err="1" smtClean="0">
                <a:sym typeface="Wingdings" panose="05000000000000000000" pitchFamily="2" charset="2"/>
              </a:rPr>
              <a:t>Overhauser</a:t>
            </a:r>
            <a:r>
              <a:rPr lang="en-GB" sz="3200" dirty="0" smtClean="0">
                <a:sym typeface="Wingdings" panose="05000000000000000000" pitchFamily="2" charset="2"/>
              </a:rPr>
              <a:t> Effect</a:t>
            </a:r>
            <a:endParaRPr lang="en-GB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365104"/>
            <a:ext cx="443965" cy="621551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3059832" y="382680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1043608" y="1847726"/>
            <a:ext cx="7540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Electron paramagnetic resonance (EPR)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72725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2966E-6 L -0.06632 0.02314 C -0.08056 0.02707 -0.09601 0.04026 -0.10643 0.05993 C -0.12014 0.08075 -0.12518 0.10296 -0.12483 0.12217 L -0.12622 0.21449 " pathEditMode="relative" rAng="7688830" ptsTypes="FffFF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9" y="8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Magnetic resonance</a:t>
            </a:r>
            <a:endParaRPr lang="en-GB" sz="40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6863" y="3596823"/>
            <a:ext cx="120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system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38000" y="4149081"/>
            <a:ext cx="2737295" cy="43204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8000" y="4581128"/>
            <a:ext cx="2728528" cy="56573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309" y="5847655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10309" y="2751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38991" y="1700808"/>
            <a:ext cx="1454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34800" y="1700808"/>
            <a:ext cx="43172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3079399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H="1" flipV="1">
            <a:off x="3510000" y="1335769"/>
            <a:ext cx="0" cy="3029335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43374" y="4005065"/>
            <a:ext cx="2725763" cy="576063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38000" y="4581128"/>
            <a:ext cx="2727537" cy="421721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t="4309" r="12228" b="2294"/>
          <a:stretch/>
        </p:blipFill>
        <p:spPr>
          <a:xfrm>
            <a:off x="1619672" y="3861048"/>
            <a:ext cx="1584176" cy="1533073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V="1">
            <a:off x="3511199" y="4149080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620457" y="4299900"/>
            <a:ext cx="4463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cs typeface="Times New Roman" pitchFamily="18" charset="0"/>
              </a:rPr>
              <a:t>Energy gap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E|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g μ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516216" y="1268760"/>
            <a:ext cx="2569934" cy="255454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½</a:t>
            </a:r>
          </a:p>
          <a:p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±½  </a:t>
            </a:r>
          </a:p>
          <a:p>
            <a:pPr lvl="0"/>
            <a:endParaRPr lang="pt-BR" sz="3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t-BR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½ </a:t>
            </a:r>
            <a:endParaRPr lang="pt-BR" sz="32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i="1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±½ (= </a:t>
            </a:r>
            <a:r>
              <a:rPr lang="pt-BR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8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475655" y="1268760"/>
            <a:ext cx="4798191" cy="1482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 smtClean="0"/>
              <a:t>Breit</a:t>
            </a:r>
            <a:r>
              <a:rPr lang="en-GB" sz="4000" dirty="0" smtClean="0"/>
              <a:t>-Rabi diagram</a:t>
            </a:r>
            <a:endParaRPr lang="en-GB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86863" y="3596823"/>
            <a:ext cx="120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system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47758" y="4005064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19200" y="4871148"/>
            <a:ext cx="1949616" cy="358052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309" y="5847655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067944" y="4149080"/>
            <a:ext cx="0" cy="79208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638991" y="263691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10309" y="2751311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4204" y="1455167"/>
            <a:ext cx="170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Photons reflected</a:t>
            </a:r>
            <a:endParaRPr lang="en-GB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38991" y="1320112"/>
            <a:ext cx="0" cy="1316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638991" y="1699915"/>
            <a:ext cx="916785" cy="89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407602" y="1699915"/>
            <a:ext cx="252000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7"/>
          <p:cNvSpPr>
            <a:spLocks/>
          </p:cNvSpPr>
          <p:nvPr/>
        </p:nvSpPr>
        <p:spPr bwMode="auto">
          <a:xfrm flipV="1">
            <a:off x="2555776" y="1700808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4067944" y="1699915"/>
            <a:ext cx="248" cy="266519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2462400" y="4093200"/>
            <a:ext cx="1915200" cy="34971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38000" y="4519447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987824" y="4258607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987824" y="1699915"/>
            <a:ext cx="0" cy="2814205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7"/>
          <p:cNvSpPr>
            <a:spLocks/>
          </p:cNvSpPr>
          <p:nvPr/>
        </p:nvSpPr>
        <p:spPr bwMode="auto">
          <a:xfrm flipV="1">
            <a:off x="3636392" y="1699915"/>
            <a:ext cx="863600" cy="288925"/>
          </a:xfrm>
          <a:custGeom>
            <a:avLst/>
            <a:gdLst>
              <a:gd name="T0" fmla="*/ 0 w 544"/>
              <a:gd name="T1" fmla="*/ 2147483647 h 182"/>
              <a:gd name="T2" fmla="*/ 2147483647 w 544"/>
              <a:gd name="T3" fmla="*/ 2147483647 h 182"/>
              <a:gd name="T4" fmla="*/ 2147483647 w 544"/>
              <a:gd name="T5" fmla="*/ 0 h 182"/>
              <a:gd name="T6" fmla="*/ 2147483647 w 544"/>
              <a:gd name="T7" fmla="*/ 2147483647 h 182"/>
              <a:gd name="T8" fmla="*/ 2147483647 w 544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82"/>
              <a:gd name="T17" fmla="*/ 544 w 544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82">
                <a:moveTo>
                  <a:pt x="0" y="182"/>
                </a:moveTo>
                <a:cubicBezTo>
                  <a:pt x="45" y="174"/>
                  <a:pt x="91" y="166"/>
                  <a:pt x="136" y="136"/>
                </a:cubicBezTo>
                <a:cubicBezTo>
                  <a:pt x="181" y="106"/>
                  <a:pt x="227" y="0"/>
                  <a:pt x="272" y="0"/>
                </a:cubicBezTo>
                <a:cubicBezTo>
                  <a:pt x="317" y="0"/>
                  <a:pt x="363" y="106"/>
                  <a:pt x="408" y="136"/>
                </a:cubicBezTo>
                <a:cubicBezTo>
                  <a:pt x="453" y="166"/>
                  <a:pt x="498" y="174"/>
                  <a:pt x="544" y="182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3005368" y="2420887"/>
            <a:ext cx="1062576" cy="1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319289" y="1881597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Arc 9"/>
          <p:cNvSpPr/>
          <p:nvPr/>
        </p:nvSpPr>
        <p:spPr>
          <a:xfrm flipV="1">
            <a:off x="755576" y="4198148"/>
            <a:ext cx="1872207" cy="310971"/>
          </a:xfrm>
          <a:prstGeom prst="arc">
            <a:avLst>
              <a:gd name="adj1" fmla="val 16200000"/>
              <a:gd name="adj2" fmla="val 21249828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rc 36"/>
          <p:cNvSpPr/>
          <p:nvPr/>
        </p:nvSpPr>
        <p:spPr>
          <a:xfrm>
            <a:off x="687600" y="4797152"/>
            <a:ext cx="1872207" cy="310971"/>
          </a:xfrm>
          <a:prstGeom prst="arc">
            <a:avLst>
              <a:gd name="adj1" fmla="val 16200000"/>
              <a:gd name="adj2" fmla="val 21249828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8" t="4309" r="12228" b="2294"/>
          <a:stretch/>
        </p:blipFill>
        <p:spPr>
          <a:xfrm>
            <a:off x="1658419" y="4021038"/>
            <a:ext cx="1139828" cy="110305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380312" y="2492896"/>
            <a:ext cx="1665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Gregory </a:t>
            </a:r>
            <a:r>
              <a:rPr lang="en-GB" dirty="0" err="1"/>
              <a:t>Breit</a:t>
            </a:r>
            <a:r>
              <a:rPr lang="en-GB" dirty="0"/>
              <a:t> </a:t>
            </a:r>
            <a:r>
              <a:rPr lang="en-GB" dirty="0" smtClean="0"/>
              <a:t>(1899-1981)</a:t>
            </a:r>
            <a:endParaRPr lang="en-GB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21" y="764704"/>
            <a:ext cx="1285205" cy="171360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2555776" y="1239143"/>
            <a:ext cx="2539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½     </a:t>
            </a:r>
            <a:r>
              <a:rPr lang="pt-BR" sz="24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baseline="-2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-½ </a:t>
            </a:r>
            <a:endParaRPr lang="en-GB" sz="1400" dirty="0"/>
          </a:p>
        </p:txBody>
      </p:sp>
      <p:sp>
        <p:nvSpPr>
          <p:cNvPr id="45" name="Rectangle 44"/>
          <p:cNvSpPr/>
          <p:nvPr/>
        </p:nvSpPr>
        <p:spPr>
          <a:xfrm>
            <a:off x="4052505" y="4299900"/>
            <a:ext cx="50336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cs typeface="Times New Roman" pitchFamily="18" charset="0"/>
              </a:rPr>
              <a:t>Energy gap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E|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g μ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± </a:t>
            </a:r>
            <a:r>
              <a:rPr lang="pt-BR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/2</a:t>
            </a:r>
          </a:p>
          <a:p>
            <a:r>
              <a:rPr lang="pt-B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...in high enough magnetic 	fields</a:t>
            </a:r>
          </a:p>
        </p:txBody>
      </p:sp>
    </p:spTree>
    <p:extLst>
      <p:ext uri="{BB962C8B-B14F-4D97-AF65-F5344CB8AC3E}">
        <p14:creationId xmlns:p14="http://schemas.microsoft.com/office/powerpoint/2010/main" val="271887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 smtClean="0"/>
              <a:t>Breit</a:t>
            </a:r>
            <a:r>
              <a:rPr lang="en-GB" sz="4000" dirty="0" smtClean="0"/>
              <a:t>-Rabi diagram</a:t>
            </a:r>
            <a:endParaRPr lang="en-GB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427984" y="145557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system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585023" y="4607943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85023" y="2807742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56465" y="3673826"/>
            <a:ext cx="1949616" cy="358052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16216" y="4650333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field,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400" baseline="-25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5399665" y="2895878"/>
            <a:ext cx="1915200" cy="34971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5265" y="3322125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 flipV="1">
            <a:off x="3707905" y="3000826"/>
            <a:ext cx="1872207" cy="310971"/>
          </a:xfrm>
          <a:prstGeom prst="arc">
            <a:avLst>
              <a:gd name="adj1" fmla="val 16200000"/>
              <a:gd name="adj2" fmla="val 21249828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rc 36"/>
          <p:cNvSpPr/>
          <p:nvPr/>
        </p:nvSpPr>
        <p:spPr>
          <a:xfrm>
            <a:off x="3639929" y="3599830"/>
            <a:ext cx="1872207" cy="310971"/>
          </a:xfrm>
          <a:prstGeom prst="arc">
            <a:avLst>
              <a:gd name="adj1" fmla="val 16200000"/>
              <a:gd name="adj2" fmla="val 21249828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576256" y="2283032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5920" y="3458944"/>
            <a:ext cx="336502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Triplet, F = 1: 	↑↑</a:t>
            </a:r>
          </a:p>
          <a:p>
            <a:r>
              <a:rPr lang="en-GB" sz="2000" dirty="0"/>
              <a:t>	</a:t>
            </a:r>
            <a:r>
              <a:rPr lang="en-GB" sz="2000" dirty="0" smtClean="0"/>
              <a:t>	(↑↓ + ↓↑)/√2</a:t>
            </a:r>
          </a:p>
          <a:p>
            <a:r>
              <a:rPr lang="en-GB" sz="2000" dirty="0"/>
              <a:t>	</a:t>
            </a:r>
            <a:r>
              <a:rPr lang="en-GB" sz="2000" dirty="0" smtClean="0"/>
              <a:t>	↓↓</a:t>
            </a:r>
          </a:p>
          <a:p>
            <a:endParaRPr lang="en-GB" sz="2000" dirty="0"/>
          </a:p>
          <a:p>
            <a:r>
              <a:rPr lang="en-GB" sz="2000" dirty="0" smtClean="0"/>
              <a:t>Singlet, F = 0:	</a:t>
            </a:r>
            <a:r>
              <a:rPr lang="en-GB" sz="2000" dirty="0"/>
              <a:t> (↑↓ </a:t>
            </a:r>
            <a:r>
              <a:rPr lang="en-GB" sz="2000" dirty="0" smtClean="0"/>
              <a:t>- </a:t>
            </a:r>
            <a:r>
              <a:rPr lang="en-GB" sz="2000" dirty="0"/>
              <a:t>↓↑)/√2</a:t>
            </a:r>
          </a:p>
        </p:txBody>
      </p:sp>
      <p:sp>
        <p:nvSpPr>
          <p:cNvPr id="9" name="Oval 8"/>
          <p:cNvSpPr/>
          <p:nvPr/>
        </p:nvSpPr>
        <p:spPr>
          <a:xfrm>
            <a:off x="4499992" y="3156311"/>
            <a:ext cx="144016" cy="5990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366044" y="1278029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For a coupled two-spin system at low magnetic field, the spin states of the two spins are not good quantum numbers. Instead: </a:t>
            </a:r>
            <a:endParaRPr lang="en-GB" sz="2000" dirty="0"/>
          </a:p>
        </p:txBody>
      </p:sp>
      <p:sp>
        <p:nvSpPr>
          <p:cNvPr id="18" name="Rectangle 17"/>
          <p:cNvSpPr/>
          <p:nvPr/>
        </p:nvSpPr>
        <p:spPr>
          <a:xfrm>
            <a:off x="478491" y="5498916"/>
            <a:ext cx="5033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cs typeface="Times New Roman" pitchFamily="18" charset="0"/>
              </a:rPr>
              <a:t>Energy gap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</a:rPr>
              <a:t>E|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...at zero magnetic field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355976" y="3301471"/>
            <a:ext cx="0" cy="38268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995936" y="3280157"/>
            <a:ext cx="233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585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Magnetism</a:t>
            </a:r>
            <a:endParaRPr lang="en-GB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683568" y="1916832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				Electron spins tend to:</a:t>
            </a:r>
          </a:p>
          <a:p>
            <a:r>
              <a:rPr lang="en-GB" sz="2400" dirty="0" smtClean="0"/>
              <a:t>	</a:t>
            </a:r>
            <a:r>
              <a:rPr lang="en-GB" sz="2400" u="sng" dirty="0" err="1" smtClean="0"/>
              <a:t>Para</a:t>
            </a:r>
            <a:r>
              <a:rPr lang="en-GB" sz="2400" dirty="0" err="1" smtClean="0"/>
              <a:t>magnetism</a:t>
            </a:r>
            <a:r>
              <a:rPr lang="en-GB" sz="2400" dirty="0" smtClean="0"/>
              <a:t>:</a:t>
            </a:r>
            <a:r>
              <a:rPr lang="en-GB" sz="2400" dirty="0"/>
              <a:t>	</a:t>
            </a:r>
            <a:r>
              <a:rPr lang="en-GB" sz="2400" dirty="0" smtClean="0"/>
              <a:t>follow</a:t>
            </a:r>
          </a:p>
          <a:p>
            <a:r>
              <a:rPr lang="en-GB" sz="2400" dirty="0" smtClean="0"/>
              <a:t>	</a:t>
            </a:r>
            <a:r>
              <a:rPr lang="en-GB" sz="2400" u="sng" dirty="0" smtClean="0"/>
              <a:t>Dia</a:t>
            </a:r>
            <a:r>
              <a:rPr lang="en-GB" sz="2400" dirty="0" smtClean="0"/>
              <a:t>magnetism:	oppose</a:t>
            </a:r>
          </a:p>
          <a:p>
            <a:r>
              <a:rPr lang="en-GB" sz="2400" dirty="0" smtClean="0"/>
              <a:t>	</a:t>
            </a:r>
            <a:r>
              <a:rPr lang="en-GB" sz="2400" u="sng" dirty="0" smtClean="0"/>
              <a:t>Ferro</a:t>
            </a:r>
            <a:r>
              <a:rPr lang="en-GB" sz="2400" dirty="0" smtClean="0"/>
              <a:t>magnetism:	ignore</a:t>
            </a:r>
          </a:p>
          <a:p>
            <a:endParaRPr lang="en-GB" sz="2400" dirty="0">
              <a:solidFill>
                <a:prstClr val="white"/>
              </a:solidFill>
            </a:endParaRPr>
          </a:p>
          <a:p>
            <a:r>
              <a:rPr lang="en-GB" sz="2400" dirty="0" smtClean="0">
                <a:solidFill>
                  <a:prstClr val="white"/>
                </a:solidFill>
              </a:rPr>
              <a:t>				…an applied magnetic field</a:t>
            </a:r>
            <a:endParaRPr lang="en-US" sz="2400" dirty="0" smtClean="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380312" y="2434345"/>
            <a:ext cx="6480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80312" y="2564904"/>
            <a:ext cx="6480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228184" y="2816932"/>
            <a:ext cx="360040" cy="2160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228184" y="2780928"/>
            <a:ext cx="360040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139952" y="1844824"/>
            <a:ext cx="4248472" cy="2592288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50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 (DNP)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20012" t="29396" r="45027" b="39662"/>
          <a:stretch>
            <a:fillRect/>
          </a:stretch>
        </p:blipFill>
        <p:spPr bwMode="auto">
          <a:xfrm>
            <a:off x="900606" y="3212976"/>
            <a:ext cx="3024336" cy="260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843808" y="3978000"/>
            <a:ext cx="591972" cy="12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195736" y="4941168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179828" y="3356992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619672" y="4068000"/>
            <a:ext cx="591972" cy="128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182283" y="4347380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866876" y="4265877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1619672" y="53012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43609" y="1847726"/>
            <a:ext cx="799288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 				</a:t>
            </a:r>
          </a:p>
          <a:p>
            <a:endParaRPr lang="en-GB" sz="3200" dirty="0"/>
          </a:p>
          <a:p>
            <a:endParaRPr lang="en-GB" sz="3200" dirty="0" smtClean="0"/>
          </a:p>
          <a:p>
            <a:r>
              <a:rPr lang="en-GB" sz="3200" dirty="0"/>
              <a:t>	</a:t>
            </a:r>
            <a:r>
              <a:rPr lang="en-GB" sz="3200" dirty="0" smtClean="0"/>
              <a:t>			more 							</a:t>
            </a:r>
            <a:r>
              <a:rPr lang="en-GB" sz="6600" dirty="0" smtClean="0"/>
              <a:t>Forbidden</a:t>
            </a:r>
            <a:endParaRPr lang="en-GB" sz="3200" dirty="0" smtClean="0"/>
          </a:p>
          <a:p>
            <a:r>
              <a:rPr lang="en-GB" sz="3200" dirty="0"/>
              <a:t>	</a:t>
            </a:r>
            <a:r>
              <a:rPr lang="en-GB" sz="3200" dirty="0" smtClean="0"/>
              <a:t>			at high magnetic fields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t="7020" r="10592" b="6155"/>
          <a:stretch/>
        </p:blipFill>
        <p:spPr>
          <a:xfrm>
            <a:off x="2159824" y="4005200"/>
            <a:ext cx="828000" cy="122400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3059832" y="382680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1043608" y="1847726"/>
            <a:ext cx="7540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Electron paramagnetic resonance (EPR)</a:t>
            </a:r>
          </a:p>
        </p:txBody>
      </p:sp>
    </p:spTree>
    <p:extLst>
      <p:ext uri="{BB962C8B-B14F-4D97-AF65-F5344CB8AC3E}">
        <p14:creationId xmlns:p14="http://schemas.microsoft.com/office/powerpoint/2010/main" val="3820469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5234E-6 L -4.16667E-6 0.18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 (DNP)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20012" t="29396" r="45027" b="39662"/>
          <a:stretch>
            <a:fillRect/>
          </a:stretch>
        </p:blipFill>
        <p:spPr bwMode="auto">
          <a:xfrm>
            <a:off x="900606" y="3212976"/>
            <a:ext cx="3024336" cy="260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843808" y="3978000"/>
            <a:ext cx="591972" cy="12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195736" y="4941168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179828" y="3356992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619672" y="4068000"/>
            <a:ext cx="591972" cy="128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182283" y="4347380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866876" y="4265877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43609" y="1847726"/>
            <a:ext cx="79928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 				</a:t>
            </a:r>
          </a:p>
          <a:p>
            <a:endParaRPr lang="en-GB" sz="3200" dirty="0"/>
          </a:p>
          <a:p>
            <a:endParaRPr lang="en-GB" sz="3200" dirty="0" smtClean="0"/>
          </a:p>
          <a:p>
            <a:endParaRPr lang="en-GB" sz="3200" dirty="0"/>
          </a:p>
          <a:p>
            <a:endParaRPr lang="en-GB" sz="3200" dirty="0" smtClean="0"/>
          </a:p>
          <a:p>
            <a:endParaRPr lang="en-GB" sz="3200" dirty="0" smtClean="0"/>
          </a:p>
          <a:p>
            <a:r>
              <a:rPr lang="en-GB" sz="3200" dirty="0"/>
              <a:t>	</a:t>
            </a:r>
            <a:r>
              <a:rPr lang="en-GB" sz="3200" dirty="0" smtClean="0"/>
              <a:t>			also gets weaker at 					high magnetic fields</a:t>
            </a:r>
          </a:p>
        </p:txBody>
      </p:sp>
      <p:sp>
        <p:nvSpPr>
          <p:cNvPr id="27" name="Oval 26"/>
          <p:cNvSpPr/>
          <p:nvPr/>
        </p:nvSpPr>
        <p:spPr>
          <a:xfrm>
            <a:off x="3059832" y="515719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1043608" y="1847726"/>
            <a:ext cx="3186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Solid effect DNP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365104"/>
            <a:ext cx="443965" cy="621551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619672" y="53012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177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08721E-7 L 0.13785 -0.21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2" y="-10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 (DNP)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20012" t="29396" r="45027" b="39662"/>
          <a:stretch>
            <a:fillRect/>
          </a:stretch>
        </p:blipFill>
        <p:spPr bwMode="auto">
          <a:xfrm>
            <a:off x="900606" y="3212976"/>
            <a:ext cx="3024336" cy="260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843808" y="3978000"/>
            <a:ext cx="591972" cy="12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195736" y="4941168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179828" y="3356992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619672" y="4068000"/>
            <a:ext cx="591972" cy="128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182283" y="4347380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866876" y="4265877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43609" y="1847726"/>
            <a:ext cx="79928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 				</a:t>
            </a:r>
          </a:p>
          <a:p>
            <a:endParaRPr lang="en-GB" sz="3200" dirty="0"/>
          </a:p>
          <a:p>
            <a:endParaRPr lang="en-GB" sz="3200" dirty="0" smtClean="0"/>
          </a:p>
          <a:p>
            <a:endParaRPr lang="en-GB" sz="3200" dirty="0"/>
          </a:p>
          <a:p>
            <a:endParaRPr lang="en-GB" sz="3200" dirty="0" smtClean="0"/>
          </a:p>
          <a:p>
            <a:endParaRPr lang="en-GB" sz="3200" dirty="0" smtClean="0"/>
          </a:p>
          <a:p>
            <a:r>
              <a:rPr lang="en-GB" sz="3200" dirty="0"/>
              <a:t>	</a:t>
            </a:r>
            <a:r>
              <a:rPr lang="en-GB" sz="3200" dirty="0" smtClean="0"/>
              <a:t>			also gets weaker at 					high magnetic fields</a:t>
            </a:r>
          </a:p>
        </p:txBody>
      </p:sp>
      <p:sp>
        <p:nvSpPr>
          <p:cNvPr id="27" name="Oval 26"/>
          <p:cNvSpPr/>
          <p:nvPr/>
        </p:nvSpPr>
        <p:spPr>
          <a:xfrm>
            <a:off x="3059832" y="515719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1043608" y="1847726"/>
            <a:ext cx="3186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Solid effect DNP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365104"/>
            <a:ext cx="443965" cy="621551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2866876" y="3796701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831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28661E-7 L 2.77778E-6 0.20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 (DNP)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609" y="1847726"/>
            <a:ext cx="79928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 	</a:t>
            </a:r>
          </a:p>
          <a:p>
            <a:endParaRPr lang="en-GB" sz="3200" dirty="0"/>
          </a:p>
          <a:p>
            <a:endParaRPr lang="en-GB" sz="3200" dirty="0" smtClean="0"/>
          </a:p>
          <a:p>
            <a:endParaRPr lang="en-GB" sz="3200" dirty="0"/>
          </a:p>
          <a:p>
            <a:endParaRPr lang="en-GB" sz="3200" dirty="0" smtClean="0"/>
          </a:p>
          <a:p>
            <a:endParaRPr lang="en-GB" sz="3200" dirty="0" smtClean="0"/>
          </a:p>
          <a:p>
            <a:r>
              <a:rPr lang="en-GB" sz="3200" dirty="0"/>
              <a:t>	</a:t>
            </a:r>
            <a:r>
              <a:rPr lang="en-GB" sz="3200" dirty="0" smtClean="0"/>
              <a:t>			also get weaker at 					high magnetic fields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3608" y="1847726"/>
            <a:ext cx="73538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Cross effect		     Thermal Mixing</a:t>
            </a:r>
          </a:p>
          <a:p>
            <a:endParaRPr lang="en-GB" sz="3200" dirty="0" smtClean="0"/>
          </a:p>
        </p:txBody>
      </p:sp>
      <p:sp>
        <p:nvSpPr>
          <p:cNvPr id="2" name="Oval 1"/>
          <p:cNvSpPr/>
          <p:nvPr/>
        </p:nvSpPr>
        <p:spPr>
          <a:xfrm>
            <a:off x="1043609" y="2780928"/>
            <a:ext cx="648071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e-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59633" y="3573016"/>
            <a:ext cx="648071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e-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835697" y="3212976"/>
            <a:ext cx="432047" cy="432048"/>
          </a:xfrm>
          <a:prstGeom prst="ellipse">
            <a:avLst/>
          </a:prstGeom>
          <a:solidFill>
            <a:schemeClr val="bg1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n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508105" y="2708920"/>
            <a:ext cx="648071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e-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724129" y="3501008"/>
            <a:ext cx="648071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e-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300193" y="3140968"/>
            <a:ext cx="432047" cy="432048"/>
          </a:xfrm>
          <a:prstGeom prst="ellipse">
            <a:avLst/>
          </a:prstGeom>
          <a:solidFill>
            <a:schemeClr val="bg1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n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372200" y="2420888"/>
            <a:ext cx="648071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e-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236296" y="3356992"/>
            <a:ext cx="648071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e-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164288" y="2852936"/>
            <a:ext cx="432047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n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804249" y="3789040"/>
            <a:ext cx="432047" cy="432048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n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88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 (DNP)</a:t>
            </a:r>
          </a:p>
        </p:txBody>
      </p:sp>
      <p:pic>
        <p:nvPicPr>
          <p:cNvPr id="69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9" y="1628800"/>
            <a:ext cx="8644701" cy="384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49648" y="5530006"/>
            <a:ext cx="7562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smtClean="0"/>
              <a:t>Ray Dupree, Steven Brown, Mark Newton, Kevin Pike, Andrew Howes, Tom Kemp, Mark Smith at Warwick, </a:t>
            </a:r>
          </a:p>
          <a:p>
            <a:pPr lvl="0"/>
            <a:r>
              <a:rPr lang="en-GB" dirty="0" smtClean="0"/>
              <a:t>see KJ Pike et al, J Mag Res 215, 1 (2012), also Griffin Group (MIT)</a:t>
            </a:r>
          </a:p>
        </p:txBody>
      </p:sp>
    </p:spTree>
    <p:extLst>
      <p:ext uri="{BB962C8B-B14F-4D97-AF65-F5344CB8AC3E}">
        <p14:creationId xmlns:p14="http://schemas.microsoft.com/office/powerpoint/2010/main" val="3442099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 (DNP)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49648" y="5530006"/>
            <a:ext cx="7562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smtClean="0"/>
              <a:t>Ray Dupree, Steven Brown, Mark Newton, Kevin Pike, Andrew Howes, Tom Kemp, Mark Smith at Warwick, </a:t>
            </a:r>
          </a:p>
          <a:p>
            <a:pPr lvl="0"/>
            <a:r>
              <a:rPr lang="en-GB" dirty="0" smtClean="0"/>
              <a:t>see KJ Pike et al, J Mag Res 215, 1 (2012)</a:t>
            </a:r>
          </a:p>
        </p:txBody>
      </p:sp>
      <p:pic>
        <p:nvPicPr>
          <p:cNvPr id="69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446882"/>
            <a:ext cx="6711950" cy="40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20272" y="5229200"/>
            <a:ext cx="907703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74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0012" t="29396" r="45027" b="39662"/>
          <a:stretch>
            <a:fillRect/>
          </a:stretch>
        </p:blipFill>
        <p:spPr bwMode="auto">
          <a:xfrm>
            <a:off x="900606" y="3212976"/>
            <a:ext cx="3024336" cy="260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843808" y="3978000"/>
            <a:ext cx="591972" cy="12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195736" y="4941168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179828" y="3356992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619672" y="4068000"/>
            <a:ext cx="591972" cy="128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 (DNP)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82283" y="4347380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866876" y="4265877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1619672" y="53012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059832" y="515719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932040" y="3802975"/>
            <a:ext cx="3744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 smtClean="0">
                <a:solidFill>
                  <a:srgbClr val="FFFFFF"/>
                </a:solidFill>
              </a:rPr>
              <a:t>ENDOR-DNP:</a:t>
            </a:r>
            <a:endParaRPr lang="en-GB" sz="2800" dirty="0">
              <a:solidFill>
                <a:srgbClr val="FFFFFF"/>
              </a:solidFill>
            </a:endParaRPr>
          </a:p>
          <a:p>
            <a:endParaRPr lang="en-GB" dirty="0" smtClean="0"/>
          </a:p>
          <a:p>
            <a:r>
              <a:rPr lang="en-GB" dirty="0" smtClean="0"/>
              <a:t>A S Brill, PRA 66 043405 (2003)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87624" y="1700808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EPR + NMR = 	Electron nuclear double 				resonance (ENDOR)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2002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4.16667E-6 -0.194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 (DNP)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0012" t="29396" r="45027" b="39662"/>
          <a:stretch>
            <a:fillRect/>
          </a:stretch>
        </p:blipFill>
        <p:spPr bwMode="auto">
          <a:xfrm>
            <a:off x="900606" y="3212976"/>
            <a:ext cx="3024336" cy="260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843808" y="3978000"/>
            <a:ext cx="591972" cy="12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195736" y="4941168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179828" y="3356992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619672" y="4068000"/>
            <a:ext cx="591972" cy="128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182283" y="4347380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866876" y="4265877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1619672" y="53012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059832" y="382680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932039" y="3802975"/>
            <a:ext cx="36524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 smtClean="0">
                <a:solidFill>
                  <a:srgbClr val="FFFFFF"/>
                </a:solidFill>
              </a:rPr>
              <a:t>ENDOR-DNP:</a:t>
            </a:r>
            <a:endParaRPr lang="en-GB" sz="2800" dirty="0">
              <a:solidFill>
                <a:srgbClr val="FFFFFF"/>
              </a:solidFill>
            </a:endParaRPr>
          </a:p>
          <a:p>
            <a:endParaRPr lang="en-GB" dirty="0" smtClean="0"/>
          </a:p>
          <a:p>
            <a:r>
              <a:rPr lang="en-GB" dirty="0" smtClean="0"/>
              <a:t>A S Brill, PRA 66 043405 (2003)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87624" y="1700808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EPR + NMR = 	Electron nuclear double 				resonance (ENDOR)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82738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12204 0.01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</a:t>
            </a:r>
            <a:r>
              <a:rPr lang="en-GB" sz="4000" dirty="0"/>
              <a:t>polarization (DNP)</a:t>
            </a:r>
            <a:endParaRPr lang="en-GB" sz="40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4932039" y="3802975"/>
            <a:ext cx="36524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 smtClean="0">
                <a:solidFill>
                  <a:srgbClr val="FFFFFF"/>
                </a:solidFill>
              </a:rPr>
              <a:t>ENDOR-DNP:</a:t>
            </a:r>
            <a:endParaRPr lang="en-GB" sz="2800" dirty="0">
              <a:solidFill>
                <a:srgbClr val="FFFFFF"/>
              </a:solidFill>
            </a:endParaRPr>
          </a:p>
          <a:p>
            <a:endParaRPr lang="en-GB" dirty="0" smtClean="0"/>
          </a:p>
          <a:p>
            <a:r>
              <a:rPr lang="en-GB" dirty="0" smtClean="0"/>
              <a:t>A S Brill, PRA 66 043405 (2003)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0012" t="29396" r="45027" b="39662"/>
          <a:stretch>
            <a:fillRect/>
          </a:stretch>
        </p:blipFill>
        <p:spPr bwMode="auto">
          <a:xfrm>
            <a:off x="900606" y="3212976"/>
            <a:ext cx="3024336" cy="260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843808" y="3978000"/>
            <a:ext cx="591972" cy="12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195736" y="4941168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179828" y="3356992"/>
            <a:ext cx="5919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619672" y="4068000"/>
            <a:ext cx="591972" cy="128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182283" y="4347380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866876" y="4265877"/>
            <a:ext cx="711696" cy="50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1619672" y="530120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915658" y="3926961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1187624" y="1700808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EPR + NMR = 	Electron nuclear double 				resonance (ENDOR)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333043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195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5720" y="2276872"/>
            <a:ext cx="464632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13542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</a:t>
            </a:r>
          </a:p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2800" dirty="0" smtClean="0"/>
              <a:t>240 GHz excitation, </a:t>
            </a:r>
            <a:r>
              <a:rPr lang="en-GB" sz="2800" i="1" dirty="0" smtClean="0">
                <a:latin typeface="Times New Roman" pitchFamily="18" charset="0"/>
                <a:cs typeface="Times New Roman" pitchFamily="18" charset="0"/>
              </a:rPr>
              <a:t>A/ħ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= 16 MHz</a:t>
            </a:r>
            <a:endParaRPr lang="en-GB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62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91919"/>
              </p:ext>
            </p:extLst>
          </p:nvPr>
        </p:nvGraphicFramePr>
        <p:xfrm>
          <a:off x="136351" y="1916832"/>
          <a:ext cx="5155729" cy="4603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92" name="Graph" r:id="rId4" imgW="3515040" imgH="3137760" progId="Origin50.Graph">
                  <p:embed/>
                </p:oleObj>
              </mc:Choice>
              <mc:Fallback>
                <p:oleObj name="Graph" r:id="rId4" imgW="3515040" imgH="31377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351" y="1916832"/>
                        <a:ext cx="5155729" cy="46038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285720" y="44624"/>
            <a:ext cx="378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sz="1800" dirty="0" smtClean="0">
                <a:solidFill>
                  <a:srgbClr val="525252"/>
                </a:solidFill>
              </a:rPr>
              <a:t>Background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</a:rPr>
              <a:t>                </a:t>
            </a:r>
            <a:r>
              <a:rPr lang="en-GB" sz="1800" dirty="0" smtClean="0"/>
              <a:t>Our research</a:t>
            </a:r>
            <a:endParaRPr lang="en-GB" sz="1800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26" y="4941168"/>
            <a:ext cx="1322362" cy="136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483768" y="4725144"/>
            <a:ext cx="504056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532532" y="4653136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GB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84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60648"/>
            <a:ext cx="8060258" cy="5811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340768"/>
            <a:ext cx="1440160" cy="147732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From Steven Brown’s NMR lecture: 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0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2276872"/>
            <a:ext cx="464632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62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808200"/>
              </p:ext>
            </p:extLst>
          </p:nvPr>
        </p:nvGraphicFramePr>
        <p:xfrm>
          <a:off x="136351" y="1916832"/>
          <a:ext cx="5155729" cy="4603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916" name="Graph" r:id="rId4" imgW="3515040" imgH="3137760" progId="Origin50.Graph">
                  <p:embed/>
                </p:oleObj>
              </mc:Choice>
              <mc:Fallback>
                <p:oleObj name="Graph" r:id="rId4" imgW="3515040" imgH="31377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351" y="1916832"/>
                        <a:ext cx="5155729" cy="46038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85720" y="44624"/>
            <a:ext cx="378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sz="1800" dirty="0" smtClean="0">
                <a:solidFill>
                  <a:srgbClr val="525252"/>
                </a:solidFill>
              </a:rPr>
              <a:t>Background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</a:rPr>
              <a:t>                </a:t>
            </a:r>
            <a:r>
              <a:rPr lang="en-GB" sz="1800" dirty="0" smtClean="0"/>
              <a:t>Our research</a:t>
            </a:r>
            <a:endParaRPr lang="en-GB" sz="1800" dirty="0"/>
          </a:p>
        </p:txBody>
      </p:sp>
      <p:sp>
        <p:nvSpPr>
          <p:cNvPr id="14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22775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</a:t>
            </a:r>
          </a:p>
          <a:p>
            <a:pPr marL="342900" lvl="0" indent="-342900" algn="ctr">
              <a:spcBef>
                <a:spcPct val="50000"/>
              </a:spcBef>
            </a:pPr>
            <a:r>
              <a:rPr lang="en-GB" sz="2800" dirty="0" smtClean="0">
                <a:solidFill>
                  <a:srgbClr val="FFFFFF"/>
                </a:solidFill>
              </a:rPr>
              <a:t>240 GHz excitation</a:t>
            </a:r>
            <a:r>
              <a:rPr lang="en-GB" sz="2800" dirty="0">
                <a:solidFill>
                  <a:srgbClr val="FFFFFF"/>
                </a:solidFill>
              </a:rPr>
              <a:t>, </a:t>
            </a:r>
            <a:r>
              <a:rPr lang="en-GB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A/ħ</a:t>
            </a:r>
            <a:r>
              <a:rPr lang="en-GB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16 MHz</a:t>
            </a:r>
            <a:endParaRPr lang="en-GB" sz="4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50000"/>
              </a:spcBef>
              <a:buFontTx/>
              <a:buNone/>
            </a:pPr>
            <a:endParaRPr lang="en-GB" sz="4000" dirty="0" smtClean="0"/>
          </a:p>
        </p:txBody>
      </p:sp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26" y="4941168"/>
            <a:ext cx="1322362" cy="136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88297" y="3140968"/>
            <a:ext cx="353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800" dirty="0" smtClean="0"/>
              <a:t>ENDOR-DNP at 4 K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2141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276872"/>
            <a:ext cx="5078368" cy="3960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42165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</a:t>
            </a:r>
          </a:p>
          <a:p>
            <a:pPr marL="342900" lvl="0" indent="-342900" algn="ctr">
              <a:spcBef>
                <a:spcPct val="50000"/>
              </a:spcBef>
            </a:pPr>
            <a:r>
              <a:rPr lang="en-GB" sz="2800" dirty="0" smtClean="0">
                <a:solidFill>
                  <a:srgbClr val="FFFFFF"/>
                </a:solidFill>
              </a:rPr>
              <a:t>Temperature jump </a:t>
            </a:r>
          </a:p>
          <a:p>
            <a:pPr marL="342900" lvl="0" indent="-342900" algn="ctr">
              <a:spcBef>
                <a:spcPct val="50000"/>
              </a:spcBef>
            </a:pPr>
            <a:endParaRPr lang="en-GB" sz="2800" dirty="0">
              <a:solidFill>
                <a:srgbClr val="FFFFFF"/>
              </a:solidFill>
            </a:endParaRPr>
          </a:p>
          <a:p>
            <a:pPr marL="342900" lvl="0" indent="-342900" algn="ctr">
              <a:spcBef>
                <a:spcPct val="50000"/>
              </a:spcBef>
            </a:pPr>
            <a:r>
              <a:rPr lang="en-GB" sz="2800" dirty="0" smtClean="0">
                <a:solidFill>
                  <a:srgbClr val="FFFFFF"/>
                </a:solidFill>
              </a:rPr>
              <a:t>							</a:t>
            </a:r>
          </a:p>
          <a:p>
            <a:pPr marL="342900" lvl="0" indent="-342900" algn="ctr">
              <a:spcBef>
                <a:spcPct val="50000"/>
              </a:spcBef>
            </a:pPr>
            <a:r>
              <a:rPr lang="en-GB" sz="2800" dirty="0" smtClean="0">
                <a:solidFill>
                  <a:srgbClr val="FFFFFF"/>
                </a:solidFill>
              </a:rPr>
              <a:t>plus</a:t>
            </a:r>
            <a:endParaRPr lang="en-GB" sz="4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50000"/>
              </a:spcBef>
              <a:buFontTx/>
              <a:buNone/>
            </a:pPr>
            <a:endParaRPr lang="en-GB" sz="4000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793378"/>
              </p:ext>
            </p:extLst>
          </p:nvPr>
        </p:nvGraphicFramePr>
        <p:xfrm>
          <a:off x="285720" y="2438563"/>
          <a:ext cx="5273447" cy="3709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408" name="Graph" r:id="rId4" imgW="4125600" imgH="2901600" progId="Origin50.Graph">
                  <p:embed/>
                </p:oleObj>
              </mc:Choice>
              <mc:Fallback>
                <p:oleObj name="Graph" r:id="rId4" imgW="41256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5720" y="2438563"/>
                        <a:ext cx="5273447" cy="3709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5796136" y="2752700"/>
            <a:ext cx="3240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</a:rPr>
              <a:t>gain </a:t>
            </a:r>
            <a:r>
              <a:rPr lang="en-GB" sz="2400" dirty="0" smtClean="0">
                <a:solidFill>
                  <a:srgbClr val="FFFFFF"/>
                </a:solidFill>
              </a:rPr>
              <a:t>x50 from DNP </a:t>
            </a:r>
          </a:p>
          <a:p>
            <a:r>
              <a:rPr lang="en-GB" sz="2400" dirty="0" smtClean="0">
                <a:solidFill>
                  <a:srgbClr val="FFFFFF"/>
                </a:solidFill>
              </a:rPr>
              <a:t>and x200 from temp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GB" sz="2400" dirty="0" smtClean="0">
                <a:solidFill>
                  <a:srgbClr val="FFFFFF"/>
                </a:solidFill>
                <a:sym typeface="Wingdings" pitchFamily="2" charset="2"/>
              </a:rPr>
              <a:t>  x10,000 total</a:t>
            </a:r>
          </a:p>
          <a:p>
            <a:pPr marL="342900" indent="-342900">
              <a:buFont typeface="Wingdings" pitchFamily="2" charset="2"/>
              <a:buChar char="à"/>
            </a:pPr>
            <a:endParaRPr lang="en-GB" sz="2400" dirty="0" smtClean="0">
              <a:solidFill>
                <a:srgbClr val="FFFFFF"/>
              </a:solidFill>
              <a:sym typeface="Wingdings" pitchFamily="2" charset="2"/>
            </a:endParaRPr>
          </a:p>
          <a:p>
            <a:r>
              <a:rPr lang="en-GB" sz="2400" dirty="0" smtClean="0">
                <a:solidFill>
                  <a:srgbClr val="FFFFFF"/>
                </a:solidFill>
                <a:sym typeface="Wingdings" pitchFamily="2" charset="2"/>
              </a:rPr>
              <a:t>See </a:t>
            </a:r>
            <a:r>
              <a:rPr lang="en-GB" sz="2400" dirty="0" err="1" smtClean="0">
                <a:solidFill>
                  <a:srgbClr val="FFFFFF"/>
                </a:solidFill>
                <a:sym typeface="Wingdings" pitchFamily="2" charset="2"/>
              </a:rPr>
              <a:t>Ardenkjaer</a:t>
            </a:r>
            <a:r>
              <a:rPr lang="en-GB" sz="2400" dirty="0" smtClean="0">
                <a:solidFill>
                  <a:srgbClr val="FFFFFF"/>
                </a:solidFill>
                <a:sym typeface="Wingdings" pitchFamily="2" charset="2"/>
              </a:rPr>
              <a:t>-Larsen et al, PNAS 100, 10158 (2003)</a:t>
            </a:r>
            <a:endParaRPr lang="en-GB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endParaRPr lang="en-GB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76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8"/>
          <p:cNvSpPr txBox="1">
            <a:spLocks noChangeArrowheads="1"/>
          </p:cNvSpPr>
          <p:nvPr/>
        </p:nvSpPr>
        <p:spPr bwMode="auto">
          <a:xfrm>
            <a:off x="0" y="642918"/>
            <a:ext cx="9144000" cy="4862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GB" sz="4000" dirty="0" smtClean="0"/>
              <a:t>Dynamic nuclear polarization</a:t>
            </a:r>
          </a:p>
          <a:p>
            <a:pPr marL="342900" lvl="0" indent="-342900" algn="ctr">
              <a:spcBef>
                <a:spcPct val="50000"/>
              </a:spcBef>
            </a:pPr>
            <a:r>
              <a:rPr lang="en-GB" sz="2800" dirty="0" smtClean="0">
                <a:solidFill>
                  <a:srgbClr val="FFFFFF"/>
                </a:solidFill>
              </a:rPr>
              <a:t>Temperature jump with dissolution </a:t>
            </a:r>
          </a:p>
          <a:p>
            <a:pPr marL="342900" lvl="0" indent="-342900" algn="ctr">
              <a:spcBef>
                <a:spcPct val="50000"/>
              </a:spcBef>
            </a:pPr>
            <a:r>
              <a:rPr lang="en-GB" sz="2800" dirty="0">
                <a:solidFill>
                  <a:srgbClr val="FFFFFF"/>
                </a:solidFill>
              </a:rPr>
              <a:t>	</a:t>
            </a:r>
            <a:r>
              <a:rPr lang="en-GB" sz="2800" dirty="0" smtClean="0">
                <a:solidFill>
                  <a:srgbClr val="FFFFFF"/>
                </a:solidFill>
              </a:rPr>
              <a:t>						</a:t>
            </a:r>
          </a:p>
          <a:p>
            <a:pPr marL="342900" lvl="0" indent="-342900" algn="ctr">
              <a:spcBef>
                <a:spcPct val="50000"/>
              </a:spcBef>
            </a:pPr>
            <a:endParaRPr lang="en-GB" sz="2800" dirty="0">
              <a:solidFill>
                <a:srgbClr val="FFFFFF"/>
              </a:solidFill>
            </a:endParaRPr>
          </a:p>
          <a:p>
            <a:pPr marL="342900" lvl="0" indent="-342900" algn="ctr">
              <a:spcBef>
                <a:spcPct val="50000"/>
              </a:spcBef>
            </a:pPr>
            <a:r>
              <a:rPr lang="en-GB" sz="2800" dirty="0" smtClean="0">
                <a:solidFill>
                  <a:srgbClr val="FFFFFF"/>
                </a:solidFill>
              </a:rPr>
              <a:t>							</a:t>
            </a:r>
          </a:p>
          <a:p>
            <a:pPr marL="342900" lvl="0" indent="-342900" algn="ctr">
              <a:spcBef>
                <a:spcPct val="50000"/>
              </a:spcBef>
            </a:pPr>
            <a:r>
              <a:rPr lang="en-GB" sz="2800" dirty="0" smtClean="0">
                <a:solidFill>
                  <a:srgbClr val="FFFFFF"/>
                </a:solidFill>
              </a:rPr>
              <a:t>plus</a:t>
            </a:r>
            <a:endParaRPr lang="en-GB" sz="4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50000"/>
              </a:spcBef>
              <a:buFontTx/>
              <a:buNone/>
            </a:pPr>
            <a:endParaRPr lang="en-GB" sz="4000" dirty="0" smtClean="0"/>
          </a:p>
        </p:txBody>
      </p:sp>
      <p:pic>
        <p:nvPicPr>
          <p:cNvPr id="69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5688632" cy="369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16216" y="4299059"/>
            <a:ext cx="2304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</a:rPr>
              <a:t>Arnaud Comment and Rolf </a:t>
            </a:r>
            <a:r>
              <a:rPr lang="en-GB" sz="2400" dirty="0" err="1" smtClean="0">
                <a:solidFill>
                  <a:srgbClr val="FFFFFF"/>
                </a:solidFill>
              </a:rPr>
              <a:t>Gruetter</a:t>
            </a:r>
            <a:r>
              <a:rPr lang="en-GB" sz="2400" dirty="0" smtClean="0">
                <a:solidFill>
                  <a:srgbClr val="FFFFFF"/>
                </a:solidFill>
              </a:rPr>
              <a:t>, </a:t>
            </a:r>
            <a:r>
              <a:rPr lang="en-GB" sz="2400" dirty="0">
                <a:solidFill>
                  <a:srgbClr val="FFFFFF"/>
                </a:solidFill>
              </a:rPr>
              <a:t>Lausanne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3620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Conclusion</a:t>
            </a:r>
            <a:endParaRPr lang="en-GB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779912" y="1988840"/>
            <a:ext cx="52565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Electron paramagnetic resonance</a:t>
            </a: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 smtClean="0"/>
              <a:t>What it is </a:t>
            </a:r>
            <a:endParaRPr lang="en-US" sz="2400" dirty="0">
              <a:solidFill>
                <a:schemeClr val="bg1"/>
              </a:solidFill>
            </a:endParaRP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Why it’s useful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0"/>
            <a:r>
              <a:rPr lang="en-GB" sz="2400" dirty="0">
                <a:solidFill>
                  <a:srgbClr val="FFFFFF"/>
                </a:solidFill>
              </a:rPr>
              <a:t>Dynamic nuclear polarization</a:t>
            </a: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Why it’s useful </a:t>
            </a:r>
          </a:p>
          <a:p>
            <a:pPr marL="799974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What it </a:t>
            </a:r>
            <a:r>
              <a:rPr lang="en-US" sz="2400" dirty="0" smtClean="0">
                <a:solidFill>
                  <a:prstClr val="white"/>
                </a:solidFill>
              </a:rPr>
              <a:t>is</a:t>
            </a:r>
            <a:endParaRPr lang="en-GB" sz="2400" dirty="0"/>
          </a:p>
        </p:txBody>
      </p:sp>
      <p:pic>
        <p:nvPicPr>
          <p:cNvPr id="693250" name="Picture 2" descr="C:\Users\Admin\Pictures\for talks\teaching\Bruker_epr_spectrome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20609"/>
          <a:stretch/>
        </p:blipFill>
        <p:spPr bwMode="auto">
          <a:xfrm>
            <a:off x="251520" y="1916832"/>
            <a:ext cx="3334125" cy="151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51520" y="4077072"/>
            <a:ext cx="3334125" cy="1512168"/>
            <a:chOff x="251520" y="4077072"/>
            <a:chExt cx="3334125" cy="1512168"/>
          </a:xfrm>
        </p:grpSpPr>
        <p:sp>
          <p:nvSpPr>
            <p:cNvPr id="3" name="Rectangle 2"/>
            <p:cNvSpPr/>
            <p:nvPr/>
          </p:nvSpPr>
          <p:spPr>
            <a:xfrm>
              <a:off x="251520" y="4077072"/>
              <a:ext cx="3334125" cy="1512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528674" y="5085184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39552" y="4581128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619672" y="4797152"/>
              <a:ext cx="432048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17996" y="5085184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328874" y="4581128"/>
              <a:ext cx="9469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611560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827584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1043608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683568" y="4509120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899592" y="4509120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2339752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2555776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2771800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2987824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3203848" y="5013176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0469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Magnetic resonance</a:t>
            </a:r>
            <a:endParaRPr lang="en-GB" sz="4000" dirty="0"/>
          </a:p>
        </p:txBody>
      </p:sp>
      <p:pic>
        <p:nvPicPr>
          <p:cNvPr id="10" name="Picture 59" descr="Isidor_Isaac_Ra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268760"/>
            <a:ext cx="1483121" cy="1995570"/>
          </a:xfrm>
          <a:prstGeom prst="rect">
            <a:avLst/>
          </a:prstGeom>
          <a:noFill/>
        </p:spPr>
      </p:pic>
      <p:sp>
        <p:nvSpPr>
          <p:cNvPr id="13" name="Text Box 60"/>
          <p:cNvSpPr txBox="1">
            <a:spLocks noChangeArrowheads="1"/>
          </p:cNvSpPr>
          <p:nvPr/>
        </p:nvSpPr>
        <p:spPr bwMode="auto">
          <a:xfrm>
            <a:off x="6732240" y="3348281"/>
            <a:ext cx="206208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Isidor</a:t>
            </a:r>
            <a:r>
              <a:rPr lang="en-US" sz="1600" dirty="0" smtClean="0"/>
              <a:t> </a:t>
            </a:r>
            <a:r>
              <a:rPr lang="en-US" sz="1600" dirty="0"/>
              <a:t>Isaac Rabi </a:t>
            </a:r>
            <a:r>
              <a:rPr lang="en-US" sz="1600" dirty="0" smtClean="0"/>
              <a:t>(</a:t>
            </a:r>
            <a:r>
              <a:rPr lang="en-US" sz="1600" dirty="0"/>
              <a:t>1898 – 1988)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6863" y="3596823"/>
            <a:ext cx="1204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½ 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47758" y="4149080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8991" y="4653136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4663451" y="5085308"/>
            <a:ext cx="215900" cy="215900"/>
            <a:chOff x="1837" y="3135"/>
            <a:chExt cx="136" cy="136"/>
          </a:xfrm>
        </p:grpSpPr>
        <p:sp>
          <p:nvSpPr>
            <p:cNvPr id="17" name="Oval 10"/>
            <p:cNvSpPr>
              <a:spLocks noChangeArrowheads="1"/>
            </p:cNvSpPr>
            <p:nvPr/>
          </p:nvSpPr>
          <p:spPr bwMode="auto">
            <a:xfrm>
              <a:off x="1837" y="3135"/>
              <a:ext cx="136" cy="1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1837" y="320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4663451" y="5085308"/>
            <a:ext cx="215900" cy="215900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cxnSp>
        <p:nvCxnSpPr>
          <p:cNvPr id="29" name="Straight Arrow Connector 28"/>
          <p:cNvCxnSpPr>
            <a:stCxn id="20" idx="4"/>
            <a:endCxn id="20" idx="0"/>
          </p:cNvCxnSpPr>
          <p:nvPr/>
        </p:nvCxnSpPr>
        <p:spPr>
          <a:xfrm flipV="1">
            <a:off x="4771401" y="5085308"/>
            <a:ext cx="0" cy="215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599431" y="4293096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9"/>
          <p:cNvGrpSpPr>
            <a:grpSpLocks/>
          </p:cNvGrpSpPr>
          <p:nvPr/>
        </p:nvGrpSpPr>
        <p:grpSpPr bwMode="auto">
          <a:xfrm>
            <a:off x="4663327" y="4005064"/>
            <a:ext cx="215900" cy="215900"/>
            <a:chOff x="1837" y="3135"/>
            <a:chExt cx="136" cy="136"/>
          </a:xfrm>
        </p:grpSpPr>
        <p:sp>
          <p:nvSpPr>
            <p:cNvPr id="33" name="Oval 10"/>
            <p:cNvSpPr>
              <a:spLocks noChangeArrowheads="1"/>
            </p:cNvSpPr>
            <p:nvPr/>
          </p:nvSpPr>
          <p:spPr bwMode="auto">
            <a:xfrm>
              <a:off x="1837" y="3135"/>
              <a:ext cx="136" cy="1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>
              <a:off x="1837" y="320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" name="Oval 18"/>
          <p:cNvSpPr>
            <a:spLocks noChangeArrowheads="1"/>
          </p:cNvSpPr>
          <p:nvPr/>
        </p:nvSpPr>
        <p:spPr bwMode="auto">
          <a:xfrm>
            <a:off x="4663327" y="4005064"/>
            <a:ext cx="215900" cy="215900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771277" y="4005064"/>
            <a:ext cx="0" cy="215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71439" y="4254187"/>
            <a:ext cx="120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Photon energy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10309" y="5847655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</a:t>
            </a:r>
            <a:endParaRPr lang="en-GB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84395" y="1988839"/>
            <a:ext cx="5355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An isolated spin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= ½</a:t>
            </a:r>
            <a:r>
              <a:rPr lang="en-GB" sz="2400" dirty="0" smtClean="0">
                <a:cs typeface="Times New Roman" panose="02020603050405020304" pitchFamily="18" charset="0"/>
              </a:rPr>
              <a:t> has </a:t>
            </a:r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±½ </a:t>
            </a:r>
            <a:endParaRPr lang="en-GB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3203848" y="5037597"/>
            <a:ext cx="259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+½ </a:t>
            </a:r>
            <a:endParaRPr lang="en-GB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3203161" y="3759423"/>
            <a:ext cx="259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-½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1752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273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Magnetic resonance</a:t>
            </a:r>
            <a:endParaRPr lang="en-GB" sz="4000" dirty="0"/>
          </a:p>
        </p:txBody>
      </p:sp>
      <p:pic>
        <p:nvPicPr>
          <p:cNvPr id="10" name="Picture 59" descr="Isidor_Isaac_Ra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268760"/>
            <a:ext cx="1483121" cy="1995570"/>
          </a:xfrm>
          <a:prstGeom prst="rect">
            <a:avLst/>
          </a:prstGeom>
          <a:noFill/>
        </p:spPr>
      </p:pic>
      <p:sp>
        <p:nvSpPr>
          <p:cNvPr id="13" name="Text Box 60"/>
          <p:cNvSpPr txBox="1">
            <a:spLocks noChangeArrowheads="1"/>
          </p:cNvSpPr>
          <p:nvPr/>
        </p:nvSpPr>
        <p:spPr bwMode="auto">
          <a:xfrm>
            <a:off x="6732240" y="3348281"/>
            <a:ext cx="206208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1600" dirty="0" smtClean="0"/>
              <a:t>	</a:t>
            </a:r>
            <a:r>
              <a:rPr lang="en-US" sz="1600" dirty="0" err="1" smtClean="0"/>
              <a:t>Isidor</a:t>
            </a:r>
            <a:r>
              <a:rPr lang="en-US" sz="1600" dirty="0" smtClean="0"/>
              <a:t> </a:t>
            </a:r>
            <a:r>
              <a:rPr lang="en-US" sz="1600" dirty="0"/>
              <a:t>Isaac Rabi </a:t>
            </a:r>
            <a:r>
              <a:rPr lang="en-US" sz="1600" dirty="0" smtClean="0"/>
              <a:t>(</a:t>
            </a:r>
            <a:r>
              <a:rPr lang="en-US" sz="1600" dirty="0"/>
              <a:t>1898 – 1988)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38991" y="3480354"/>
            <a:ext cx="8767" cy="23249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6863" y="3596823"/>
            <a:ext cx="1204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Energy of a spin ½ 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47758" y="5805265"/>
            <a:ext cx="3375992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47758" y="4149080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8991" y="4653136"/>
            <a:ext cx="2727537" cy="49372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4663451" y="5085308"/>
            <a:ext cx="215900" cy="215900"/>
            <a:chOff x="1837" y="3135"/>
            <a:chExt cx="136" cy="136"/>
          </a:xfrm>
        </p:grpSpPr>
        <p:sp>
          <p:nvSpPr>
            <p:cNvPr id="17" name="Oval 10"/>
            <p:cNvSpPr>
              <a:spLocks noChangeArrowheads="1"/>
            </p:cNvSpPr>
            <p:nvPr/>
          </p:nvSpPr>
          <p:spPr bwMode="auto">
            <a:xfrm>
              <a:off x="1837" y="3135"/>
              <a:ext cx="136" cy="1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1837" y="320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4663451" y="5085308"/>
            <a:ext cx="215900" cy="215900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cxnSp>
        <p:nvCxnSpPr>
          <p:cNvPr id="29" name="Straight Arrow Connector 28"/>
          <p:cNvCxnSpPr>
            <a:stCxn id="20" idx="4"/>
            <a:endCxn id="20" idx="0"/>
          </p:cNvCxnSpPr>
          <p:nvPr/>
        </p:nvCxnSpPr>
        <p:spPr>
          <a:xfrm flipV="1">
            <a:off x="4771401" y="5085308"/>
            <a:ext cx="0" cy="215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599431" y="4293096"/>
            <a:ext cx="0" cy="74581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9"/>
          <p:cNvGrpSpPr>
            <a:grpSpLocks/>
          </p:cNvGrpSpPr>
          <p:nvPr/>
        </p:nvGrpSpPr>
        <p:grpSpPr bwMode="auto">
          <a:xfrm>
            <a:off x="4663327" y="4005064"/>
            <a:ext cx="215900" cy="215900"/>
            <a:chOff x="1837" y="3135"/>
            <a:chExt cx="136" cy="136"/>
          </a:xfrm>
        </p:grpSpPr>
        <p:sp>
          <p:nvSpPr>
            <p:cNvPr id="33" name="Oval 10"/>
            <p:cNvSpPr>
              <a:spLocks noChangeArrowheads="1"/>
            </p:cNvSpPr>
            <p:nvPr/>
          </p:nvSpPr>
          <p:spPr bwMode="auto">
            <a:xfrm>
              <a:off x="1837" y="3135"/>
              <a:ext cx="136" cy="1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>
              <a:off x="1837" y="320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" name="Oval 18"/>
          <p:cNvSpPr>
            <a:spLocks noChangeArrowheads="1"/>
          </p:cNvSpPr>
          <p:nvPr/>
        </p:nvSpPr>
        <p:spPr bwMode="auto">
          <a:xfrm>
            <a:off x="4663327" y="4005064"/>
            <a:ext cx="215900" cy="215900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771277" y="4005064"/>
            <a:ext cx="0" cy="215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71439" y="4254187"/>
            <a:ext cx="120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Photon energy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10309" y="5847655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Magnetic field</a:t>
            </a:r>
            <a:endParaRPr lang="en-GB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3203848" y="5037597"/>
            <a:ext cx="259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+½ </a:t>
            </a:r>
            <a:endParaRPr lang="en-GB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3203161" y="3759423"/>
            <a:ext cx="259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-½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5122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0.2283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Template">
  <a:themeElements>
    <a:clrScheme name="white text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BlackTemplate</Template>
  <TotalTime>17124</TotalTime>
  <Words>2066</Words>
  <Application>Microsoft Office PowerPoint</Application>
  <PresentationFormat>On-screen Show (4:3)</PresentationFormat>
  <Paragraphs>661</Paragraphs>
  <Slides>73</Slides>
  <Notes>73</Notes>
  <HiddenSlides>5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Calibri</vt:lpstr>
      <vt:lpstr>Cambria Math</vt:lpstr>
      <vt:lpstr>Symbol</vt:lpstr>
      <vt:lpstr>Times New Roman</vt:lpstr>
      <vt:lpstr>Wingdings</vt:lpstr>
      <vt:lpstr>BlackTemplate</vt:lpstr>
      <vt:lpstr>Graph</vt:lpstr>
      <vt:lpstr>Electron Paramagnetic Resonance and Dynamic Nuclear Polarisation  CH916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College London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Gavin W Morley</dc:creator>
  <cp:lastModifiedBy>Gavin Morley</cp:lastModifiedBy>
  <cp:revision>513</cp:revision>
  <dcterms:created xsi:type="dcterms:W3CDTF">2010-11-04T11:22:26Z</dcterms:created>
  <dcterms:modified xsi:type="dcterms:W3CDTF">2017-02-28T09:15:28Z</dcterms:modified>
</cp:coreProperties>
</file>